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59" r:id="rId5"/>
    <p:sldId id="263" r:id="rId6"/>
    <p:sldId id="299" r:id="rId7"/>
    <p:sldId id="264" r:id="rId8"/>
    <p:sldId id="300" r:id="rId9"/>
    <p:sldId id="266" r:id="rId10"/>
    <p:sldId id="267" r:id="rId11"/>
    <p:sldId id="268" r:id="rId12"/>
    <p:sldId id="269" r:id="rId13"/>
    <p:sldId id="270" r:id="rId14"/>
    <p:sldId id="271" r:id="rId15"/>
    <p:sldId id="272" r:id="rId16"/>
    <p:sldId id="273" r:id="rId17"/>
    <p:sldId id="265" r:id="rId18"/>
    <p:sldId id="274" r:id="rId19"/>
    <p:sldId id="275" r:id="rId20"/>
    <p:sldId id="276" r:id="rId21"/>
    <p:sldId id="277" r:id="rId22"/>
    <p:sldId id="278" r:id="rId23"/>
    <p:sldId id="287" r:id="rId24"/>
    <p:sldId id="288" r:id="rId25"/>
    <p:sldId id="289" r:id="rId26"/>
    <p:sldId id="260" r:id="rId27"/>
    <p:sldId id="261" r:id="rId28"/>
    <p:sldId id="262" r:id="rId29"/>
    <p:sldId id="290" r:id="rId30"/>
    <p:sldId id="279" r:id="rId31"/>
    <p:sldId id="291" r:id="rId32"/>
    <p:sldId id="292" r:id="rId33"/>
    <p:sldId id="293" r:id="rId34"/>
    <p:sldId id="294" r:id="rId35"/>
    <p:sldId id="295" r:id="rId36"/>
    <p:sldId id="296" r:id="rId37"/>
    <p:sldId id="297" r:id="rId38"/>
    <p:sldId id="298" r:id="rId3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595" autoAdjust="0"/>
  </p:normalViewPr>
  <p:slideViewPr>
    <p:cSldViewPr snapToGrid="0">
      <p:cViewPr varScale="1">
        <p:scale>
          <a:sx n="79" d="100"/>
          <a:sy n="79" d="100"/>
        </p:scale>
        <p:origin x="378" y="96"/>
      </p:cViewPr>
      <p:guideLst/>
    </p:cSldViewPr>
  </p:slideViewPr>
  <p:notesTextViewPr>
    <p:cViewPr>
      <p:scale>
        <a:sx n="1" d="1"/>
        <a:sy n="1" d="1"/>
      </p:scale>
      <p:origin x="0" y="0"/>
    </p:cViewPr>
  </p:notesTextViewPr>
  <p:notesViewPr>
    <p:cSldViewPr snapToGrid="0">
      <p:cViewPr varScale="1">
        <p:scale>
          <a:sx n="85" d="100"/>
          <a:sy n="85" d="100"/>
        </p:scale>
        <p:origin x="16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A0CC644-4690-4DA1-A3C6-C465C339AD90}" type="datetimeFigureOut">
              <a:rPr lang="en-US" smtClean="0"/>
              <a:t>4/17/2018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97EE649-9629-4DF3-B8A3-0D882EFCAF0D}" type="slidenum">
              <a:rPr lang="en-US" smtClean="0"/>
              <a:t>‹#›</a:t>
            </a:fld>
            <a:endParaRPr lang="en-US"/>
          </a:p>
        </p:txBody>
      </p:sp>
    </p:spTree>
    <p:extLst>
      <p:ext uri="{BB962C8B-B14F-4D97-AF65-F5344CB8AC3E}">
        <p14:creationId xmlns:p14="http://schemas.microsoft.com/office/powerpoint/2010/main" val="249583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1</a:t>
            </a:fld>
            <a:endParaRPr lang="en-US"/>
          </a:p>
        </p:txBody>
      </p:sp>
    </p:spTree>
    <p:extLst>
      <p:ext uri="{BB962C8B-B14F-4D97-AF65-F5344CB8AC3E}">
        <p14:creationId xmlns:p14="http://schemas.microsoft.com/office/powerpoint/2010/main" val="107414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7F9682B-CACE-4199-B1D1-B5480EE59D8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2C2D8E-FC30-43B3-B690-5F18D9C05EAA}" type="slidenum">
              <a:rPr lang="en-US" altLang="en-US"/>
              <a:pPr/>
              <a:t>14</a:t>
            </a:fld>
            <a:endParaRPr lang="en-US" altLang="en-US"/>
          </a:p>
        </p:txBody>
      </p:sp>
      <p:sp>
        <p:nvSpPr>
          <p:cNvPr id="40963" name="Rectangle 2">
            <a:extLst>
              <a:ext uri="{FF2B5EF4-FFF2-40B4-BE49-F238E27FC236}">
                <a16:creationId xmlns:a16="http://schemas.microsoft.com/office/drawing/2014/main" id="{CC5E810D-9B35-48CE-ACC6-DB4F9A6D32F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1AB42B3-82CD-430A-93FC-48C258BCEF20}"/>
              </a:ext>
            </a:extLst>
          </p:cNvPr>
          <p:cNvSpPr>
            <a:spLocks noGrp="1" noChangeArrowheads="1"/>
          </p:cNvSpPr>
          <p:nvPr>
            <p:ph type="body" idx="1"/>
          </p:nvPr>
        </p:nvSpPr>
        <p:spPr>
          <a:noFill/>
        </p:spPr>
        <p:txBody>
          <a:bodyPr/>
          <a:lstStyle/>
          <a:p>
            <a:pPr eaLnBrk="1" hangingPunct="1"/>
            <a:r>
              <a:rPr lang="en-US" altLang="en-US"/>
              <a:t>Symptoms of complicated grief include intense emotion and longings for the deceased, severely intrusive thoughts about the lost loved one, extreme feelings of isolation and emptiness, avoiding doing things that bring back memories of the departed, new or worsened sleeping problems, and having no interest in activities that the sufferer used to enjoy. Teens tend to react to the loss of a loved one that died through suicide similarly to the ways in which adults experience complicated grief</a:t>
            </a:r>
          </a:p>
        </p:txBody>
      </p:sp>
    </p:spTree>
    <p:extLst>
      <p:ext uri="{BB962C8B-B14F-4D97-AF65-F5344CB8AC3E}">
        <p14:creationId xmlns:p14="http://schemas.microsoft.com/office/powerpoint/2010/main" val="5441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C79D67D-9A93-41EF-92F0-9B567D71DDA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61EC21-2179-4E28-845F-CAD828C02F28}" type="slidenum">
              <a:rPr lang="en-US" altLang="en-US"/>
              <a:pPr/>
              <a:t>15</a:t>
            </a:fld>
            <a:endParaRPr lang="en-US" altLang="en-US"/>
          </a:p>
        </p:txBody>
      </p:sp>
      <p:sp>
        <p:nvSpPr>
          <p:cNvPr id="43011" name="Rectangle 2">
            <a:extLst>
              <a:ext uri="{FF2B5EF4-FFF2-40B4-BE49-F238E27FC236}">
                <a16:creationId xmlns:a16="http://schemas.microsoft.com/office/drawing/2014/main" id="{AB762349-1896-4CEE-88F2-EEA256E0222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B3F1C5D-1017-4464-9E53-59EC3F08D84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4587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0BA4766-946E-4C05-AA95-51DCFE9BC9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732E55-2BD1-42C9-8872-BA9D28064558}" type="slidenum">
              <a:rPr lang="en-US" altLang="en-US"/>
              <a:pPr/>
              <a:t>16</a:t>
            </a:fld>
            <a:endParaRPr lang="en-US" altLang="en-US"/>
          </a:p>
        </p:txBody>
      </p:sp>
      <p:sp>
        <p:nvSpPr>
          <p:cNvPr id="45059" name="Rectangle 2">
            <a:extLst>
              <a:ext uri="{FF2B5EF4-FFF2-40B4-BE49-F238E27FC236}">
                <a16:creationId xmlns:a16="http://schemas.microsoft.com/office/drawing/2014/main" id="{936101D4-8A2D-4948-92AC-7AD5F65F02C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9BA696AE-7072-403E-A0B8-99D45F9E959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2288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C223AC3-8132-4D85-95F2-859B3E439A8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B518C-8F7E-4FB8-83B3-903259B2F4B8}" type="slidenum">
              <a:rPr lang="en-US" altLang="en-US"/>
              <a:pPr/>
              <a:t>23</a:t>
            </a:fld>
            <a:endParaRPr lang="en-US" altLang="en-US"/>
          </a:p>
        </p:txBody>
      </p:sp>
      <p:sp>
        <p:nvSpPr>
          <p:cNvPr id="16387" name="Rectangle 2">
            <a:extLst>
              <a:ext uri="{FF2B5EF4-FFF2-40B4-BE49-F238E27FC236}">
                <a16:creationId xmlns:a16="http://schemas.microsoft.com/office/drawing/2014/main" id="{1518365F-F8DB-4470-B307-3F03F5CF38B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AC579A7-E1F2-4EB6-B176-254F492E61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4549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B40EA7F-B9BF-4F7B-AB1E-3716DAFA2BE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5E9679-CB1C-4098-9754-DBD84CC86BD2}" type="slidenum">
              <a:rPr lang="en-US" altLang="en-US"/>
              <a:pPr/>
              <a:t>24</a:t>
            </a:fld>
            <a:endParaRPr lang="en-US" altLang="en-US"/>
          </a:p>
        </p:txBody>
      </p:sp>
      <p:sp>
        <p:nvSpPr>
          <p:cNvPr id="18435" name="Rectangle 2">
            <a:extLst>
              <a:ext uri="{FF2B5EF4-FFF2-40B4-BE49-F238E27FC236}">
                <a16:creationId xmlns:a16="http://schemas.microsoft.com/office/drawing/2014/main" id="{BAC2E1C3-B3AF-4F5E-BFBE-D5B5510BF7E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D676B11-F7F3-472C-B134-D832C28E7C1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344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8B7CB86-0167-4F2C-95EC-69D14270CAD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82FE5-6E0A-4D95-9170-4BB8CB5E7B99}" type="slidenum">
              <a:rPr lang="en-US" altLang="en-US"/>
              <a:pPr/>
              <a:t>25</a:t>
            </a:fld>
            <a:endParaRPr lang="en-US" altLang="en-US"/>
          </a:p>
        </p:txBody>
      </p:sp>
      <p:sp>
        <p:nvSpPr>
          <p:cNvPr id="20483" name="Rectangle 2">
            <a:extLst>
              <a:ext uri="{FF2B5EF4-FFF2-40B4-BE49-F238E27FC236}">
                <a16:creationId xmlns:a16="http://schemas.microsoft.com/office/drawing/2014/main" id="{F0FF1935-24DE-4C08-B0BE-30992429783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DCDA512D-3D14-4970-A3BD-C48FC7294A1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9751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26</a:t>
            </a:fld>
            <a:endParaRPr lang="en-US"/>
          </a:p>
        </p:txBody>
      </p:sp>
    </p:spTree>
    <p:extLst>
      <p:ext uri="{BB962C8B-B14F-4D97-AF65-F5344CB8AC3E}">
        <p14:creationId xmlns:p14="http://schemas.microsoft.com/office/powerpoint/2010/main" val="130982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27</a:t>
            </a:fld>
            <a:endParaRPr lang="en-US"/>
          </a:p>
        </p:txBody>
      </p:sp>
    </p:spTree>
    <p:extLst>
      <p:ext uri="{BB962C8B-B14F-4D97-AF65-F5344CB8AC3E}">
        <p14:creationId xmlns:p14="http://schemas.microsoft.com/office/powerpoint/2010/main" val="190166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28</a:t>
            </a:fld>
            <a:endParaRPr lang="en-US"/>
          </a:p>
        </p:txBody>
      </p:sp>
    </p:spTree>
    <p:extLst>
      <p:ext uri="{BB962C8B-B14F-4D97-AF65-F5344CB8AC3E}">
        <p14:creationId xmlns:p14="http://schemas.microsoft.com/office/powerpoint/2010/main" val="297573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acknowledges I know the actual circumstances, but want to know her individual need to come talk with a stranger.</a:t>
            </a:r>
          </a:p>
          <a:p>
            <a:endParaRPr lang="en-US" dirty="0"/>
          </a:p>
          <a:p>
            <a:r>
              <a:rPr lang="en-US" dirty="0"/>
              <a:t>A common belief in the community I serve is that you have to be crazy to go to counseling. This statement tells me that not only is she grieving hard, but that her family is worried about her, tired of trying to make her feel better, and just may think she truly is crazy.</a:t>
            </a:r>
          </a:p>
          <a:p>
            <a:endParaRPr lang="en-US" dirty="0"/>
          </a:p>
          <a:p>
            <a:endParaRPr lang="en-US" dirty="0"/>
          </a:p>
        </p:txBody>
      </p:sp>
      <p:sp>
        <p:nvSpPr>
          <p:cNvPr id="4" name="Slide Number Placeholder 3"/>
          <p:cNvSpPr>
            <a:spLocks noGrp="1"/>
          </p:cNvSpPr>
          <p:nvPr>
            <p:ph type="sldNum" sz="quarter" idx="10"/>
          </p:nvPr>
        </p:nvSpPr>
        <p:spPr/>
        <p:txBody>
          <a:bodyPr/>
          <a:lstStyle/>
          <a:p>
            <a:fld id="{397EE649-9629-4DF3-B8A3-0D882EFCAF0D}" type="slidenum">
              <a:rPr lang="en-US" smtClean="0"/>
              <a:t>30</a:t>
            </a:fld>
            <a:endParaRPr lang="en-US"/>
          </a:p>
        </p:txBody>
      </p:sp>
    </p:spTree>
    <p:extLst>
      <p:ext uri="{BB962C8B-B14F-4D97-AF65-F5344CB8AC3E}">
        <p14:creationId xmlns:p14="http://schemas.microsoft.com/office/powerpoint/2010/main" val="250017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2</a:t>
            </a:fld>
            <a:endParaRPr lang="en-US"/>
          </a:p>
        </p:txBody>
      </p:sp>
    </p:spTree>
    <p:extLst>
      <p:ext uri="{BB962C8B-B14F-4D97-AF65-F5344CB8AC3E}">
        <p14:creationId xmlns:p14="http://schemas.microsoft.com/office/powerpoint/2010/main" val="84665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put a boulder on your back and said, “Here, carry this around for the rest of your life”. </a:t>
            </a:r>
          </a:p>
          <a:p>
            <a:endParaRPr lang="en-US" dirty="0"/>
          </a:p>
          <a:p>
            <a:r>
              <a:rPr lang="en-US" dirty="0"/>
              <a:t>There is a Damon size hole in your heart that is huge and gaping. You have to build around it for the rest of your life</a:t>
            </a:r>
          </a:p>
          <a:p>
            <a:endParaRPr lang="en-US" dirty="0"/>
          </a:p>
          <a:p>
            <a:r>
              <a:rPr lang="en-US" dirty="0"/>
              <a:t>Death is an amputation of the spirit, if I were to ask you to tie or untie your shoe, you would reach down with both hands with no problem. If one of your arms would be taken away, you would have to figure out another way.</a:t>
            </a:r>
          </a:p>
          <a:p>
            <a:endParaRPr lang="en-US" dirty="0"/>
          </a:p>
          <a:p>
            <a:r>
              <a:rPr lang="en-US" dirty="0"/>
              <a:t>Grief is very much like waves in the ocean. At first the waves are huge, you are knocked down time and time again from the force of the grief. And then one day, you are not knocked down by every one, you stay upright and learn to ride that wave. Occasionally there will be a huge wave that comes unexpectedly. But with each one comes a memory of how to go through it.</a:t>
            </a:r>
          </a:p>
          <a:p>
            <a:endParaRPr lang="en-US" dirty="0"/>
          </a:p>
          <a:p>
            <a:endParaRPr lang="en-US" dirty="0"/>
          </a:p>
        </p:txBody>
      </p:sp>
      <p:sp>
        <p:nvSpPr>
          <p:cNvPr id="4" name="Slide Number Placeholder 3"/>
          <p:cNvSpPr>
            <a:spLocks noGrp="1"/>
          </p:cNvSpPr>
          <p:nvPr>
            <p:ph type="sldNum" sz="quarter" idx="10"/>
          </p:nvPr>
        </p:nvSpPr>
        <p:spPr/>
        <p:txBody>
          <a:bodyPr/>
          <a:lstStyle/>
          <a:p>
            <a:fld id="{397EE649-9629-4DF3-B8A3-0D882EFCAF0D}" type="slidenum">
              <a:rPr lang="en-US" smtClean="0"/>
              <a:t>31</a:t>
            </a:fld>
            <a:endParaRPr lang="en-US"/>
          </a:p>
        </p:txBody>
      </p:sp>
    </p:spTree>
    <p:extLst>
      <p:ext uri="{BB962C8B-B14F-4D97-AF65-F5344CB8AC3E}">
        <p14:creationId xmlns:p14="http://schemas.microsoft.com/office/powerpoint/2010/main" val="21584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Removing the words “closure” and “move on” from your world.</a:t>
            </a:r>
          </a:p>
          <a:p>
            <a:r>
              <a:rPr lang="en-US" dirty="0"/>
              <a:t>You are so strong. If this were happening to me, I would be a mess.</a:t>
            </a:r>
          </a:p>
          <a:p>
            <a:r>
              <a:rPr lang="en-US" dirty="0"/>
              <a:t>God never gives you more thank you can handle.</a:t>
            </a:r>
          </a:p>
          <a:p>
            <a:r>
              <a:rPr lang="en-US" dirty="0"/>
              <a:t>If you’re still having problems, you must not be praying hard enough or your faith is not strong.</a:t>
            </a:r>
          </a:p>
          <a:p>
            <a:r>
              <a:rPr lang="en-US" dirty="0"/>
              <a:t>God decided to take Damon home. </a:t>
            </a:r>
          </a:p>
          <a:p>
            <a:r>
              <a:rPr lang="en-US" dirty="0"/>
              <a:t>You need to move on.</a:t>
            </a:r>
          </a:p>
          <a:p>
            <a:r>
              <a:rPr lang="en-US" dirty="0"/>
              <a:t>Not much, they don’t want to make mom cry.</a:t>
            </a:r>
          </a:p>
          <a:p>
            <a:r>
              <a:rPr lang="en-US" dirty="0"/>
              <a:t>She is telling them to talk about Damon, but she never brings him up  in front of them.</a:t>
            </a:r>
          </a:p>
          <a:p>
            <a:r>
              <a:rPr lang="en-US" dirty="0"/>
              <a:t>She must be strong for her children. </a:t>
            </a:r>
          </a:p>
          <a:p>
            <a:endParaRPr lang="en-US" dirty="0"/>
          </a:p>
        </p:txBody>
      </p:sp>
      <p:sp>
        <p:nvSpPr>
          <p:cNvPr id="4" name="Slide Number Placeholder 3"/>
          <p:cNvSpPr>
            <a:spLocks noGrp="1"/>
          </p:cNvSpPr>
          <p:nvPr>
            <p:ph type="sldNum" sz="quarter" idx="10"/>
          </p:nvPr>
        </p:nvSpPr>
        <p:spPr/>
        <p:txBody>
          <a:bodyPr/>
          <a:lstStyle/>
          <a:p>
            <a:fld id="{397EE649-9629-4DF3-B8A3-0D882EFCAF0D}" type="slidenum">
              <a:rPr lang="en-US" smtClean="0"/>
              <a:t>32</a:t>
            </a:fld>
            <a:endParaRPr lang="en-US"/>
          </a:p>
        </p:txBody>
      </p:sp>
    </p:spTree>
    <p:extLst>
      <p:ext uri="{BB962C8B-B14F-4D97-AF65-F5344CB8AC3E}">
        <p14:creationId xmlns:p14="http://schemas.microsoft.com/office/powerpoint/2010/main" val="140386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Benign suicide. “I’m not going to actively do it, but I won’t shy away from death.” I want to see my son.  #16 on the PCL-5</a:t>
            </a:r>
          </a:p>
          <a:p>
            <a:r>
              <a:rPr lang="en-US" dirty="0"/>
              <a:t>Have you ever thought you were depressed before this happened to your son? </a:t>
            </a:r>
          </a:p>
        </p:txBody>
      </p:sp>
      <p:sp>
        <p:nvSpPr>
          <p:cNvPr id="4" name="Slide Number Placeholder 3"/>
          <p:cNvSpPr>
            <a:spLocks noGrp="1"/>
          </p:cNvSpPr>
          <p:nvPr>
            <p:ph type="sldNum" sz="quarter" idx="10"/>
          </p:nvPr>
        </p:nvSpPr>
        <p:spPr/>
        <p:txBody>
          <a:bodyPr/>
          <a:lstStyle/>
          <a:p>
            <a:fld id="{397EE649-9629-4DF3-B8A3-0D882EFCAF0D}" type="slidenum">
              <a:rPr lang="en-US" smtClean="0"/>
              <a:t>33</a:t>
            </a:fld>
            <a:endParaRPr lang="en-US"/>
          </a:p>
        </p:txBody>
      </p:sp>
    </p:spTree>
    <p:extLst>
      <p:ext uri="{BB962C8B-B14F-4D97-AF65-F5344CB8AC3E}">
        <p14:creationId xmlns:p14="http://schemas.microsoft.com/office/powerpoint/2010/main" val="160676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helps to give the illusion of control and gives focus. If you have someone who likes homework, it’s a good lead in.</a:t>
            </a:r>
          </a:p>
          <a:p>
            <a:r>
              <a:rPr lang="en-US" dirty="0"/>
              <a:t>Many times it is sleep or appetite. Go over sleep hygiene. Ask about exercise.</a:t>
            </a:r>
          </a:p>
        </p:txBody>
      </p:sp>
      <p:sp>
        <p:nvSpPr>
          <p:cNvPr id="4" name="Slide Number Placeholder 3"/>
          <p:cNvSpPr>
            <a:spLocks noGrp="1"/>
          </p:cNvSpPr>
          <p:nvPr>
            <p:ph type="sldNum" sz="quarter" idx="10"/>
          </p:nvPr>
        </p:nvSpPr>
        <p:spPr/>
        <p:txBody>
          <a:bodyPr/>
          <a:lstStyle/>
          <a:p>
            <a:fld id="{397EE649-9629-4DF3-B8A3-0D882EFCAF0D}" type="slidenum">
              <a:rPr lang="en-US" smtClean="0"/>
              <a:t>34</a:t>
            </a:fld>
            <a:endParaRPr lang="en-US"/>
          </a:p>
        </p:txBody>
      </p:sp>
    </p:spTree>
    <p:extLst>
      <p:ext uri="{BB962C8B-B14F-4D97-AF65-F5344CB8AC3E}">
        <p14:creationId xmlns:p14="http://schemas.microsoft.com/office/powerpoint/2010/main" val="2158502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E649-9629-4DF3-B8A3-0D882EFCAF0D}" type="slidenum">
              <a:rPr lang="en-US" smtClean="0"/>
              <a:t>35</a:t>
            </a:fld>
            <a:endParaRPr lang="en-US"/>
          </a:p>
        </p:txBody>
      </p:sp>
    </p:spTree>
    <p:extLst>
      <p:ext uri="{BB962C8B-B14F-4D97-AF65-F5344CB8AC3E}">
        <p14:creationId xmlns:p14="http://schemas.microsoft.com/office/powerpoint/2010/main" val="4017058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Grieving in the Midwest and the change of seasons. </a:t>
            </a:r>
          </a:p>
          <a:p>
            <a:r>
              <a:rPr lang="en-US" dirty="0"/>
              <a:t>Be flexible in your plans</a:t>
            </a:r>
          </a:p>
          <a:p>
            <a:r>
              <a:rPr lang="en-US" dirty="0"/>
              <a:t>Drink lots of water</a:t>
            </a:r>
          </a:p>
          <a:p>
            <a:r>
              <a:rPr lang="en-US" dirty="0"/>
              <a:t>3 to years to assimilate a death into your life</a:t>
            </a:r>
          </a:p>
        </p:txBody>
      </p:sp>
      <p:sp>
        <p:nvSpPr>
          <p:cNvPr id="4" name="Slide Number Placeholder 3"/>
          <p:cNvSpPr>
            <a:spLocks noGrp="1"/>
          </p:cNvSpPr>
          <p:nvPr>
            <p:ph type="sldNum" sz="quarter" idx="10"/>
          </p:nvPr>
        </p:nvSpPr>
        <p:spPr/>
        <p:txBody>
          <a:bodyPr/>
          <a:lstStyle/>
          <a:p>
            <a:fld id="{397EE649-9629-4DF3-B8A3-0D882EFCAF0D}" type="slidenum">
              <a:rPr lang="en-US" smtClean="0"/>
              <a:t>37</a:t>
            </a:fld>
            <a:endParaRPr lang="en-US"/>
          </a:p>
        </p:txBody>
      </p:sp>
    </p:spTree>
    <p:extLst>
      <p:ext uri="{BB962C8B-B14F-4D97-AF65-F5344CB8AC3E}">
        <p14:creationId xmlns:p14="http://schemas.microsoft.com/office/powerpoint/2010/main" val="86975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EE649-9629-4DF3-B8A3-0D882EFCAF0D}" type="slidenum">
              <a:rPr lang="en-US" smtClean="0"/>
              <a:t>3</a:t>
            </a:fld>
            <a:endParaRPr lang="en-US"/>
          </a:p>
        </p:txBody>
      </p:sp>
    </p:spTree>
    <p:extLst>
      <p:ext uri="{BB962C8B-B14F-4D97-AF65-F5344CB8AC3E}">
        <p14:creationId xmlns:p14="http://schemas.microsoft.com/office/powerpoint/2010/main" val="327553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DSM 5 mentions grief/bereavement several times with regards to major depressive episodes. The decision about whether this is a depressive episode or a natural response to a significant loss “requires  the exercise of clinical judgment based on the individual’s history and the cultural norms for the expression of distress in the context of loss”. This places the responsibility on the clinician to do a thorough history on the client to help determine whether an appointment with a psychiatrist is in order. (Tell story about Jan and the death of her parents). </a:t>
            </a:r>
          </a:p>
          <a:p>
            <a:endParaRPr lang="en-US" dirty="0"/>
          </a:p>
          <a:p>
            <a:r>
              <a:rPr lang="en-US" dirty="0"/>
              <a:t>Indefinitely yearning/longing for the deceased </a:t>
            </a:r>
          </a:p>
          <a:p>
            <a:r>
              <a:rPr lang="en-US" dirty="0"/>
              <a:t>Preoccupation with the circumstances of the deceased’s death</a:t>
            </a:r>
          </a:p>
          <a:p>
            <a:r>
              <a:rPr lang="en-US" dirty="0"/>
              <a:t>Intense sorrow and/or distress that does not improve over time.</a:t>
            </a:r>
          </a:p>
          <a:p>
            <a:r>
              <a:rPr lang="en-US" dirty="0"/>
              <a:t>Difficulty trusting others</a:t>
            </a:r>
          </a:p>
          <a:p>
            <a:r>
              <a:rPr lang="en-US" dirty="0"/>
              <a:t>Depression</a:t>
            </a:r>
          </a:p>
          <a:p>
            <a:r>
              <a:rPr lang="en-US" dirty="0"/>
              <a:t>Detachment and/or isolation</a:t>
            </a:r>
          </a:p>
          <a:p>
            <a:r>
              <a:rPr lang="en-US" dirty="0"/>
              <a:t>Difficulty pursuing interests or activities</a:t>
            </a:r>
          </a:p>
          <a:p>
            <a:r>
              <a:rPr lang="en-US" dirty="0"/>
              <a:t>A desire to join the deceased </a:t>
            </a:r>
          </a:p>
          <a:p>
            <a:r>
              <a:rPr lang="en-US" dirty="0"/>
              <a:t>Persistent feelings of loneliness or emptiness</a:t>
            </a:r>
          </a:p>
          <a:p>
            <a:r>
              <a:rPr lang="en-US" dirty="0"/>
              <a:t>Impairment in social, occupational or other areas of life (Wakefield, 2017).</a:t>
            </a:r>
          </a:p>
          <a:p>
            <a:endParaRPr lang="en-US" dirty="0"/>
          </a:p>
          <a:p>
            <a:r>
              <a:rPr lang="en-US" dirty="0"/>
              <a:t>These are all very much in evidence when a homicide death occurs. Especially when it is the parents experiencing the grief. </a:t>
            </a:r>
          </a:p>
          <a:p>
            <a:endParaRPr lang="en-US" dirty="0"/>
          </a:p>
          <a:p>
            <a:endParaRPr lang="en-US" dirty="0"/>
          </a:p>
        </p:txBody>
      </p:sp>
      <p:sp>
        <p:nvSpPr>
          <p:cNvPr id="4" name="Slide Number Placeholder 3"/>
          <p:cNvSpPr>
            <a:spLocks noGrp="1"/>
          </p:cNvSpPr>
          <p:nvPr>
            <p:ph type="sldNum" sz="quarter" idx="10"/>
          </p:nvPr>
        </p:nvSpPr>
        <p:spPr/>
        <p:txBody>
          <a:bodyPr/>
          <a:lstStyle/>
          <a:p>
            <a:fld id="{397EE649-9629-4DF3-B8A3-0D882EFCAF0D}" type="slidenum">
              <a:rPr lang="en-US" smtClean="0"/>
              <a:t>4</a:t>
            </a:fld>
            <a:endParaRPr lang="en-US"/>
          </a:p>
        </p:txBody>
      </p:sp>
    </p:spTree>
    <p:extLst>
      <p:ext uri="{BB962C8B-B14F-4D97-AF65-F5344CB8AC3E}">
        <p14:creationId xmlns:p14="http://schemas.microsoft.com/office/powerpoint/2010/main" val="209171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3707814-16D1-4126-8937-BFBD5792713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DD98F7-3A63-4063-BC6C-BB30609FF0A6}" type="slidenum">
              <a:rPr lang="en-US" altLang="en-US"/>
              <a:pPr/>
              <a:t>9</a:t>
            </a:fld>
            <a:endParaRPr lang="en-US" altLang="en-US"/>
          </a:p>
        </p:txBody>
      </p:sp>
      <p:sp>
        <p:nvSpPr>
          <p:cNvPr id="30723" name="Rectangle 2">
            <a:extLst>
              <a:ext uri="{FF2B5EF4-FFF2-40B4-BE49-F238E27FC236}">
                <a16:creationId xmlns:a16="http://schemas.microsoft.com/office/drawing/2014/main" id="{6478098E-D626-4B3E-9444-658A5E11F79D}"/>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3CC00F6-1B92-402D-98AD-7EDA746A86AF}"/>
              </a:ext>
            </a:extLst>
          </p:cNvPr>
          <p:cNvSpPr>
            <a:spLocks noGrp="1" noChangeArrowheads="1"/>
          </p:cNvSpPr>
          <p:nvPr>
            <p:ph type="body" idx="1"/>
          </p:nvPr>
        </p:nvSpPr>
        <p:spPr>
          <a:noFill/>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90175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02B504E-1B30-4180-B34E-906E420BCFB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9F29A5-BA3F-4E2E-84D0-8304CF14FA53}" type="slidenum">
              <a:rPr lang="en-US" altLang="en-US"/>
              <a:pPr/>
              <a:t>10</a:t>
            </a:fld>
            <a:endParaRPr lang="en-US" altLang="en-US"/>
          </a:p>
        </p:txBody>
      </p:sp>
      <p:sp>
        <p:nvSpPr>
          <p:cNvPr id="32771" name="Rectangle 2">
            <a:extLst>
              <a:ext uri="{FF2B5EF4-FFF2-40B4-BE49-F238E27FC236}">
                <a16:creationId xmlns:a16="http://schemas.microsoft.com/office/drawing/2014/main" id="{B01F8085-D505-415D-8E40-32A8F5D5DF8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200ACE3-5E07-4F7A-BA1B-26F42F8F2C02}"/>
              </a:ext>
            </a:extLst>
          </p:cNvPr>
          <p:cNvSpPr>
            <a:spLocks noGrp="1" noChangeArrowheads="1"/>
          </p:cNvSpPr>
          <p:nvPr>
            <p:ph type="body" idx="1"/>
          </p:nvPr>
        </p:nvSpPr>
        <p:spPr>
          <a:noFill/>
        </p:spPr>
        <p:txBody>
          <a:bodyPr/>
          <a:lstStyle/>
          <a:p>
            <a:pPr eaLnBrk="1" hangingPunct="1"/>
            <a:r>
              <a:rPr lang="en-US" altLang="en-US"/>
              <a:t>Might think they can bring them back</a:t>
            </a:r>
          </a:p>
        </p:txBody>
      </p:sp>
    </p:spTree>
    <p:extLst>
      <p:ext uri="{BB962C8B-B14F-4D97-AF65-F5344CB8AC3E}">
        <p14:creationId xmlns:p14="http://schemas.microsoft.com/office/powerpoint/2010/main" val="72528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359F411-B45A-49D6-A647-AD1613A344B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9FF95E-F836-41EB-8A15-A8C210961CC7}" type="slidenum">
              <a:rPr lang="en-US" altLang="en-US"/>
              <a:pPr/>
              <a:t>11</a:t>
            </a:fld>
            <a:endParaRPr lang="en-US" altLang="en-US"/>
          </a:p>
        </p:txBody>
      </p:sp>
      <p:sp>
        <p:nvSpPr>
          <p:cNvPr id="34819" name="Rectangle 2">
            <a:extLst>
              <a:ext uri="{FF2B5EF4-FFF2-40B4-BE49-F238E27FC236}">
                <a16:creationId xmlns:a16="http://schemas.microsoft.com/office/drawing/2014/main" id="{D6FFE2C5-EC6F-4F99-8C52-A3D37B0920D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F99A20A-724A-40EC-8244-246A4902BA0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7253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927A686-1F58-4DB7-881A-2B2ECF3FE0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1746D2-46BB-478C-812A-FB5CDEB8BAE9}" type="slidenum">
              <a:rPr lang="en-US" altLang="en-US"/>
              <a:pPr/>
              <a:t>12</a:t>
            </a:fld>
            <a:endParaRPr lang="en-US" altLang="en-US"/>
          </a:p>
        </p:txBody>
      </p:sp>
      <p:sp>
        <p:nvSpPr>
          <p:cNvPr id="36867" name="Rectangle 2">
            <a:extLst>
              <a:ext uri="{FF2B5EF4-FFF2-40B4-BE49-F238E27FC236}">
                <a16:creationId xmlns:a16="http://schemas.microsoft.com/office/drawing/2014/main" id="{473ED798-C509-4769-8A30-A228E293E75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88F8FC6-FA74-417E-B0E2-ADD5B16A02D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3319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22986F3-05CC-49F4-A64A-ED48E855878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F5F5BF-55F5-4D26-8DBC-3CA2DE079E43}" type="slidenum">
              <a:rPr lang="en-US" altLang="en-US"/>
              <a:pPr/>
              <a:t>13</a:t>
            </a:fld>
            <a:endParaRPr lang="en-US" altLang="en-US"/>
          </a:p>
        </p:txBody>
      </p:sp>
      <p:sp>
        <p:nvSpPr>
          <p:cNvPr id="38915" name="Rectangle 2">
            <a:extLst>
              <a:ext uri="{FF2B5EF4-FFF2-40B4-BE49-F238E27FC236}">
                <a16:creationId xmlns:a16="http://schemas.microsoft.com/office/drawing/2014/main" id="{4C8C2EB1-FC48-45CF-B15C-3A8DCC4FA26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0D9135B-9273-4EE2-A987-BDF99F29EF9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50641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B2FD-FEA8-4038-88A4-A3E3A874BA35}"/>
              </a:ext>
            </a:extLst>
          </p:cNvPr>
          <p:cNvSpPr>
            <a:spLocks noGrp="1"/>
          </p:cNvSpPr>
          <p:nvPr>
            <p:ph type="ctrTitle"/>
          </p:nvPr>
        </p:nvSpPr>
        <p:spPr/>
        <p:txBody>
          <a:bodyPr/>
          <a:lstStyle/>
          <a:p>
            <a:r>
              <a:rPr lang="en-US" dirty="0"/>
              <a:t>Traumatic Grief</a:t>
            </a:r>
          </a:p>
        </p:txBody>
      </p:sp>
      <p:sp>
        <p:nvSpPr>
          <p:cNvPr id="3" name="Subtitle 2">
            <a:extLst>
              <a:ext uri="{FF2B5EF4-FFF2-40B4-BE49-F238E27FC236}">
                <a16:creationId xmlns:a16="http://schemas.microsoft.com/office/drawing/2014/main" id="{54C2C3E4-3604-418A-8B18-03A8A0508BD2}"/>
              </a:ext>
            </a:extLst>
          </p:cNvPr>
          <p:cNvSpPr>
            <a:spLocks noGrp="1"/>
          </p:cNvSpPr>
          <p:nvPr>
            <p:ph type="subTitle" idx="1"/>
          </p:nvPr>
        </p:nvSpPr>
        <p:spPr/>
        <p:txBody>
          <a:bodyPr>
            <a:noAutofit/>
          </a:bodyPr>
          <a:lstStyle/>
          <a:p>
            <a:r>
              <a:rPr lang="en-US" sz="3000" dirty="0"/>
              <a:t>How It Manifests Itself, Coping Strategies (Healthy and Unhealthy), and the Effect on Individuals and Communities</a:t>
            </a:r>
          </a:p>
        </p:txBody>
      </p:sp>
    </p:spTree>
    <p:extLst>
      <p:ext uri="{BB962C8B-B14F-4D97-AF65-F5344CB8AC3E}">
        <p14:creationId xmlns:p14="http://schemas.microsoft.com/office/powerpoint/2010/main" val="14549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8BE198-57BE-4E88-9BD8-3FA1E850704E}"/>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CAEB0D9-0B48-4D87-9B08-CFE8EA0F5B22}"/>
              </a:ext>
            </a:extLst>
          </p:cNvPr>
          <p:cNvSpPr>
            <a:spLocks noGrp="1"/>
          </p:cNvSpPr>
          <p:nvPr>
            <p:ph type="ftr" sz="quarter" idx="11"/>
          </p:nvPr>
        </p:nvSpPr>
        <p:spPr/>
        <p:txBody>
          <a:bodyPr/>
          <a:lstStyle/>
          <a:p>
            <a:pPr>
              <a:defRPr/>
            </a:pPr>
            <a:endParaRPr lang="en-US" altLang="en-US"/>
          </a:p>
        </p:txBody>
      </p:sp>
      <p:sp>
        <p:nvSpPr>
          <p:cNvPr id="133122" name="Rectangle 2">
            <a:extLst>
              <a:ext uri="{FF2B5EF4-FFF2-40B4-BE49-F238E27FC236}">
                <a16:creationId xmlns:a16="http://schemas.microsoft.com/office/drawing/2014/main" id="{573305F4-A535-48C4-B825-F02A028FD3DF}"/>
              </a:ext>
            </a:extLst>
          </p:cNvPr>
          <p:cNvSpPr>
            <a:spLocks noGrp="1" noRot="1" noChangeArrowheads="1"/>
          </p:cNvSpPr>
          <p:nvPr>
            <p:ph type="title"/>
          </p:nvPr>
        </p:nvSpPr>
        <p:spPr/>
        <p:txBody>
          <a:bodyPr/>
          <a:lstStyle/>
          <a:p>
            <a:pPr eaLnBrk="1" hangingPunct="1">
              <a:defRPr/>
            </a:pPr>
            <a:r>
              <a:rPr lang="en-US" altLang="en-US" dirty="0"/>
              <a:t>“Little People”</a:t>
            </a:r>
          </a:p>
        </p:txBody>
      </p:sp>
      <p:sp>
        <p:nvSpPr>
          <p:cNvPr id="133123" name="Rectangle 3">
            <a:extLst>
              <a:ext uri="{FF2B5EF4-FFF2-40B4-BE49-F238E27FC236}">
                <a16:creationId xmlns:a16="http://schemas.microsoft.com/office/drawing/2014/main" id="{8FB16C60-293E-4A38-B4BA-A84A98F4FFFB}"/>
              </a:ext>
            </a:extLst>
          </p:cNvPr>
          <p:cNvSpPr>
            <a:spLocks noGrp="1" noRot="1" noChangeArrowheads="1"/>
          </p:cNvSpPr>
          <p:nvPr>
            <p:ph type="body" idx="1"/>
          </p:nvPr>
        </p:nvSpPr>
        <p:spPr/>
        <p:txBody>
          <a:bodyPr/>
          <a:lstStyle/>
          <a:p>
            <a:pPr eaLnBrk="1" hangingPunct="1">
              <a:defRPr/>
            </a:pPr>
            <a:r>
              <a:rPr lang="en-US" altLang="en-US" dirty="0"/>
              <a:t>Ages 3 to 5</a:t>
            </a:r>
          </a:p>
          <a:p>
            <a:pPr lvl="1" eaLnBrk="1" hangingPunct="1">
              <a:defRPr/>
            </a:pPr>
            <a:r>
              <a:rPr lang="en-US" altLang="en-US" dirty="0"/>
              <a:t>May be able to remember or start to remember the deceased</a:t>
            </a:r>
          </a:p>
          <a:p>
            <a:pPr lvl="1" eaLnBrk="1" hangingPunct="1">
              <a:defRPr/>
            </a:pPr>
            <a:r>
              <a:rPr lang="en-US" altLang="en-US" dirty="0"/>
              <a:t>Won’t understand the permanence of death</a:t>
            </a:r>
          </a:p>
          <a:p>
            <a:pPr lvl="1" eaLnBrk="1" hangingPunct="1">
              <a:defRPr/>
            </a:pPr>
            <a:r>
              <a:rPr lang="en-US" altLang="en-US" dirty="0"/>
              <a:t>Similar infant reactions</a:t>
            </a:r>
          </a:p>
          <a:p>
            <a:pPr lvl="1" eaLnBrk="1" hangingPunct="1">
              <a:defRPr/>
            </a:pPr>
            <a:r>
              <a:rPr lang="en-US" altLang="en-US" dirty="0"/>
              <a:t>Increased attachment to caregivers</a:t>
            </a:r>
          </a:p>
          <a:p>
            <a:pPr lvl="1" eaLnBrk="1" hangingPunct="1">
              <a:defRPr/>
            </a:pPr>
            <a:endParaRPr lang="en-US" altLang="en-US" dirty="0"/>
          </a:p>
          <a:p>
            <a:pPr marL="457200" lvl="1" indent="0">
              <a:buNone/>
              <a:defRPr/>
            </a:pPr>
            <a:r>
              <a:rPr lang="en-US" altLang="en-US" dirty="0"/>
              <a:t>(Bangor Township schools, Dave </a:t>
            </a:r>
            <a:r>
              <a:rPr lang="en-US" altLang="en-US" dirty="0" err="1"/>
              <a:t>Opalewski</a:t>
            </a:r>
            <a:r>
              <a:rPr lang="en-US" altLang="en-US" dirty="0"/>
              <a:t> and Joel Robertson)</a:t>
            </a:r>
          </a:p>
          <a:p>
            <a:pPr lvl="1" eaLnBrk="1" hangingPunct="1">
              <a:defRPr/>
            </a:pPr>
            <a:endParaRPr lang="en-US" altLang="en-US" dirty="0"/>
          </a:p>
        </p:txBody>
      </p:sp>
    </p:spTree>
    <p:extLst>
      <p:ext uri="{BB962C8B-B14F-4D97-AF65-F5344CB8AC3E}">
        <p14:creationId xmlns:p14="http://schemas.microsoft.com/office/powerpoint/2010/main" val="23391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A1BBEA-8EAE-4147-8BA6-84E5B4D5A362}"/>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D39AEC5-7442-473C-97D1-091808F26B2B}"/>
              </a:ext>
            </a:extLst>
          </p:cNvPr>
          <p:cNvSpPr>
            <a:spLocks noGrp="1"/>
          </p:cNvSpPr>
          <p:nvPr>
            <p:ph type="ftr" sz="quarter" idx="11"/>
          </p:nvPr>
        </p:nvSpPr>
        <p:spPr/>
        <p:txBody>
          <a:bodyPr/>
          <a:lstStyle/>
          <a:p>
            <a:pPr>
              <a:defRPr/>
            </a:pPr>
            <a:endParaRPr lang="en-US" altLang="en-US"/>
          </a:p>
        </p:txBody>
      </p:sp>
      <p:sp>
        <p:nvSpPr>
          <p:cNvPr id="135170" name="Rectangle 2">
            <a:extLst>
              <a:ext uri="{FF2B5EF4-FFF2-40B4-BE49-F238E27FC236}">
                <a16:creationId xmlns:a16="http://schemas.microsoft.com/office/drawing/2014/main" id="{D6B6AF4F-C89A-4976-9C2A-6D0AA8960789}"/>
              </a:ext>
            </a:extLst>
          </p:cNvPr>
          <p:cNvSpPr>
            <a:spLocks noGrp="1" noRot="1" noChangeArrowheads="1"/>
          </p:cNvSpPr>
          <p:nvPr>
            <p:ph type="title"/>
          </p:nvPr>
        </p:nvSpPr>
        <p:spPr/>
        <p:txBody>
          <a:bodyPr/>
          <a:lstStyle/>
          <a:p>
            <a:pPr eaLnBrk="1" hangingPunct="1">
              <a:defRPr/>
            </a:pPr>
            <a:r>
              <a:rPr lang="en-US" altLang="en-US"/>
              <a:t>“Little People”</a:t>
            </a:r>
          </a:p>
        </p:txBody>
      </p:sp>
      <p:sp>
        <p:nvSpPr>
          <p:cNvPr id="135171" name="Rectangle 3">
            <a:extLst>
              <a:ext uri="{FF2B5EF4-FFF2-40B4-BE49-F238E27FC236}">
                <a16:creationId xmlns:a16="http://schemas.microsoft.com/office/drawing/2014/main" id="{D8D0A63B-4AE7-4809-8A9D-C4A0851DDEFE}"/>
              </a:ext>
            </a:extLst>
          </p:cNvPr>
          <p:cNvSpPr>
            <a:spLocks noGrp="1" noRot="1" noChangeArrowheads="1"/>
          </p:cNvSpPr>
          <p:nvPr>
            <p:ph type="body" idx="1"/>
          </p:nvPr>
        </p:nvSpPr>
        <p:spPr/>
        <p:txBody>
          <a:bodyPr/>
          <a:lstStyle/>
          <a:p>
            <a:pPr eaLnBrk="1" hangingPunct="1">
              <a:lnSpc>
                <a:spcPct val="90000"/>
              </a:lnSpc>
              <a:defRPr/>
            </a:pPr>
            <a:r>
              <a:rPr lang="en-US" altLang="en-US" dirty="0"/>
              <a:t>Ages 6 to 8</a:t>
            </a:r>
          </a:p>
          <a:p>
            <a:pPr lvl="1" eaLnBrk="1" hangingPunct="1">
              <a:lnSpc>
                <a:spcPct val="90000"/>
              </a:lnSpc>
              <a:defRPr/>
            </a:pPr>
            <a:r>
              <a:rPr lang="en-US" altLang="en-US" dirty="0"/>
              <a:t>Better able to understand the permanence of death</a:t>
            </a:r>
          </a:p>
          <a:p>
            <a:pPr lvl="1" eaLnBrk="1" hangingPunct="1">
              <a:lnSpc>
                <a:spcPct val="90000"/>
              </a:lnSpc>
              <a:defRPr/>
            </a:pPr>
            <a:r>
              <a:rPr lang="en-US" altLang="en-US" dirty="0"/>
              <a:t>Feel guilty about the death</a:t>
            </a:r>
          </a:p>
          <a:p>
            <a:pPr lvl="1" eaLnBrk="1" hangingPunct="1">
              <a:lnSpc>
                <a:spcPct val="90000"/>
              </a:lnSpc>
              <a:defRPr/>
            </a:pPr>
            <a:r>
              <a:rPr lang="en-US" altLang="en-US" dirty="0"/>
              <a:t>Preoccupation with the memories of the deceased</a:t>
            </a:r>
          </a:p>
          <a:p>
            <a:pPr lvl="1" eaLnBrk="1" hangingPunct="1">
              <a:lnSpc>
                <a:spcPct val="90000"/>
              </a:lnSpc>
              <a:defRPr/>
            </a:pPr>
            <a:r>
              <a:rPr lang="en-US" altLang="en-US" dirty="0"/>
              <a:t>Talk about the deceased frequently in order to cope with the loss</a:t>
            </a:r>
          </a:p>
          <a:p>
            <a:pPr lvl="1" eaLnBrk="1" hangingPunct="1">
              <a:lnSpc>
                <a:spcPct val="90000"/>
              </a:lnSpc>
              <a:defRPr/>
            </a:pPr>
            <a:endParaRPr lang="en-US" altLang="en-US" dirty="0"/>
          </a:p>
          <a:p>
            <a:pPr marL="457200" lvl="1" indent="0">
              <a:lnSpc>
                <a:spcPct val="90000"/>
              </a:lnSpc>
              <a:buNone/>
              <a:defRPr/>
            </a:pPr>
            <a:r>
              <a:rPr lang="en-US" altLang="en-US" dirty="0"/>
              <a:t>(Bangor Township schools, Dave </a:t>
            </a:r>
            <a:r>
              <a:rPr lang="en-US" altLang="en-US" dirty="0" err="1"/>
              <a:t>Opalewski</a:t>
            </a:r>
            <a:r>
              <a:rPr lang="en-US" altLang="en-US" dirty="0"/>
              <a:t> and Joel Robertson)</a:t>
            </a:r>
          </a:p>
          <a:p>
            <a:pPr lvl="1" eaLnBrk="1" hangingPunct="1">
              <a:lnSpc>
                <a:spcPct val="90000"/>
              </a:lnSpc>
              <a:defRPr/>
            </a:pPr>
            <a:endParaRPr lang="en-US" altLang="en-US" dirty="0"/>
          </a:p>
          <a:p>
            <a:pPr lvl="1" eaLnBrk="1" hangingPunct="1">
              <a:lnSpc>
                <a:spcPct val="90000"/>
              </a:lnSpc>
              <a:buFontTx/>
              <a:buNone/>
              <a:defRPr/>
            </a:pPr>
            <a:endParaRPr lang="en-US" altLang="en-US" dirty="0"/>
          </a:p>
        </p:txBody>
      </p:sp>
    </p:spTree>
    <p:extLst>
      <p:ext uri="{BB962C8B-B14F-4D97-AF65-F5344CB8AC3E}">
        <p14:creationId xmlns:p14="http://schemas.microsoft.com/office/powerpoint/2010/main" val="314797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C71888-E1A7-40EC-AC86-0A2F3B4F5994}"/>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F2071FD-7C17-4B6D-9A27-C09CA340B785}"/>
              </a:ext>
            </a:extLst>
          </p:cNvPr>
          <p:cNvSpPr>
            <a:spLocks noGrp="1"/>
          </p:cNvSpPr>
          <p:nvPr>
            <p:ph type="ftr" sz="quarter" idx="11"/>
          </p:nvPr>
        </p:nvSpPr>
        <p:spPr/>
        <p:txBody>
          <a:bodyPr/>
          <a:lstStyle/>
          <a:p>
            <a:pPr>
              <a:defRPr/>
            </a:pPr>
            <a:endParaRPr lang="en-US" altLang="en-US"/>
          </a:p>
        </p:txBody>
      </p:sp>
      <p:sp>
        <p:nvSpPr>
          <p:cNvPr id="136194" name="Rectangle 2">
            <a:extLst>
              <a:ext uri="{FF2B5EF4-FFF2-40B4-BE49-F238E27FC236}">
                <a16:creationId xmlns:a16="http://schemas.microsoft.com/office/drawing/2014/main" id="{EC83D261-603A-47FD-B022-4FFCB0539B7E}"/>
              </a:ext>
            </a:extLst>
          </p:cNvPr>
          <p:cNvSpPr>
            <a:spLocks noGrp="1" noRot="1" noChangeArrowheads="1"/>
          </p:cNvSpPr>
          <p:nvPr>
            <p:ph type="title"/>
          </p:nvPr>
        </p:nvSpPr>
        <p:spPr/>
        <p:txBody>
          <a:bodyPr/>
          <a:lstStyle/>
          <a:p>
            <a:pPr eaLnBrk="1" hangingPunct="1">
              <a:defRPr/>
            </a:pPr>
            <a:r>
              <a:rPr lang="en-US" altLang="en-US"/>
              <a:t>“Little People”</a:t>
            </a:r>
          </a:p>
        </p:txBody>
      </p:sp>
      <p:sp>
        <p:nvSpPr>
          <p:cNvPr id="136195" name="Rectangle 3">
            <a:extLst>
              <a:ext uri="{FF2B5EF4-FFF2-40B4-BE49-F238E27FC236}">
                <a16:creationId xmlns:a16="http://schemas.microsoft.com/office/drawing/2014/main" id="{C6A7CFCC-7C4B-42B4-AB8B-B59F23FF5FA4}"/>
              </a:ext>
            </a:extLst>
          </p:cNvPr>
          <p:cNvSpPr>
            <a:spLocks noGrp="1" noRot="1" noChangeArrowheads="1"/>
          </p:cNvSpPr>
          <p:nvPr>
            <p:ph type="body" idx="1"/>
          </p:nvPr>
        </p:nvSpPr>
        <p:spPr/>
        <p:txBody>
          <a:bodyPr/>
          <a:lstStyle/>
          <a:p>
            <a:pPr eaLnBrk="1" hangingPunct="1">
              <a:defRPr/>
            </a:pPr>
            <a:r>
              <a:rPr lang="en-US" altLang="en-US" dirty="0"/>
              <a:t>Ages 9 to 11</a:t>
            </a:r>
          </a:p>
          <a:p>
            <a:pPr lvl="1" eaLnBrk="1" hangingPunct="1">
              <a:defRPr/>
            </a:pPr>
            <a:r>
              <a:rPr lang="en-US" altLang="en-US" dirty="0"/>
              <a:t>Feel different than their peers, due to the loss</a:t>
            </a:r>
          </a:p>
          <a:p>
            <a:pPr lvl="1" eaLnBrk="1" hangingPunct="1">
              <a:defRPr/>
            </a:pPr>
            <a:r>
              <a:rPr lang="en-US" altLang="en-US" dirty="0"/>
              <a:t>Decrease in self esteem</a:t>
            </a:r>
          </a:p>
          <a:p>
            <a:pPr lvl="1" eaLnBrk="1" hangingPunct="1">
              <a:defRPr/>
            </a:pPr>
            <a:r>
              <a:rPr lang="en-US" altLang="en-US" dirty="0"/>
              <a:t>Defend against their feelings of loss by throwing themselves in school, social activities and/or extracurricular activities</a:t>
            </a:r>
          </a:p>
          <a:p>
            <a:pPr lvl="1" eaLnBrk="1" hangingPunct="1">
              <a:defRPr/>
            </a:pPr>
            <a:r>
              <a:rPr lang="en-US" altLang="en-US" dirty="0"/>
              <a:t>Much like the younger children as far as affect</a:t>
            </a:r>
          </a:p>
          <a:p>
            <a:pPr marL="457200" lvl="1" indent="0">
              <a:buNone/>
              <a:defRPr/>
            </a:pPr>
            <a:r>
              <a:rPr lang="en-US" altLang="en-US" dirty="0"/>
              <a:t>(Bangor Township schools, Dave </a:t>
            </a:r>
            <a:r>
              <a:rPr lang="en-US" altLang="en-US" dirty="0" err="1"/>
              <a:t>Opalewski</a:t>
            </a:r>
            <a:r>
              <a:rPr lang="en-US" altLang="en-US" dirty="0"/>
              <a:t> and Joel Robertson)</a:t>
            </a:r>
          </a:p>
          <a:p>
            <a:pPr lvl="1" eaLnBrk="1" hangingPunct="1">
              <a:defRPr/>
            </a:pPr>
            <a:endParaRPr lang="en-US" altLang="en-US" dirty="0"/>
          </a:p>
          <a:p>
            <a:pPr lvl="1" eaLnBrk="1" hangingPunct="1">
              <a:defRPr/>
            </a:pPr>
            <a:endParaRPr lang="en-US" altLang="en-US" dirty="0"/>
          </a:p>
        </p:txBody>
      </p:sp>
    </p:spTree>
    <p:extLst>
      <p:ext uri="{BB962C8B-B14F-4D97-AF65-F5344CB8AC3E}">
        <p14:creationId xmlns:p14="http://schemas.microsoft.com/office/powerpoint/2010/main" val="346555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EB6483-2A45-4D4A-A760-25FF04F336EE}"/>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D87ABC0B-239C-4C66-A410-4F46CFDEBD76}"/>
              </a:ext>
            </a:extLst>
          </p:cNvPr>
          <p:cNvSpPr>
            <a:spLocks noGrp="1"/>
          </p:cNvSpPr>
          <p:nvPr>
            <p:ph type="ftr" sz="quarter" idx="11"/>
          </p:nvPr>
        </p:nvSpPr>
        <p:spPr/>
        <p:txBody>
          <a:bodyPr/>
          <a:lstStyle/>
          <a:p>
            <a:pPr>
              <a:defRPr/>
            </a:pPr>
            <a:endParaRPr lang="en-US" altLang="en-US"/>
          </a:p>
        </p:txBody>
      </p:sp>
      <p:sp>
        <p:nvSpPr>
          <p:cNvPr id="137218" name="Rectangle 2">
            <a:extLst>
              <a:ext uri="{FF2B5EF4-FFF2-40B4-BE49-F238E27FC236}">
                <a16:creationId xmlns:a16="http://schemas.microsoft.com/office/drawing/2014/main" id="{A4A88AAD-D5A1-4664-8B04-E2729462689D}"/>
              </a:ext>
            </a:extLst>
          </p:cNvPr>
          <p:cNvSpPr>
            <a:spLocks noGrp="1" noRot="1" noChangeArrowheads="1"/>
          </p:cNvSpPr>
          <p:nvPr>
            <p:ph type="title"/>
          </p:nvPr>
        </p:nvSpPr>
        <p:spPr/>
        <p:txBody>
          <a:bodyPr/>
          <a:lstStyle/>
          <a:p>
            <a:pPr eaLnBrk="1" hangingPunct="1">
              <a:defRPr/>
            </a:pPr>
            <a:r>
              <a:rPr lang="en-US" altLang="en-US"/>
              <a:t>“Not-So-Little People”</a:t>
            </a:r>
          </a:p>
        </p:txBody>
      </p:sp>
      <p:sp>
        <p:nvSpPr>
          <p:cNvPr id="137219" name="Rectangle 3">
            <a:extLst>
              <a:ext uri="{FF2B5EF4-FFF2-40B4-BE49-F238E27FC236}">
                <a16:creationId xmlns:a16="http://schemas.microsoft.com/office/drawing/2014/main" id="{E3493D9E-8082-40FB-9C76-DE4C98768E5D}"/>
              </a:ext>
            </a:extLst>
          </p:cNvPr>
          <p:cNvSpPr>
            <a:spLocks noGrp="1" noRot="1" noChangeArrowheads="1"/>
          </p:cNvSpPr>
          <p:nvPr>
            <p:ph type="body" idx="1"/>
          </p:nvPr>
        </p:nvSpPr>
        <p:spPr/>
        <p:txBody>
          <a:bodyPr/>
          <a:lstStyle/>
          <a:p>
            <a:pPr eaLnBrk="1" hangingPunct="1">
              <a:defRPr/>
            </a:pPr>
            <a:r>
              <a:rPr lang="en-US" altLang="en-US" dirty="0"/>
              <a:t>Ages 12 to 14</a:t>
            </a:r>
          </a:p>
          <a:p>
            <a:pPr lvl="1" eaLnBrk="1" hangingPunct="1">
              <a:defRPr/>
            </a:pPr>
            <a:r>
              <a:rPr lang="en-US" altLang="en-US" dirty="0"/>
              <a:t>Mixed feelings about the deceased</a:t>
            </a:r>
          </a:p>
          <a:p>
            <a:pPr lvl="1" eaLnBrk="1" hangingPunct="1">
              <a:defRPr/>
            </a:pPr>
            <a:r>
              <a:rPr lang="en-US" altLang="en-US" dirty="0"/>
              <a:t>Wide range of emotion</a:t>
            </a:r>
          </a:p>
          <a:p>
            <a:pPr lvl="1" eaLnBrk="1" hangingPunct="1">
              <a:defRPr/>
            </a:pPr>
            <a:r>
              <a:rPr lang="en-US" altLang="en-US" dirty="0"/>
              <a:t>Avoidance to talking about the loss (with adults)</a:t>
            </a:r>
          </a:p>
          <a:p>
            <a:pPr lvl="1" eaLnBrk="1" hangingPunct="1">
              <a:defRPr/>
            </a:pPr>
            <a:endParaRPr lang="en-US" altLang="en-US" dirty="0"/>
          </a:p>
          <a:p>
            <a:pPr marL="457200" lvl="1" indent="0">
              <a:buNone/>
              <a:defRPr/>
            </a:pPr>
            <a:r>
              <a:rPr lang="en-US" altLang="en-US" dirty="0"/>
              <a:t>(Bangor Township schools, Dave </a:t>
            </a:r>
            <a:r>
              <a:rPr lang="en-US" altLang="en-US" dirty="0" err="1"/>
              <a:t>Opalewski</a:t>
            </a:r>
            <a:r>
              <a:rPr lang="en-US" altLang="en-US" dirty="0"/>
              <a:t> and Joel Robertson)</a:t>
            </a:r>
          </a:p>
          <a:p>
            <a:pPr marL="457200" lvl="1" indent="0" eaLnBrk="1" hangingPunct="1">
              <a:buNone/>
              <a:defRPr/>
            </a:pPr>
            <a:endParaRPr lang="en-US" altLang="en-US" dirty="0"/>
          </a:p>
          <a:p>
            <a:pPr lvl="1" eaLnBrk="1" hangingPunct="1">
              <a:defRPr/>
            </a:pPr>
            <a:endParaRPr lang="en-US" altLang="en-US" dirty="0"/>
          </a:p>
        </p:txBody>
      </p:sp>
    </p:spTree>
    <p:extLst>
      <p:ext uri="{BB962C8B-B14F-4D97-AF65-F5344CB8AC3E}">
        <p14:creationId xmlns:p14="http://schemas.microsoft.com/office/powerpoint/2010/main" val="369407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D71278-EFB9-4EFB-9FA7-FC603CCB4DD4}"/>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9B34FC2-B17C-4F59-8228-C6F6F53431F0}"/>
              </a:ext>
            </a:extLst>
          </p:cNvPr>
          <p:cNvSpPr>
            <a:spLocks noGrp="1"/>
          </p:cNvSpPr>
          <p:nvPr>
            <p:ph type="ftr" sz="quarter" idx="11"/>
          </p:nvPr>
        </p:nvSpPr>
        <p:spPr/>
        <p:txBody>
          <a:bodyPr/>
          <a:lstStyle/>
          <a:p>
            <a:pPr>
              <a:defRPr/>
            </a:pPr>
            <a:endParaRPr lang="en-US" altLang="en-US"/>
          </a:p>
        </p:txBody>
      </p:sp>
      <p:sp>
        <p:nvSpPr>
          <p:cNvPr id="138242" name="Rectangle 2">
            <a:extLst>
              <a:ext uri="{FF2B5EF4-FFF2-40B4-BE49-F238E27FC236}">
                <a16:creationId xmlns:a16="http://schemas.microsoft.com/office/drawing/2014/main" id="{398CF770-839B-4FDD-A3A5-58EA4FF6BE0B}"/>
              </a:ext>
            </a:extLst>
          </p:cNvPr>
          <p:cNvSpPr>
            <a:spLocks noGrp="1" noRot="1" noChangeArrowheads="1"/>
          </p:cNvSpPr>
          <p:nvPr>
            <p:ph type="title"/>
          </p:nvPr>
        </p:nvSpPr>
        <p:spPr/>
        <p:txBody>
          <a:bodyPr/>
          <a:lstStyle/>
          <a:p>
            <a:pPr eaLnBrk="1" hangingPunct="1">
              <a:defRPr/>
            </a:pPr>
            <a:r>
              <a:rPr lang="en-US" altLang="en-US"/>
              <a:t>“Not-So-Little People”</a:t>
            </a:r>
          </a:p>
        </p:txBody>
      </p:sp>
      <p:sp>
        <p:nvSpPr>
          <p:cNvPr id="138243" name="Rectangle 3">
            <a:extLst>
              <a:ext uri="{FF2B5EF4-FFF2-40B4-BE49-F238E27FC236}">
                <a16:creationId xmlns:a16="http://schemas.microsoft.com/office/drawing/2014/main" id="{4E0AADC1-8A1E-4700-BFA1-3E2D9EA92102}"/>
              </a:ext>
            </a:extLst>
          </p:cNvPr>
          <p:cNvSpPr>
            <a:spLocks noGrp="1" noRot="1" noChangeArrowheads="1"/>
          </p:cNvSpPr>
          <p:nvPr>
            <p:ph type="body" idx="1"/>
          </p:nvPr>
        </p:nvSpPr>
        <p:spPr>
          <a:xfrm>
            <a:off x="1295401" y="2491739"/>
            <a:ext cx="9601196" cy="3318936"/>
          </a:xfrm>
        </p:spPr>
        <p:txBody>
          <a:bodyPr>
            <a:normAutofit fontScale="92500" lnSpcReduction="10000"/>
          </a:bodyPr>
          <a:lstStyle/>
          <a:p>
            <a:pPr eaLnBrk="1" hangingPunct="1">
              <a:defRPr/>
            </a:pPr>
            <a:r>
              <a:rPr lang="en-US" altLang="en-US" dirty="0"/>
              <a:t>Ages 14 and up</a:t>
            </a:r>
          </a:p>
          <a:p>
            <a:pPr lvl="1" eaLnBrk="1" hangingPunct="1">
              <a:defRPr/>
            </a:pPr>
            <a:r>
              <a:rPr lang="en-US" altLang="en-US" dirty="0"/>
              <a:t>Sadness</a:t>
            </a:r>
          </a:p>
          <a:p>
            <a:pPr lvl="1" eaLnBrk="1" hangingPunct="1">
              <a:defRPr/>
            </a:pPr>
            <a:r>
              <a:rPr lang="en-US" altLang="en-US" dirty="0"/>
              <a:t>Anxiety</a:t>
            </a:r>
          </a:p>
          <a:p>
            <a:pPr lvl="1" eaLnBrk="1" hangingPunct="1">
              <a:defRPr/>
            </a:pPr>
            <a:r>
              <a:rPr lang="en-US" altLang="en-US" dirty="0"/>
              <a:t>Anger</a:t>
            </a:r>
          </a:p>
          <a:p>
            <a:pPr lvl="1" eaLnBrk="1" hangingPunct="1">
              <a:defRPr/>
            </a:pPr>
            <a:r>
              <a:rPr lang="en-US" altLang="en-US" dirty="0"/>
              <a:t>Will deny feelings to adults</a:t>
            </a:r>
          </a:p>
          <a:p>
            <a:pPr lvl="1" eaLnBrk="1" hangingPunct="1">
              <a:defRPr/>
            </a:pPr>
            <a:r>
              <a:rPr lang="en-US" altLang="en-US" dirty="0"/>
              <a:t>Peer support </a:t>
            </a:r>
          </a:p>
          <a:p>
            <a:pPr lvl="1" eaLnBrk="1" hangingPunct="1">
              <a:defRPr/>
            </a:pPr>
            <a:r>
              <a:rPr lang="en-US" altLang="en-US" dirty="0"/>
              <a:t>Can resemble complicated grief in adults</a:t>
            </a:r>
          </a:p>
          <a:p>
            <a:pPr marL="457200" lvl="1" indent="0">
              <a:buNone/>
              <a:defRPr/>
            </a:pPr>
            <a:r>
              <a:rPr lang="en-US" altLang="en-US" dirty="0"/>
              <a:t>(Bangor Township schools, Dave </a:t>
            </a:r>
            <a:r>
              <a:rPr lang="en-US" altLang="en-US" dirty="0" err="1"/>
              <a:t>Opalewski</a:t>
            </a:r>
            <a:r>
              <a:rPr lang="en-US" altLang="en-US" dirty="0"/>
              <a:t> and Joel Robertson)</a:t>
            </a:r>
          </a:p>
          <a:p>
            <a:pPr lvl="1" eaLnBrk="1" hangingPunct="1">
              <a:defRPr/>
            </a:pPr>
            <a:endParaRPr lang="en-US" altLang="en-US" dirty="0"/>
          </a:p>
        </p:txBody>
      </p:sp>
    </p:spTree>
    <p:extLst>
      <p:ext uri="{BB962C8B-B14F-4D97-AF65-F5344CB8AC3E}">
        <p14:creationId xmlns:p14="http://schemas.microsoft.com/office/powerpoint/2010/main" val="99009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1B4DAC-3063-4E54-BD99-D5C2DC6EFE23}"/>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F60335B9-F922-41CA-9048-A19B0A935046}"/>
              </a:ext>
            </a:extLst>
          </p:cNvPr>
          <p:cNvSpPr>
            <a:spLocks noGrp="1"/>
          </p:cNvSpPr>
          <p:nvPr>
            <p:ph type="ftr" sz="quarter" idx="11"/>
          </p:nvPr>
        </p:nvSpPr>
        <p:spPr/>
        <p:txBody>
          <a:bodyPr/>
          <a:lstStyle/>
          <a:p>
            <a:pPr>
              <a:defRPr/>
            </a:pPr>
            <a:endParaRPr lang="en-US" altLang="en-US"/>
          </a:p>
        </p:txBody>
      </p:sp>
      <p:sp>
        <p:nvSpPr>
          <p:cNvPr id="140290" name="Rectangle 2">
            <a:extLst>
              <a:ext uri="{FF2B5EF4-FFF2-40B4-BE49-F238E27FC236}">
                <a16:creationId xmlns:a16="http://schemas.microsoft.com/office/drawing/2014/main" id="{BBE6A640-18E7-4987-AF87-81B0A2115C6C}"/>
              </a:ext>
            </a:extLst>
          </p:cNvPr>
          <p:cNvSpPr>
            <a:spLocks noGrp="1" noRot="1" noChangeArrowheads="1"/>
          </p:cNvSpPr>
          <p:nvPr>
            <p:ph type="title"/>
          </p:nvPr>
        </p:nvSpPr>
        <p:spPr/>
        <p:txBody>
          <a:bodyPr/>
          <a:lstStyle/>
          <a:p>
            <a:pPr eaLnBrk="1" hangingPunct="1">
              <a:defRPr/>
            </a:pPr>
            <a:r>
              <a:rPr lang="en-US" altLang="en-US"/>
              <a:t>Adolescent Grieving Issues</a:t>
            </a:r>
          </a:p>
        </p:txBody>
      </p:sp>
      <p:sp>
        <p:nvSpPr>
          <p:cNvPr id="140291" name="Rectangle 3">
            <a:extLst>
              <a:ext uri="{FF2B5EF4-FFF2-40B4-BE49-F238E27FC236}">
                <a16:creationId xmlns:a16="http://schemas.microsoft.com/office/drawing/2014/main" id="{A74CF356-0878-4196-BD42-27139406843D}"/>
              </a:ext>
            </a:extLst>
          </p:cNvPr>
          <p:cNvSpPr>
            <a:spLocks noGrp="1" noRot="1" noChangeArrowheads="1"/>
          </p:cNvSpPr>
          <p:nvPr>
            <p:ph type="body" idx="1"/>
          </p:nvPr>
        </p:nvSpPr>
        <p:spPr/>
        <p:txBody>
          <a:bodyPr>
            <a:normAutofit fontScale="62500" lnSpcReduction="20000"/>
          </a:bodyPr>
          <a:lstStyle/>
          <a:p>
            <a:pPr eaLnBrk="1" hangingPunct="1">
              <a:lnSpc>
                <a:spcPct val="90000"/>
              </a:lnSpc>
              <a:defRPr/>
            </a:pPr>
            <a:r>
              <a:rPr lang="en-US" altLang="en-US" sz="2800" dirty="0"/>
              <a:t>An expectation to act and react like an adult</a:t>
            </a:r>
          </a:p>
          <a:p>
            <a:pPr eaLnBrk="1" hangingPunct="1">
              <a:lnSpc>
                <a:spcPct val="90000"/>
              </a:lnSpc>
              <a:defRPr/>
            </a:pPr>
            <a:r>
              <a:rPr lang="en-US" altLang="en-US" sz="2800" dirty="0"/>
              <a:t>Important to have emotional support from adults</a:t>
            </a:r>
          </a:p>
          <a:p>
            <a:pPr eaLnBrk="1" hangingPunct="1">
              <a:lnSpc>
                <a:spcPct val="90000"/>
              </a:lnSpc>
              <a:defRPr/>
            </a:pPr>
            <a:r>
              <a:rPr lang="en-US" altLang="en-US" sz="2800" dirty="0"/>
              <a:t>Most deaths experienced are sudden and untimely</a:t>
            </a:r>
          </a:p>
          <a:p>
            <a:pPr eaLnBrk="1" hangingPunct="1">
              <a:lnSpc>
                <a:spcPct val="90000"/>
              </a:lnSpc>
              <a:defRPr/>
            </a:pPr>
            <a:r>
              <a:rPr lang="en-US" altLang="en-US" sz="2800" dirty="0"/>
              <a:t>Common emotions are disbelief and numbness, fear, panic and withdrawal</a:t>
            </a:r>
          </a:p>
          <a:p>
            <a:pPr eaLnBrk="1" hangingPunct="1">
              <a:lnSpc>
                <a:spcPct val="90000"/>
              </a:lnSpc>
              <a:defRPr/>
            </a:pPr>
            <a:r>
              <a:rPr lang="en-US" altLang="en-US" sz="2800" dirty="0"/>
              <a:t>Experience a loss of control over their own lives</a:t>
            </a:r>
          </a:p>
          <a:p>
            <a:pPr eaLnBrk="1" hangingPunct="1">
              <a:lnSpc>
                <a:spcPct val="90000"/>
              </a:lnSpc>
              <a:defRPr/>
            </a:pPr>
            <a:r>
              <a:rPr lang="en-US" altLang="en-US" sz="2800" dirty="0"/>
              <a:t>An awareness and anxiety about their own death</a:t>
            </a:r>
          </a:p>
          <a:p>
            <a:pPr eaLnBrk="1" hangingPunct="1">
              <a:lnSpc>
                <a:spcPct val="90000"/>
              </a:lnSpc>
              <a:defRPr/>
            </a:pPr>
            <a:r>
              <a:rPr lang="en-US" altLang="en-US" sz="2800" dirty="0"/>
              <a:t>Anger arises out of feelings of helplessness</a:t>
            </a:r>
          </a:p>
          <a:p>
            <a:pPr eaLnBrk="1" hangingPunct="1">
              <a:lnSpc>
                <a:spcPct val="90000"/>
              </a:lnSpc>
              <a:defRPr/>
            </a:pPr>
            <a:r>
              <a:rPr lang="en-US" altLang="en-US" sz="2800" dirty="0"/>
              <a:t>Rage fantasies</a:t>
            </a:r>
          </a:p>
          <a:p>
            <a:pPr eaLnBrk="1" hangingPunct="1">
              <a:lnSpc>
                <a:spcPct val="90000"/>
              </a:lnSpc>
              <a:defRPr/>
            </a:pPr>
            <a:r>
              <a:rPr lang="en-US" altLang="en-US" sz="2800" dirty="0"/>
              <a:t>Death of a parent destroys their sense of a future</a:t>
            </a:r>
          </a:p>
          <a:p>
            <a:pPr>
              <a:lnSpc>
                <a:spcPct val="90000"/>
              </a:lnSpc>
              <a:buNone/>
              <a:defRPr/>
            </a:pPr>
            <a:r>
              <a:rPr lang="en-US" altLang="en-US" sz="2800" dirty="0"/>
              <a:t>(Bangor Township schools, Dave </a:t>
            </a:r>
            <a:r>
              <a:rPr lang="en-US" altLang="en-US" sz="2800" dirty="0" err="1"/>
              <a:t>Opalewski</a:t>
            </a:r>
            <a:r>
              <a:rPr lang="en-US" altLang="en-US" sz="2800" dirty="0"/>
              <a:t> and Joel Robertson)</a:t>
            </a:r>
          </a:p>
          <a:p>
            <a:pPr eaLnBrk="1" hangingPunct="1">
              <a:lnSpc>
                <a:spcPct val="90000"/>
              </a:lnSpc>
              <a:buFont typeface="Wingdings" panose="05000000000000000000" pitchFamily="2" charset="2"/>
              <a:buNone/>
              <a:defRPr/>
            </a:pPr>
            <a:endParaRPr lang="en-US" altLang="en-US" sz="2800" dirty="0"/>
          </a:p>
          <a:p>
            <a:pPr eaLnBrk="1" hangingPunct="1">
              <a:lnSpc>
                <a:spcPct val="90000"/>
              </a:lnSpc>
              <a:defRPr/>
            </a:pPr>
            <a:endParaRPr lang="en-US" altLang="en-US" sz="2800" dirty="0"/>
          </a:p>
          <a:p>
            <a:pPr eaLnBrk="1" hangingPunct="1">
              <a:lnSpc>
                <a:spcPct val="90000"/>
              </a:lnSpc>
              <a:defRPr/>
            </a:pPr>
            <a:endParaRPr lang="en-US" altLang="en-US" sz="2800" dirty="0"/>
          </a:p>
        </p:txBody>
      </p:sp>
    </p:spTree>
    <p:extLst>
      <p:ext uri="{BB962C8B-B14F-4D97-AF65-F5344CB8AC3E}">
        <p14:creationId xmlns:p14="http://schemas.microsoft.com/office/powerpoint/2010/main" val="351985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1A09FC-126A-4FB8-81C0-CD682A5F7EBB}"/>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92859E8-81E1-4E27-ACD0-DE24F082693A}"/>
              </a:ext>
            </a:extLst>
          </p:cNvPr>
          <p:cNvSpPr>
            <a:spLocks noGrp="1"/>
          </p:cNvSpPr>
          <p:nvPr>
            <p:ph type="ftr" sz="quarter" idx="11"/>
          </p:nvPr>
        </p:nvSpPr>
        <p:spPr/>
        <p:txBody>
          <a:bodyPr/>
          <a:lstStyle/>
          <a:p>
            <a:pPr>
              <a:defRPr/>
            </a:pPr>
            <a:endParaRPr lang="en-US" altLang="en-US"/>
          </a:p>
        </p:txBody>
      </p:sp>
      <p:sp>
        <p:nvSpPr>
          <p:cNvPr id="141314" name="Rectangle 2">
            <a:extLst>
              <a:ext uri="{FF2B5EF4-FFF2-40B4-BE49-F238E27FC236}">
                <a16:creationId xmlns:a16="http://schemas.microsoft.com/office/drawing/2014/main" id="{5272719B-B19A-4047-889A-24D9E0FB267C}"/>
              </a:ext>
            </a:extLst>
          </p:cNvPr>
          <p:cNvSpPr>
            <a:spLocks noGrp="1" noRot="1" noChangeArrowheads="1"/>
          </p:cNvSpPr>
          <p:nvPr>
            <p:ph type="title"/>
          </p:nvPr>
        </p:nvSpPr>
        <p:spPr/>
        <p:txBody>
          <a:bodyPr/>
          <a:lstStyle/>
          <a:p>
            <a:pPr eaLnBrk="1" hangingPunct="1">
              <a:defRPr/>
            </a:pPr>
            <a:r>
              <a:rPr lang="en-US" altLang="en-US"/>
              <a:t>Adolescent Grieving Issues</a:t>
            </a:r>
          </a:p>
        </p:txBody>
      </p:sp>
      <p:sp>
        <p:nvSpPr>
          <p:cNvPr id="141315" name="Rectangle 3">
            <a:extLst>
              <a:ext uri="{FF2B5EF4-FFF2-40B4-BE49-F238E27FC236}">
                <a16:creationId xmlns:a16="http://schemas.microsoft.com/office/drawing/2014/main" id="{F669474C-FD86-46B7-B9A2-4B2561F8E756}"/>
              </a:ext>
            </a:extLst>
          </p:cNvPr>
          <p:cNvSpPr>
            <a:spLocks noGrp="1" noRot="1" noChangeArrowheads="1"/>
          </p:cNvSpPr>
          <p:nvPr>
            <p:ph type="body" idx="1"/>
          </p:nvPr>
        </p:nvSpPr>
        <p:spPr>
          <a:xfrm>
            <a:off x="1295401" y="2556932"/>
            <a:ext cx="9601196" cy="3318936"/>
          </a:xfrm>
        </p:spPr>
        <p:txBody>
          <a:bodyPr/>
          <a:lstStyle/>
          <a:p>
            <a:pPr eaLnBrk="1" hangingPunct="1">
              <a:defRPr/>
            </a:pPr>
            <a:r>
              <a:rPr lang="en-US" altLang="en-US" dirty="0"/>
              <a:t>The death of teen can cause extreme bereft feelings</a:t>
            </a:r>
          </a:p>
          <a:p>
            <a:pPr eaLnBrk="1" hangingPunct="1">
              <a:defRPr/>
            </a:pPr>
            <a:r>
              <a:rPr lang="en-US" altLang="en-US" dirty="0"/>
              <a:t>Attention goes mainly to teen’s family and not friends</a:t>
            </a:r>
          </a:p>
          <a:p>
            <a:pPr eaLnBrk="1" hangingPunct="1">
              <a:defRPr/>
            </a:pPr>
            <a:r>
              <a:rPr lang="en-US" altLang="en-US" dirty="0"/>
              <a:t>Validation of feelings is important</a:t>
            </a:r>
          </a:p>
          <a:p>
            <a:pPr eaLnBrk="1" hangingPunct="1">
              <a:defRPr/>
            </a:pPr>
            <a:endParaRPr lang="en-US" altLang="en-US" dirty="0"/>
          </a:p>
          <a:p>
            <a:pPr eaLnBrk="1" hangingPunct="1">
              <a:buFont typeface="Wingdings" panose="05000000000000000000" pitchFamily="2" charset="2"/>
              <a:buNone/>
              <a:defRPr/>
            </a:pPr>
            <a:r>
              <a:rPr lang="en-US" altLang="en-US" dirty="0"/>
              <a:t>(Bangor Township schools, Dave </a:t>
            </a:r>
            <a:r>
              <a:rPr lang="en-US" altLang="en-US" dirty="0" err="1"/>
              <a:t>Opalewski</a:t>
            </a:r>
            <a:r>
              <a:rPr lang="en-US" altLang="en-US" dirty="0"/>
              <a:t> and Joel Robertson)</a:t>
            </a:r>
          </a:p>
        </p:txBody>
      </p:sp>
    </p:spTree>
    <p:extLst>
      <p:ext uri="{BB962C8B-B14F-4D97-AF65-F5344CB8AC3E}">
        <p14:creationId xmlns:p14="http://schemas.microsoft.com/office/powerpoint/2010/main" val="192169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7D24-4A9F-4CC7-947F-3CF6A2699443}"/>
              </a:ext>
            </a:extLst>
          </p:cNvPr>
          <p:cNvSpPr>
            <a:spLocks noGrp="1"/>
          </p:cNvSpPr>
          <p:nvPr>
            <p:ph type="title"/>
          </p:nvPr>
        </p:nvSpPr>
        <p:spPr/>
        <p:txBody>
          <a:bodyPr/>
          <a:lstStyle/>
          <a:p>
            <a:r>
              <a:rPr lang="en-US" dirty="0"/>
              <a:t>A Walk on the Cognitive Behavioral Side</a:t>
            </a:r>
          </a:p>
        </p:txBody>
      </p:sp>
      <p:sp>
        <p:nvSpPr>
          <p:cNvPr id="3" name="Content Placeholder 2">
            <a:extLst>
              <a:ext uri="{FF2B5EF4-FFF2-40B4-BE49-F238E27FC236}">
                <a16:creationId xmlns:a16="http://schemas.microsoft.com/office/drawing/2014/main" id="{9D2DD2F7-85E4-40A6-AC13-A7CE9A8EAEA8}"/>
              </a:ext>
            </a:extLst>
          </p:cNvPr>
          <p:cNvSpPr>
            <a:spLocks noGrp="1"/>
          </p:cNvSpPr>
          <p:nvPr>
            <p:ph idx="1"/>
          </p:nvPr>
        </p:nvSpPr>
        <p:spPr/>
        <p:txBody>
          <a:bodyPr/>
          <a:lstStyle/>
          <a:p>
            <a:r>
              <a:rPr lang="en-US" dirty="0"/>
              <a:t>The most commonly used theory with grieving clients.</a:t>
            </a:r>
          </a:p>
          <a:p>
            <a:r>
              <a:rPr lang="en-US" dirty="0"/>
              <a:t>‘‘The death of a beloved is an amputation… At present I am learning to get about on crutches. Perhaps I shall presently be given a wooden leg. But I shall never be a biped again’’ C.S. Lewis</a:t>
            </a:r>
          </a:p>
          <a:p>
            <a:r>
              <a:rPr lang="en-US" dirty="0"/>
              <a:t>Cognitive distortions naturally occur in the grieving process. Cognitive Processing Therapy involves identifying “stuck points” and, using Socratic questioning, helps the client to have a different perspective. </a:t>
            </a:r>
          </a:p>
        </p:txBody>
      </p:sp>
    </p:spTree>
    <p:extLst>
      <p:ext uri="{BB962C8B-B14F-4D97-AF65-F5344CB8AC3E}">
        <p14:creationId xmlns:p14="http://schemas.microsoft.com/office/powerpoint/2010/main" val="388758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7B7B-934D-4644-8DAD-BE83D05F2650}"/>
              </a:ext>
            </a:extLst>
          </p:cNvPr>
          <p:cNvSpPr>
            <a:spLocks noGrp="1"/>
          </p:cNvSpPr>
          <p:nvPr>
            <p:ph type="title"/>
          </p:nvPr>
        </p:nvSpPr>
        <p:spPr/>
        <p:txBody>
          <a:bodyPr/>
          <a:lstStyle/>
          <a:p>
            <a:r>
              <a:rPr lang="en-US" dirty="0"/>
              <a:t>Theories Used for Grief</a:t>
            </a:r>
          </a:p>
        </p:txBody>
      </p:sp>
      <p:sp>
        <p:nvSpPr>
          <p:cNvPr id="3" name="Content Placeholder 2">
            <a:extLst>
              <a:ext uri="{FF2B5EF4-FFF2-40B4-BE49-F238E27FC236}">
                <a16:creationId xmlns:a16="http://schemas.microsoft.com/office/drawing/2014/main" id="{9BAD1F2F-1A9E-447B-804F-663A04D25BEB}"/>
              </a:ext>
            </a:extLst>
          </p:cNvPr>
          <p:cNvSpPr>
            <a:spLocks noGrp="1"/>
          </p:cNvSpPr>
          <p:nvPr>
            <p:ph idx="1"/>
          </p:nvPr>
        </p:nvSpPr>
        <p:spPr/>
        <p:txBody>
          <a:bodyPr/>
          <a:lstStyle/>
          <a:p>
            <a:r>
              <a:rPr lang="en-US" dirty="0"/>
              <a:t>In Eye Movement Desensitization and Reprocessing (EMDR), the term “cognitive interweave” is used in much the same way as Socratic questioning is used. The interweave offers the invitation to consider a different perspective. “Would you be willing to consider …?” </a:t>
            </a:r>
          </a:p>
          <a:p>
            <a:r>
              <a:rPr lang="en-US" dirty="0"/>
              <a:t>EMDR is useful to take the “charge” out of a persistent memory, without taking away the memory. </a:t>
            </a:r>
          </a:p>
          <a:p>
            <a:endParaRPr lang="en-US" dirty="0"/>
          </a:p>
        </p:txBody>
      </p:sp>
    </p:spTree>
    <p:extLst>
      <p:ext uri="{BB962C8B-B14F-4D97-AF65-F5344CB8AC3E}">
        <p14:creationId xmlns:p14="http://schemas.microsoft.com/office/powerpoint/2010/main" val="400501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A232-C188-4421-BE75-9BB75061AEA9}"/>
              </a:ext>
            </a:extLst>
          </p:cNvPr>
          <p:cNvSpPr>
            <a:spLocks noGrp="1"/>
          </p:cNvSpPr>
          <p:nvPr>
            <p:ph type="title"/>
          </p:nvPr>
        </p:nvSpPr>
        <p:spPr/>
        <p:txBody>
          <a:bodyPr/>
          <a:lstStyle/>
          <a:p>
            <a:r>
              <a:rPr lang="en-US" dirty="0"/>
              <a:t>Companioning Model</a:t>
            </a:r>
          </a:p>
        </p:txBody>
      </p:sp>
      <p:sp>
        <p:nvSpPr>
          <p:cNvPr id="3" name="Content Placeholder 2">
            <a:extLst>
              <a:ext uri="{FF2B5EF4-FFF2-40B4-BE49-F238E27FC236}">
                <a16:creationId xmlns:a16="http://schemas.microsoft.com/office/drawing/2014/main" id="{AA606614-18EF-4CA2-AB17-34707246892A}"/>
              </a:ext>
            </a:extLst>
          </p:cNvPr>
          <p:cNvSpPr>
            <a:spLocks noGrp="1"/>
          </p:cNvSpPr>
          <p:nvPr>
            <p:ph idx="1"/>
          </p:nvPr>
        </p:nvSpPr>
        <p:spPr/>
        <p:txBody>
          <a:bodyPr/>
          <a:lstStyle/>
          <a:p>
            <a:r>
              <a:rPr lang="en-US" dirty="0"/>
              <a:t>Dr. Alan Wolfelt has developed the idea of “companioning” grieving clients. The therapist is there to witness and support the client in their grief.</a:t>
            </a:r>
          </a:p>
          <a:p>
            <a:r>
              <a:rPr lang="en-US" dirty="0"/>
              <a:t>If your desire is to support a fellow human in grief, you must create a “safe place” for people to embrace their feelings of profound loss. This safe place is a cleaned-out, compassionate heart. It is the open heart that allows you to be truly present to another human being’s intimate pain.</a:t>
            </a:r>
          </a:p>
          <a:p>
            <a:endParaRPr lang="en-US" dirty="0"/>
          </a:p>
        </p:txBody>
      </p:sp>
    </p:spTree>
    <p:extLst>
      <p:ext uri="{BB962C8B-B14F-4D97-AF65-F5344CB8AC3E}">
        <p14:creationId xmlns:p14="http://schemas.microsoft.com/office/powerpoint/2010/main" val="359545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3CCF6-2EE0-4B04-BEFC-A7AD369740A4}"/>
              </a:ext>
            </a:extLst>
          </p:cNvPr>
          <p:cNvPicPr>
            <a:picLocks noChangeAspect="1"/>
          </p:cNvPicPr>
          <p:nvPr/>
        </p:nvPicPr>
        <p:blipFill>
          <a:blip r:embed="rId3"/>
          <a:stretch>
            <a:fillRect/>
          </a:stretch>
        </p:blipFill>
        <p:spPr>
          <a:xfrm>
            <a:off x="1152525" y="1285875"/>
            <a:ext cx="9886950" cy="4286250"/>
          </a:xfrm>
          <a:prstGeom prst="rect">
            <a:avLst/>
          </a:prstGeom>
        </p:spPr>
      </p:pic>
    </p:spTree>
    <p:extLst>
      <p:ext uri="{BB962C8B-B14F-4D97-AF65-F5344CB8AC3E}">
        <p14:creationId xmlns:p14="http://schemas.microsoft.com/office/powerpoint/2010/main" val="167531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A8A7-BCEB-4E9D-84F4-D8CE2B7697C6}"/>
              </a:ext>
            </a:extLst>
          </p:cNvPr>
          <p:cNvSpPr>
            <a:spLocks noGrp="1"/>
          </p:cNvSpPr>
          <p:nvPr>
            <p:ph type="title"/>
          </p:nvPr>
        </p:nvSpPr>
        <p:spPr/>
        <p:txBody>
          <a:bodyPr/>
          <a:lstStyle/>
          <a:p>
            <a:r>
              <a:rPr lang="en-US" dirty="0"/>
              <a:t>Some Tenets of the Companioning Model</a:t>
            </a:r>
          </a:p>
        </p:txBody>
      </p:sp>
      <p:sp>
        <p:nvSpPr>
          <p:cNvPr id="3" name="Content Placeholder 2">
            <a:extLst>
              <a:ext uri="{FF2B5EF4-FFF2-40B4-BE49-F238E27FC236}">
                <a16:creationId xmlns:a16="http://schemas.microsoft.com/office/drawing/2014/main" id="{68581A4E-09CC-42FE-93F7-5B32602716C0}"/>
              </a:ext>
            </a:extLst>
          </p:cNvPr>
          <p:cNvSpPr>
            <a:spLocks noGrp="1"/>
          </p:cNvSpPr>
          <p:nvPr>
            <p:ph idx="1"/>
          </p:nvPr>
        </p:nvSpPr>
        <p:spPr/>
        <p:txBody>
          <a:bodyPr/>
          <a:lstStyle/>
          <a:p>
            <a:r>
              <a:rPr lang="en-US" dirty="0"/>
              <a:t>Emphasizes the transformative, life-changing experience of grief (“new normal”). </a:t>
            </a:r>
          </a:p>
          <a:p>
            <a:r>
              <a:rPr lang="en-US" dirty="0"/>
              <a:t>Observe, “watch out for” “bear witness” and see value in soul-based symptoms of grief.</a:t>
            </a:r>
          </a:p>
          <a:p>
            <a:r>
              <a:rPr lang="en-US" dirty="0"/>
              <a:t>Bereaved person guides the journey; “teach me” is the foundational principle.</a:t>
            </a:r>
          </a:p>
          <a:p>
            <a:r>
              <a:rPr lang="en-US" dirty="0"/>
              <a:t> Is a normal shift from relationship of presence to relationship of memory</a:t>
            </a:r>
          </a:p>
        </p:txBody>
      </p:sp>
    </p:spTree>
    <p:extLst>
      <p:ext uri="{BB962C8B-B14F-4D97-AF65-F5344CB8AC3E}">
        <p14:creationId xmlns:p14="http://schemas.microsoft.com/office/powerpoint/2010/main" val="302386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FE2F-A7D5-4962-AD43-261CE335CB04}"/>
              </a:ext>
            </a:extLst>
          </p:cNvPr>
          <p:cNvSpPr>
            <a:spLocks noGrp="1"/>
          </p:cNvSpPr>
          <p:nvPr>
            <p:ph type="title"/>
          </p:nvPr>
        </p:nvSpPr>
        <p:spPr/>
        <p:txBody>
          <a:bodyPr/>
          <a:lstStyle/>
          <a:p>
            <a:r>
              <a:rPr lang="en-US" dirty="0"/>
              <a:t>Some Tenets of the Companioning Model</a:t>
            </a:r>
          </a:p>
        </p:txBody>
      </p:sp>
      <p:sp>
        <p:nvSpPr>
          <p:cNvPr id="3" name="Content Placeholder 2">
            <a:extLst>
              <a:ext uri="{FF2B5EF4-FFF2-40B4-BE49-F238E27FC236}">
                <a16:creationId xmlns:a16="http://schemas.microsoft.com/office/drawing/2014/main" id="{539C757E-FD18-4172-9175-883263797739}"/>
              </a:ext>
            </a:extLst>
          </p:cNvPr>
          <p:cNvSpPr>
            <a:spLocks noGrp="1"/>
          </p:cNvSpPr>
          <p:nvPr>
            <p:ph idx="1"/>
          </p:nvPr>
        </p:nvSpPr>
        <p:spPr/>
        <p:txBody>
          <a:bodyPr/>
          <a:lstStyle/>
          <a:p>
            <a:r>
              <a:rPr lang="en-US" dirty="0"/>
              <a:t>Recognizes the need for mourner to actively mourn</a:t>
            </a:r>
          </a:p>
          <a:p>
            <a:r>
              <a:rPr lang="en-US" dirty="0"/>
              <a:t>Grieving person expresses the reality of being “torn apart” as best he can</a:t>
            </a:r>
          </a:p>
          <a:p>
            <a:r>
              <a:rPr lang="en-US" dirty="0"/>
              <a:t>Quality of care monitored by how well we allowed the griever to lead the journey. </a:t>
            </a:r>
          </a:p>
          <a:p>
            <a:r>
              <a:rPr lang="en-US" dirty="0"/>
              <a:t>Denial helps sustain the integration of the loss from head to heart. It is matched with patience and compassion. </a:t>
            </a:r>
          </a:p>
          <a:p>
            <a:r>
              <a:rPr lang="en-US" dirty="0"/>
              <a:t>Show up with curiosity; willingness to learn from the griever. </a:t>
            </a:r>
          </a:p>
        </p:txBody>
      </p:sp>
    </p:spTree>
    <p:extLst>
      <p:ext uri="{BB962C8B-B14F-4D97-AF65-F5344CB8AC3E}">
        <p14:creationId xmlns:p14="http://schemas.microsoft.com/office/powerpoint/2010/main" val="288960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F97E-B7C3-448C-9108-CA05DE3332BA}"/>
              </a:ext>
            </a:extLst>
          </p:cNvPr>
          <p:cNvSpPr>
            <a:spLocks noGrp="1"/>
          </p:cNvSpPr>
          <p:nvPr>
            <p:ph type="title"/>
          </p:nvPr>
        </p:nvSpPr>
        <p:spPr/>
        <p:txBody>
          <a:bodyPr/>
          <a:lstStyle/>
          <a:p>
            <a:r>
              <a:rPr lang="en-US" dirty="0"/>
              <a:t>Some Tenets of the Companioning Model</a:t>
            </a:r>
          </a:p>
        </p:txBody>
      </p:sp>
      <p:sp>
        <p:nvSpPr>
          <p:cNvPr id="3" name="Content Placeholder 2">
            <a:extLst>
              <a:ext uri="{FF2B5EF4-FFF2-40B4-BE49-F238E27FC236}">
                <a16:creationId xmlns:a16="http://schemas.microsoft.com/office/drawing/2014/main" id="{326F765A-49E7-4645-915B-73836AD7B552}"/>
              </a:ext>
            </a:extLst>
          </p:cNvPr>
          <p:cNvSpPr>
            <a:spLocks noGrp="1"/>
          </p:cNvSpPr>
          <p:nvPr>
            <p:ph idx="1"/>
          </p:nvPr>
        </p:nvSpPr>
        <p:spPr/>
        <p:txBody>
          <a:bodyPr/>
          <a:lstStyle/>
          <a:p>
            <a:r>
              <a:rPr lang="en-US" dirty="0"/>
              <a:t>Honor the mystery; facilitate the continuing “search for meaning”; no urgency to solve or satisfy the dilemma.</a:t>
            </a:r>
          </a:p>
          <a:p>
            <a:r>
              <a:rPr lang="en-US" dirty="0"/>
              <a:t> The companioning model helps the caregiver acknowledge the responsibility for creating conditions that allow the grieving person to embrace the wilderness of grief.</a:t>
            </a:r>
          </a:p>
          <a:p>
            <a:endParaRPr lang="en-US" dirty="0"/>
          </a:p>
        </p:txBody>
      </p:sp>
    </p:spTree>
    <p:extLst>
      <p:ext uri="{BB962C8B-B14F-4D97-AF65-F5344CB8AC3E}">
        <p14:creationId xmlns:p14="http://schemas.microsoft.com/office/powerpoint/2010/main" val="66109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B7E1F2-168F-493D-83B9-6FC892400B75}"/>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A6ED124-D839-4A05-97F3-9AD1858BF187}"/>
              </a:ext>
            </a:extLst>
          </p:cNvPr>
          <p:cNvSpPr>
            <a:spLocks noGrp="1"/>
          </p:cNvSpPr>
          <p:nvPr>
            <p:ph type="ftr" sz="quarter" idx="11"/>
          </p:nvPr>
        </p:nvSpPr>
        <p:spPr/>
        <p:txBody>
          <a:bodyPr/>
          <a:lstStyle/>
          <a:p>
            <a:pPr>
              <a:defRPr/>
            </a:pPr>
            <a:endParaRPr lang="en-US" altLang="en-US"/>
          </a:p>
        </p:txBody>
      </p:sp>
      <p:sp>
        <p:nvSpPr>
          <p:cNvPr id="175106" name="Rectangle 2">
            <a:extLst>
              <a:ext uri="{FF2B5EF4-FFF2-40B4-BE49-F238E27FC236}">
                <a16:creationId xmlns:a16="http://schemas.microsoft.com/office/drawing/2014/main" id="{60EB97B7-7B6A-4E91-B83E-F52259BACDBE}"/>
              </a:ext>
            </a:extLst>
          </p:cNvPr>
          <p:cNvSpPr>
            <a:spLocks noGrp="1" noRot="1" noChangeArrowheads="1"/>
          </p:cNvSpPr>
          <p:nvPr>
            <p:ph type="title"/>
          </p:nvPr>
        </p:nvSpPr>
        <p:spPr/>
        <p:txBody>
          <a:bodyPr/>
          <a:lstStyle/>
          <a:p>
            <a:pPr eaLnBrk="1" hangingPunct="1">
              <a:defRPr/>
            </a:pPr>
            <a:r>
              <a:rPr lang="en-US" altLang="en-US"/>
              <a:t>Grieving Styles or Patterns</a:t>
            </a:r>
          </a:p>
        </p:txBody>
      </p:sp>
      <p:sp>
        <p:nvSpPr>
          <p:cNvPr id="175107" name="Rectangle 3">
            <a:extLst>
              <a:ext uri="{FF2B5EF4-FFF2-40B4-BE49-F238E27FC236}">
                <a16:creationId xmlns:a16="http://schemas.microsoft.com/office/drawing/2014/main" id="{1949DB6A-02D1-4988-B24D-843CCA6B8C9B}"/>
              </a:ext>
            </a:extLst>
          </p:cNvPr>
          <p:cNvSpPr>
            <a:spLocks noGrp="1" noRot="1" noChangeArrowheads="1"/>
          </p:cNvSpPr>
          <p:nvPr>
            <p:ph type="body" idx="1"/>
          </p:nvPr>
        </p:nvSpPr>
        <p:spPr/>
        <p:txBody>
          <a:bodyPr>
            <a:normAutofit lnSpcReduction="10000"/>
          </a:bodyPr>
          <a:lstStyle/>
          <a:p>
            <a:pPr eaLnBrk="1" hangingPunct="1">
              <a:lnSpc>
                <a:spcPct val="90000"/>
              </a:lnSpc>
              <a:defRPr/>
            </a:pPr>
            <a:r>
              <a:rPr lang="en-US" altLang="en-US" sz="2800"/>
              <a:t>Intuitive</a:t>
            </a:r>
          </a:p>
          <a:p>
            <a:pPr lvl="1" eaLnBrk="1" hangingPunct="1">
              <a:lnSpc>
                <a:spcPct val="90000"/>
              </a:lnSpc>
              <a:defRPr/>
            </a:pPr>
            <a:r>
              <a:rPr lang="en-US" altLang="en-US" sz="2400"/>
              <a:t>Feelings are intensely experienced</a:t>
            </a:r>
          </a:p>
          <a:p>
            <a:pPr lvl="1" eaLnBrk="1" hangingPunct="1">
              <a:lnSpc>
                <a:spcPct val="90000"/>
              </a:lnSpc>
              <a:defRPr/>
            </a:pPr>
            <a:r>
              <a:rPr lang="en-US" altLang="en-US" sz="2400"/>
              <a:t>Expressions such as crying and suffering mirror the inner experience</a:t>
            </a:r>
          </a:p>
          <a:p>
            <a:pPr lvl="1" eaLnBrk="1" hangingPunct="1">
              <a:lnSpc>
                <a:spcPct val="90000"/>
              </a:lnSpc>
              <a:defRPr/>
            </a:pPr>
            <a:r>
              <a:rPr lang="en-US" altLang="en-US" sz="2400"/>
              <a:t>Successful adaptive strategies facilitate the experience and expression of feelings</a:t>
            </a:r>
          </a:p>
          <a:p>
            <a:pPr lvl="1" eaLnBrk="1" hangingPunct="1">
              <a:lnSpc>
                <a:spcPct val="90000"/>
              </a:lnSpc>
              <a:defRPr/>
            </a:pPr>
            <a:r>
              <a:rPr lang="en-CA" altLang="en-US" sz="2400">
                <a:latin typeface="Times New Roman" panose="02020603050405020304" pitchFamily="18" charset="0"/>
              </a:rPr>
              <a:t>Prolonged periods of confusion, inability to concentrate, disorganization and disorientation</a:t>
            </a:r>
          </a:p>
          <a:p>
            <a:pPr lvl="1" eaLnBrk="1" hangingPunct="1">
              <a:lnSpc>
                <a:spcPct val="90000"/>
              </a:lnSpc>
              <a:defRPr/>
            </a:pPr>
            <a:r>
              <a:rPr lang="en-CA" altLang="en-US" sz="2400">
                <a:latin typeface="Times New Roman" panose="02020603050405020304" pitchFamily="18" charset="0"/>
              </a:rPr>
              <a:t>Physical exhaustion and anxiety may result</a:t>
            </a:r>
          </a:p>
          <a:p>
            <a:pPr lvl="1" eaLnBrk="1" hangingPunct="1">
              <a:lnSpc>
                <a:spcPct val="90000"/>
              </a:lnSpc>
              <a:defRPr/>
            </a:pPr>
            <a:endParaRPr lang="en-CA" altLang="en-US" sz="2400">
              <a:latin typeface="Times New Roman" panose="02020603050405020304" pitchFamily="18" charset="0"/>
            </a:endParaRPr>
          </a:p>
          <a:p>
            <a:pPr lvl="1" eaLnBrk="1" hangingPunct="1">
              <a:lnSpc>
                <a:spcPct val="90000"/>
              </a:lnSpc>
              <a:defRPr/>
            </a:pPr>
            <a:endParaRPr lang="en-US" altLang="en-US" sz="2400"/>
          </a:p>
        </p:txBody>
      </p:sp>
    </p:spTree>
    <p:extLst>
      <p:ext uri="{BB962C8B-B14F-4D97-AF65-F5344CB8AC3E}">
        <p14:creationId xmlns:p14="http://schemas.microsoft.com/office/powerpoint/2010/main" val="110420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2CB087-50EC-4176-BBA6-D413A92B00C5}"/>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BAA2AA3-42D5-4643-A487-044CB35AFBF4}"/>
              </a:ext>
            </a:extLst>
          </p:cNvPr>
          <p:cNvSpPr>
            <a:spLocks noGrp="1"/>
          </p:cNvSpPr>
          <p:nvPr>
            <p:ph type="ftr" sz="quarter" idx="11"/>
          </p:nvPr>
        </p:nvSpPr>
        <p:spPr/>
        <p:txBody>
          <a:bodyPr/>
          <a:lstStyle/>
          <a:p>
            <a:pPr>
              <a:defRPr/>
            </a:pPr>
            <a:endParaRPr lang="en-US" altLang="en-US"/>
          </a:p>
        </p:txBody>
      </p:sp>
      <p:sp>
        <p:nvSpPr>
          <p:cNvPr id="176130" name="Rectangle 2">
            <a:extLst>
              <a:ext uri="{FF2B5EF4-FFF2-40B4-BE49-F238E27FC236}">
                <a16:creationId xmlns:a16="http://schemas.microsoft.com/office/drawing/2014/main" id="{4D5F1995-F8AE-4244-A0B1-DEF98DF78B6A}"/>
              </a:ext>
            </a:extLst>
          </p:cNvPr>
          <p:cNvSpPr>
            <a:spLocks noGrp="1" noRot="1" noChangeArrowheads="1"/>
          </p:cNvSpPr>
          <p:nvPr>
            <p:ph type="title"/>
          </p:nvPr>
        </p:nvSpPr>
        <p:spPr/>
        <p:txBody>
          <a:bodyPr/>
          <a:lstStyle/>
          <a:p>
            <a:pPr eaLnBrk="1" hangingPunct="1">
              <a:defRPr/>
            </a:pPr>
            <a:r>
              <a:rPr lang="en-US" altLang="en-US"/>
              <a:t>Grieving Patterns</a:t>
            </a:r>
          </a:p>
        </p:txBody>
      </p:sp>
      <p:sp>
        <p:nvSpPr>
          <p:cNvPr id="176131" name="Rectangle 3">
            <a:extLst>
              <a:ext uri="{FF2B5EF4-FFF2-40B4-BE49-F238E27FC236}">
                <a16:creationId xmlns:a16="http://schemas.microsoft.com/office/drawing/2014/main" id="{E3FA51B9-7856-40F0-B6DA-39155BA9E689}"/>
              </a:ext>
            </a:extLst>
          </p:cNvPr>
          <p:cNvSpPr>
            <a:spLocks noGrp="1" noRot="1" noChangeArrowheads="1"/>
          </p:cNvSpPr>
          <p:nvPr>
            <p:ph type="body" idx="1"/>
          </p:nvPr>
        </p:nvSpPr>
        <p:spPr/>
        <p:txBody>
          <a:bodyPr>
            <a:normAutofit fontScale="92500" lnSpcReduction="20000"/>
          </a:bodyPr>
          <a:lstStyle/>
          <a:p>
            <a:pPr eaLnBrk="1" hangingPunct="1">
              <a:lnSpc>
                <a:spcPct val="90000"/>
              </a:lnSpc>
              <a:defRPr/>
            </a:pPr>
            <a:r>
              <a:rPr lang="en-US" altLang="en-US" sz="2800"/>
              <a:t>Instrumental</a:t>
            </a:r>
          </a:p>
          <a:p>
            <a:pPr lvl="1" eaLnBrk="1" hangingPunct="1">
              <a:lnSpc>
                <a:spcPct val="90000"/>
              </a:lnSpc>
              <a:defRPr/>
            </a:pPr>
            <a:r>
              <a:rPr lang="en-US" altLang="en-US" sz="2400"/>
              <a:t>Thinking is predominant to feeling as an experience; feelings are less intense. There is a general reluctance to talk about feelings.</a:t>
            </a:r>
          </a:p>
          <a:p>
            <a:pPr lvl="1" eaLnBrk="1" hangingPunct="1">
              <a:lnSpc>
                <a:spcPct val="90000"/>
              </a:lnSpc>
              <a:defRPr/>
            </a:pPr>
            <a:r>
              <a:rPr lang="en-US" altLang="en-US" sz="2400"/>
              <a:t>Mastery of oneself and the environment are most important.</a:t>
            </a:r>
          </a:p>
          <a:p>
            <a:pPr lvl="1" eaLnBrk="1" hangingPunct="1">
              <a:lnSpc>
                <a:spcPct val="90000"/>
              </a:lnSpc>
              <a:defRPr/>
            </a:pPr>
            <a:r>
              <a:rPr lang="en-US" altLang="en-US" sz="2400"/>
              <a:t>Problem-solving as a strategy enables mastery of feelings &amp; control of the environment in creating the new normal.</a:t>
            </a:r>
          </a:p>
          <a:p>
            <a:pPr lvl="1" eaLnBrk="1" hangingPunct="1">
              <a:lnSpc>
                <a:spcPct val="90000"/>
              </a:lnSpc>
              <a:defRPr/>
            </a:pPr>
            <a:r>
              <a:rPr lang="en-US" altLang="en-US" sz="2400"/>
              <a:t>Brief periods of cognitive dysfunction are common - confusion, forgetfulness, obsessiveness</a:t>
            </a:r>
          </a:p>
          <a:p>
            <a:pPr lvl="1" eaLnBrk="1" hangingPunct="1">
              <a:lnSpc>
                <a:spcPct val="90000"/>
              </a:lnSpc>
              <a:defRPr/>
            </a:pPr>
            <a:r>
              <a:rPr lang="en-US" altLang="en-US" sz="2400"/>
              <a:t>Energy levels are enhanced, and symptoms of general grief reactions to the loss go unnoticed</a:t>
            </a:r>
          </a:p>
        </p:txBody>
      </p:sp>
    </p:spTree>
    <p:extLst>
      <p:ext uri="{BB962C8B-B14F-4D97-AF65-F5344CB8AC3E}">
        <p14:creationId xmlns:p14="http://schemas.microsoft.com/office/powerpoint/2010/main" val="180593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B97C65-FBFD-45F0-BDEA-E1C3FB1D319C}"/>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3FAEA61-9882-4191-B945-5883ED903356}"/>
              </a:ext>
            </a:extLst>
          </p:cNvPr>
          <p:cNvSpPr>
            <a:spLocks noGrp="1"/>
          </p:cNvSpPr>
          <p:nvPr>
            <p:ph type="ftr" sz="quarter" idx="11"/>
          </p:nvPr>
        </p:nvSpPr>
        <p:spPr/>
        <p:txBody>
          <a:bodyPr/>
          <a:lstStyle/>
          <a:p>
            <a:pPr>
              <a:defRPr/>
            </a:pPr>
            <a:endParaRPr lang="en-US" altLang="en-US"/>
          </a:p>
        </p:txBody>
      </p:sp>
      <p:sp>
        <p:nvSpPr>
          <p:cNvPr id="177154" name="Rectangle 2">
            <a:extLst>
              <a:ext uri="{FF2B5EF4-FFF2-40B4-BE49-F238E27FC236}">
                <a16:creationId xmlns:a16="http://schemas.microsoft.com/office/drawing/2014/main" id="{BAE98F4F-18B9-44E2-A7DA-C62FB05124EC}"/>
              </a:ext>
            </a:extLst>
          </p:cNvPr>
          <p:cNvSpPr>
            <a:spLocks noGrp="1" noRot="1" noChangeArrowheads="1"/>
          </p:cNvSpPr>
          <p:nvPr>
            <p:ph type="title"/>
          </p:nvPr>
        </p:nvSpPr>
        <p:spPr/>
        <p:txBody>
          <a:bodyPr/>
          <a:lstStyle/>
          <a:p>
            <a:pPr eaLnBrk="1" hangingPunct="1">
              <a:defRPr/>
            </a:pPr>
            <a:r>
              <a:rPr lang="en-US" altLang="en-US"/>
              <a:t>Grieving Patterns</a:t>
            </a:r>
          </a:p>
        </p:txBody>
      </p:sp>
      <p:sp>
        <p:nvSpPr>
          <p:cNvPr id="177155" name="Rectangle 3">
            <a:extLst>
              <a:ext uri="{FF2B5EF4-FFF2-40B4-BE49-F238E27FC236}">
                <a16:creationId xmlns:a16="http://schemas.microsoft.com/office/drawing/2014/main" id="{AB5C1C0B-3BBB-41E3-9A85-D574C08D4EAC}"/>
              </a:ext>
            </a:extLst>
          </p:cNvPr>
          <p:cNvSpPr>
            <a:spLocks noGrp="1" noRot="1" noChangeArrowheads="1"/>
          </p:cNvSpPr>
          <p:nvPr>
            <p:ph type="body" idx="1"/>
          </p:nvPr>
        </p:nvSpPr>
        <p:spPr/>
        <p:txBody>
          <a:bodyPr/>
          <a:lstStyle/>
          <a:p>
            <a:pPr eaLnBrk="1" hangingPunct="1">
              <a:defRPr/>
            </a:pPr>
            <a:r>
              <a:rPr lang="en-US" altLang="en-US"/>
              <a:t>Dissonant</a:t>
            </a:r>
          </a:p>
          <a:p>
            <a:pPr lvl="1" eaLnBrk="1" hangingPunct="1">
              <a:defRPr/>
            </a:pPr>
            <a:r>
              <a:rPr lang="en-US" altLang="en-US"/>
              <a:t>Grievers are inhibited from grieving in their natural pattern</a:t>
            </a:r>
          </a:p>
          <a:p>
            <a:pPr lvl="1" eaLnBrk="1" hangingPunct="1">
              <a:defRPr/>
            </a:pPr>
            <a:r>
              <a:rPr lang="en-US" altLang="en-US"/>
              <a:t>Males who may be intuitive grievers are keenly aware of cultural norms that instruct them to act differently and hide their feelings</a:t>
            </a:r>
          </a:p>
          <a:p>
            <a:pPr lvl="1" eaLnBrk="1" hangingPunct="1">
              <a:defRPr/>
            </a:pPr>
            <a:r>
              <a:rPr lang="en-US" altLang="en-US"/>
              <a:t>Females who may be more instrumental in their pattern of grieving may appear to be cold or distant and not fully feeling their grief.</a:t>
            </a:r>
          </a:p>
        </p:txBody>
      </p:sp>
    </p:spTree>
    <p:extLst>
      <p:ext uri="{BB962C8B-B14F-4D97-AF65-F5344CB8AC3E}">
        <p14:creationId xmlns:p14="http://schemas.microsoft.com/office/powerpoint/2010/main" val="384790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190A-AF04-41C7-9D8D-7D0B93EBCB25}"/>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FD3F6417-C779-466C-BF03-3850B01951F1}"/>
              </a:ext>
            </a:extLst>
          </p:cNvPr>
          <p:cNvSpPr>
            <a:spLocks noGrp="1"/>
          </p:cNvSpPr>
          <p:nvPr>
            <p:ph idx="1"/>
          </p:nvPr>
        </p:nvSpPr>
        <p:spPr/>
        <p:txBody>
          <a:bodyPr/>
          <a:lstStyle/>
          <a:p>
            <a:r>
              <a:rPr lang="en-US" dirty="0"/>
              <a:t>Case Study:</a:t>
            </a:r>
          </a:p>
          <a:p>
            <a:pPr marL="0" indent="0">
              <a:buNone/>
            </a:pPr>
            <a:r>
              <a:rPr lang="en-US" dirty="0"/>
              <a:t>Demographics: “Sonia” is a 38 year old, African American, cis-gendered, female with a high school education. She is a heterosexual, divorced mother of three children, ages 17, 15, and 10. She works full time at a local credit union, where she does clerical work and handles customer complaint calls. She saw a counselor briefly when she was 15 for anger management, but doesn’t remember any diagnosis or any doctor’s visits accompanying the counselor visits. She has no current legal issues or mental health records.  </a:t>
            </a:r>
          </a:p>
        </p:txBody>
      </p:sp>
    </p:spTree>
    <p:extLst>
      <p:ext uri="{BB962C8B-B14F-4D97-AF65-F5344CB8AC3E}">
        <p14:creationId xmlns:p14="http://schemas.microsoft.com/office/powerpoint/2010/main" val="81471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696F-A42B-4F7F-AF97-C10CD7353DE0}"/>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21A693F5-1443-4A9A-B170-635ED8FAAED5}"/>
              </a:ext>
            </a:extLst>
          </p:cNvPr>
          <p:cNvSpPr>
            <a:spLocks noGrp="1"/>
          </p:cNvSpPr>
          <p:nvPr>
            <p:ph idx="1"/>
          </p:nvPr>
        </p:nvSpPr>
        <p:spPr/>
        <p:txBody>
          <a:bodyPr/>
          <a:lstStyle/>
          <a:p>
            <a:r>
              <a:rPr lang="en-US" dirty="0"/>
              <a:t>“Sonia” is the oldest of five children, of which there are four girls and one boy. Her mother was a single parent who worked two and three jobs at a time, and she would spend time with her father periodically.</a:t>
            </a:r>
          </a:p>
          <a:p>
            <a:r>
              <a:rPr lang="en-US" dirty="0"/>
              <a:t>“Sonia” admits she is still in love with her ex-husband, the father of her 17 year old and 15 year old. She could not live with his drug use, however. Her 10 year old’s father is very much in his daughter’s life, but “Sonia” and he are just friends. </a:t>
            </a:r>
          </a:p>
        </p:txBody>
      </p:sp>
    </p:spTree>
    <p:extLst>
      <p:ext uri="{BB962C8B-B14F-4D97-AF65-F5344CB8AC3E}">
        <p14:creationId xmlns:p14="http://schemas.microsoft.com/office/powerpoint/2010/main" val="3392711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7271-5FDC-474B-BBE4-982A93E428E2}"/>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9F0F530B-C6AB-48EC-9B70-D1D6FDFD284D}"/>
              </a:ext>
            </a:extLst>
          </p:cNvPr>
          <p:cNvSpPr>
            <a:spLocks noGrp="1"/>
          </p:cNvSpPr>
          <p:nvPr>
            <p:ph idx="1"/>
          </p:nvPr>
        </p:nvSpPr>
        <p:spPr/>
        <p:txBody>
          <a:bodyPr>
            <a:normAutofit/>
          </a:bodyPr>
          <a:lstStyle/>
          <a:p>
            <a:r>
              <a:rPr lang="en-US" dirty="0"/>
              <a:t>Presenting Problem:</a:t>
            </a:r>
          </a:p>
          <a:p>
            <a:pPr marL="0" indent="0">
              <a:buNone/>
            </a:pPr>
            <a:r>
              <a:rPr lang="en-US" dirty="0"/>
              <a:t>“Sonia’s” 17 year old son, Damon, was killed by random gunfire, while walking to the store to pick up a snack for himself and his sisters at 2 in the afternoon, four months ago. “Sonia” is experiencing disturbing and intrusive memories of his death. She has strong physical reactions  in the way of insomnia and lack of appetite. She is feeling guilt, shame and blame about Damon’s death. She is irritable since returning to work after 2 weeks of unpaid time off and “snaps on” people. She wonders what she did that caused God to allow this to happen. </a:t>
            </a:r>
          </a:p>
        </p:txBody>
      </p:sp>
    </p:spTree>
    <p:extLst>
      <p:ext uri="{BB962C8B-B14F-4D97-AF65-F5344CB8AC3E}">
        <p14:creationId xmlns:p14="http://schemas.microsoft.com/office/powerpoint/2010/main" val="35954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3CFC-A2F1-4D1B-9379-95937706340D}"/>
              </a:ext>
            </a:extLst>
          </p:cNvPr>
          <p:cNvSpPr>
            <a:spLocks noGrp="1"/>
          </p:cNvSpPr>
          <p:nvPr>
            <p:ph type="title"/>
          </p:nvPr>
        </p:nvSpPr>
        <p:spPr/>
        <p:txBody>
          <a:bodyPr/>
          <a:lstStyle/>
          <a:p>
            <a:r>
              <a:rPr lang="en-US" dirty="0"/>
              <a:t>PCL – 5 Monthly</a:t>
            </a:r>
          </a:p>
        </p:txBody>
      </p:sp>
      <p:sp>
        <p:nvSpPr>
          <p:cNvPr id="3" name="Text Placeholder 2">
            <a:extLst>
              <a:ext uri="{FF2B5EF4-FFF2-40B4-BE49-F238E27FC236}">
                <a16:creationId xmlns:a16="http://schemas.microsoft.com/office/drawing/2014/main" id="{ECE0C649-53E6-407F-AA8C-9E3914B9D4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23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B4D49-222A-4471-80DB-60A737C02383}"/>
              </a:ext>
            </a:extLst>
          </p:cNvPr>
          <p:cNvSpPr/>
          <p:nvPr/>
        </p:nvSpPr>
        <p:spPr>
          <a:xfrm>
            <a:off x="3603683" y="3244334"/>
            <a:ext cx="4984634" cy="369332"/>
          </a:xfrm>
          <a:prstGeom prst="rect">
            <a:avLst/>
          </a:prstGeom>
        </p:spPr>
        <p:txBody>
          <a:bodyPr wrap="none">
            <a:spAutoFit/>
          </a:bodyPr>
          <a:lstStyle/>
          <a:p>
            <a:r>
              <a:rPr lang="en-US" dirty="0"/>
              <a:t>https://www.youtube.com/watch?v=3KJQkn6zUvM</a:t>
            </a:r>
          </a:p>
        </p:txBody>
      </p:sp>
    </p:spTree>
    <p:extLst>
      <p:ext uri="{BB962C8B-B14F-4D97-AF65-F5344CB8AC3E}">
        <p14:creationId xmlns:p14="http://schemas.microsoft.com/office/powerpoint/2010/main" val="204252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6BBF-6DF9-450E-ADE7-F64A4E4589A2}"/>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2238E8E6-E55D-4C35-BD63-6D45237C53B8}"/>
              </a:ext>
            </a:extLst>
          </p:cNvPr>
          <p:cNvSpPr>
            <a:spLocks noGrp="1"/>
          </p:cNvSpPr>
          <p:nvPr>
            <p:ph idx="1"/>
          </p:nvPr>
        </p:nvSpPr>
        <p:spPr/>
        <p:txBody>
          <a:bodyPr>
            <a:normAutofit lnSpcReduction="10000"/>
          </a:bodyPr>
          <a:lstStyle/>
          <a:p>
            <a:r>
              <a:rPr lang="en-US" sz="3000" dirty="0"/>
              <a:t>Therapist: </a:t>
            </a:r>
            <a:r>
              <a:rPr lang="en-US" dirty="0"/>
              <a:t>“</a:t>
            </a:r>
            <a:r>
              <a:rPr lang="en-US" sz="3000" dirty="0"/>
              <a:t>I’m going to ask what may seem like a crazy question, but what brings you in for counseling?”</a:t>
            </a:r>
          </a:p>
          <a:p>
            <a:pPr marL="0" indent="0">
              <a:buNone/>
            </a:pPr>
            <a:r>
              <a:rPr lang="en-US" sz="3000" dirty="0"/>
              <a:t>	Sonia: “My family says I need to talk with someone.”</a:t>
            </a:r>
          </a:p>
          <a:p>
            <a:pPr marL="0" indent="0">
              <a:buNone/>
            </a:pPr>
            <a:r>
              <a:rPr lang="en-US" sz="3000" dirty="0"/>
              <a:t>	Therapist: “What do you think”?</a:t>
            </a:r>
          </a:p>
          <a:p>
            <a:pPr marL="0" indent="0">
              <a:buNone/>
            </a:pPr>
            <a:r>
              <a:rPr lang="en-US" sz="3000" dirty="0"/>
              <a:t>	Sonia: “I think I’m on the verge of breaking down, and I 				can’t do that.”</a:t>
            </a:r>
          </a:p>
        </p:txBody>
      </p:sp>
    </p:spTree>
    <p:extLst>
      <p:ext uri="{BB962C8B-B14F-4D97-AF65-F5344CB8AC3E}">
        <p14:creationId xmlns:p14="http://schemas.microsoft.com/office/powerpoint/2010/main" val="2730648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2760-A231-4F78-B70B-B1A962352CE8}"/>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DEB0AFCD-7917-45BE-9AB1-C0A0E6DEEEB4}"/>
              </a:ext>
            </a:extLst>
          </p:cNvPr>
          <p:cNvSpPr>
            <a:spLocks noGrp="1"/>
          </p:cNvSpPr>
          <p:nvPr>
            <p:ph idx="1"/>
          </p:nvPr>
        </p:nvSpPr>
        <p:spPr/>
        <p:txBody>
          <a:bodyPr/>
          <a:lstStyle/>
          <a:p>
            <a:r>
              <a:rPr lang="en-US" sz="3000" dirty="0"/>
              <a:t>Using metaphors as a way to build rapport and show empathy.</a:t>
            </a:r>
          </a:p>
        </p:txBody>
      </p:sp>
    </p:spTree>
    <p:extLst>
      <p:ext uri="{BB962C8B-B14F-4D97-AF65-F5344CB8AC3E}">
        <p14:creationId xmlns:p14="http://schemas.microsoft.com/office/powerpoint/2010/main" val="75185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8821-3A52-411C-A32A-29205B8CAC2D}"/>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5C7E14BA-5AAD-4D2A-A733-0009D0B58602}"/>
              </a:ext>
            </a:extLst>
          </p:cNvPr>
          <p:cNvSpPr>
            <a:spLocks noGrp="1"/>
          </p:cNvSpPr>
          <p:nvPr>
            <p:ph idx="1"/>
          </p:nvPr>
        </p:nvSpPr>
        <p:spPr/>
        <p:txBody>
          <a:bodyPr>
            <a:normAutofit/>
          </a:bodyPr>
          <a:lstStyle/>
          <a:p>
            <a:r>
              <a:rPr lang="en-US" sz="3000" dirty="0"/>
              <a:t>What is Sonia’s support network, and what are they saying to her?</a:t>
            </a:r>
          </a:p>
          <a:p>
            <a:r>
              <a:rPr lang="en-US" sz="3000" dirty="0"/>
              <a:t>What are Sonia’s children saying to her? And what is she saying to them?</a:t>
            </a:r>
          </a:p>
        </p:txBody>
      </p:sp>
    </p:spTree>
    <p:extLst>
      <p:ext uri="{BB962C8B-B14F-4D97-AF65-F5344CB8AC3E}">
        <p14:creationId xmlns:p14="http://schemas.microsoft.com/office/powerpoint/2010/main" val="1353486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5A72-8316-4EC5-844E-DA8005B4452F}"/>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BD2D0D97-54AA-41B9-A18B-4DC98490AC39}"/>
              </a:ext>
            </a:extLst>
          </p:cNvPr>
          <p:cNvSpPr>
            <a:spLocks noGrp="1"/>
          </p:cNvSpPr>
          <p:nvPr>
            <p:ph idx="1"/>
          </p:nvPr>
        </p:nvSpPr>
        <p:spPr/>
        <p:txBody>
          <a:bodyPr>
            <a:normAutofit/>
          </a:bodyPr>
          <a:lstStyle/>
          <a:p>
            <a:r>
              <a:rPr lang="en-US" sz="3000" dirty="0"/>
              <a:t>Assessing for suicidal ideation</a:t>
            </a:r>
          </a:p>
          <a:p>
            <a:endParaRPr lang="en-US" sz="3000" dirty="0"/>
          </a:p>
          <a:p>
            <a:r>
              <a:rPr lang="en-US" sz="3000" dirty="0"/>
              <a:t>Talking about depression </a:t>
            </a:r>
          </a:p>
        </p:txBody>
      </p:sp>
    </p:spTree>
    <p:extLst>
      <p:ext uri="{BB962C8B-B14F-4D97-AF65-F5344CB8AC3E}">
        <p14:creationId xmlns:p14="http://schemas.microsoft.com/office/powerpoint/2010/main" val="322548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C5F7-B704-4F48-A012-11477EA85A9B}"/>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6CD359C1-342C-4A5E-9FDE-51C84AD785CD}"/>
              </a:ext>
            </a:extLst>
          </p:cNvPr>
          <p:cNvSpPr>
            <a:spLocks noGrp="1"/>
          </p:cNvSpPr>
          <p:nvPr>
            <p:ph idx="1"/>
          </p:nvPr>
        </p:nvSpPr>
        <p:spPr/>
        <p:txBody>
          <a:bodyPr>
            <a:normAutofit/>
          </a:bodyPr>
          <a:lstStyle/>
          <a:p>
            <a:r>
              <a:rPr lang="en-US" sz="3000" dirty="0"/>
              <a:t>What is the one thing Sonia would like to change that would give her the biggest relief? </a:t>
            </a:r>
          </a:p>
        </p:txBody>
      </p:sp>
    </p:spTree>
    <p:extLst>
      <p:ext uri="{BB962C8B-B14F-4D97-AF65-F5344CB8AC3E}">
        <p14:creationId xmlns:p14="http://schemas.microsoft.com/office/powerpoint/2010/main" val="346239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E778-AEFB-4F54-8CA9-6ACA75CDCDBB}"/>
              </a:ext>
            </a:extLst>
          </p:cNvPr>
          <p:cNvSpPr>
            <a:spLocks noGrp="1"/>
          </p:cNvSpPr>
          <p:nvPr>
            <p:ph type="title"/>
          </p:nvPr>
        </p:nvSpPr>
        <p:spPr/>
        <p:txBody>
          <a:bodyPr/>
          <a:lstStyle/>
          <a:p>
            <a:r>
              <a:rPr lang="en-US" dirty="0"/>
              <a:t>Sonia’s World without Damon</a:t>
            </a:r>
          </a:p>
        </p:txBody>
      </p:sp>
      <p:sp>
        <p:nvSpPr>
          <p:cNvPr id="3" name="Content Placeholder 2">
            <a:extLst>
              <a:ext uri="{FF2B5EF4-FFF2-40B4-BE49-F238E27FC236}">
                <a16:creationId xmlns:a16="http://schemas.microsoft.com/office/drawing/2014/main" id="{C6904498-DEED-4459-BC48-8D3AB5ED5101}"/>
              </a:ext>
            </a:extLst>
          </p:cNvPr>
          <p:cNvSpPr>
            <a:spLocks noGrp="1"/>
          </p:cNvSpPr>
          <p:nvPr>
            <p:ph idx="1"/>
          </p:nvPr>
        </p:nvSpPr>
        <p:spPr/>
        <p:txBody>
          <a:bodyPr>
            <a:normAutofit/>
          </a:bodyPr>
          <a:lstStyle/>
          <a:p>
            <a:r>
              <a:rPr lang="en-US" sz="3000" dirty="0"/>
              <a:t>What does Sonia think grief counseling is? </a:t>
            </a:r>
          </a:p>
        </p:txBody>
      </p:sp>
    </p:spTree>
    <p:extLst>
      <p:ext uri="{BB962C8B-B14F-4D97-AF65-F5344CB8AC3E}">
        <p14:creationId xmlns:p14="http://schemas.microsoft.com/office/powerpoint/2010/main" val="2614983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05C-86F1-49A1-B7D2-FA962ABFCC77}"/>
              </a:ext>
            </a:extLst>
          </p:cNvPr>
          <p:cNvSpPr>
            <a:spLocks noGrp="1"/>
          </p:cNvSpPr>
          <p:nvPr>
            <p:ph type="title"/>
          </p:nvPr>
        </p:nvSpPr>
        <p:spPr/>
        <p:txBody>
          <a:bodyPr/>
          <a:lstStyle/>
          <a:p>
            <a:r>
              <a:rPr lang="en-US" dirty="0"/>
              <a:t>Sonia’s Grief Path</a:t>
            </a:r>
          </a:p>
        </p:txBody>
      </p:sp>
      <p:sp>
        <p:nvSpPr>
          <p:cNvPr id="3" name="Content Placeholder 2">
            <a:extLst>
              <a:ext uri="{FF2B5EF4-FFF2-40B4-BE49-F238E27FC236}">
                <a16:creationId xmlns:a16="http://schemas.microsoft.com/office/drawing/2014/main" id="{BC8B81C4-E034-47B7-9184-529E13E911AD}"/>
              </a:ext>
            </a:extLst>
          </p:cNvPr>
          <p:cNvSpPr>
            <a:spLocks noGrp="1"/>
          </p:cNvSpPr>
          <p:nvPr>
            <p:ph idx="1"/>
          </p:nvPr>
        </p:nvSpPr>
        <p:spPr/>
        <p:txBody>
          <a:bodyPr>
            <a:normAutofit/>
          </a:bodyPr>
          <a:lstStyle/>
          <a:p>
            <a:r>
              <a:rPr lang="en-US" sz="3000" dirty="0"/>
              <a:t>Gaining trust and asking about coping strategies</a:t>
            </a:r>
          </a:p>
          <a:p>
            <a:r>
              <a:rPr lang="en-US" sz="3000" dirty="0"/>
              <a:t>The build up of a healthy support network</a:t>
            </a:r>
          </a:p>
          <a:p>
            <a:r>
              <a:rPr lang="en-US" sz="3000" dirty="0"/>
              <a:t>What is the goal of therapy?</a:t>
            </a:r>
          </a:p>
          <a:p>
            <a:r>
              <a:rPr lang="en-US" sz="3000" dirty="0"/>
              <a:t>Having a not so crappy day? Don’t come to therapy!</a:t>
            </a:r>
          </a:p>
        </p:txBody>
      </p:sp>
    </p:spTree>
    <p:extLst>
      <p:ext uri="{BB962C8B-B14F-4D97-AF65-F5344CB8AC3E}">
        <p14:creationId xmlns:p14="http://schemas.microsoft.com/office/powerpoint/2010/main" val="24730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12A7-4608-4086-B0A2-D2BC18B67A2A}"/>
              </a:ext>
            </a:extLst>
          </p:cNvPr>
          <p:cNvSpPr>
            <a:spLocks noGrp="1"/>
          </p:cNvSpPr>
          <p:nvPr>
            <p:ph type="title"/>
          </p:nvPr>
        </p:nvSpPr>
        <p:spPr/>
        <p:txBody>
          <a:bodyPr/>
          <a:lstStyle/>
          <a:p>
            <a:r>
              <a:rPr lang="en-US" dirty="0"/>
              <a:t>Sonia’s Grief Path</a:t>
            </a:r>
          </a:p>
        </p:txBody>
      </p:sp>
      <p:sp>
        <p:nvSpPr>
          <p:cNvPr id="3" name="Content Placeholder 2">
            <a:extLst>
              <a:ext uri="{FF2B5EF4-FFF2-40B4-BE49-F238E27FC236}">
                <a16:creationId xmlns:a16="http://schemas.microsoft.com/office/drawing/2014/main" id="{C43A4219-1FD1-4606-9395-16BD8CE4888D}"/>
              </a:ext>
            </a:extLst>
          </p:cNvPr>
          <p:cNvSpPr>
            <a:spLocks noGrp="1"/>
          </p:cNvSpPr>
          <p:nvPr>
            <p:ph idx="1"/>
          </p:nvPr>
        </p:nvSpPr>
        <p:spPr/>
        <p:txBody>
          <a:bodyPr>
            <a:normAutofit/>
          </a:bodyPr>
          <a:lstStyle/>
          <a:p>
            <a:pPr marL="0" indent="0">
              <a:buNone/>
            </a:pPr>
            <a:r>
              <a:rPr lang="en-US" sz="3000" dirty="0"/>
              <a:t>Common Questions</a:t>
            </a:r>
          </a:p>
          <a:p>
            <a:r>
              <a:rPr lang="en-US" sz="3000" dirty="0"/>
              <a:t>How long will this take?</a:t>
            </a:r>
          </a:p>
          <a:p>
            <a:r>
              <a:rPr lang="en-US" sz="3000" dirty="0"/>
              <a:t>Will I ever get over this?</a:t>
            </a:r>
          </a:p>
          <a:p>
            <a:r>
              <a:rPr lang="en-US" sz="3000" dirty="0"/>
              <a:t>I really don’t want to cry every day, when will I stop?</a:t>
            </a:r>
          </a:p>
          <a:p>
            <a:r>
              <a:rPr lang="en-US" sz="3000" dirty="0"/>
              <a:t>What do I do about anniversaries/birthdays/holidays</a:t>
            </a:r>
          </a:p>
          <a:p>
            <a:endParaRPr lang="en-US" sz="3000" dirty="0"/>
          </a:p>
        </p:txBody>
      </p:sp>
    </p:spTree>
    <p:extLst>
      <p:ext uri="{BB962C8B-B14F-4D97-AF65-F5344CB8AC3E}">
        <p14:creationId xmlns:p14="http://schemas.microsoft.com/office/powerpoint/2010/main" val="134677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404B-76BF-4844-8575-850D5A59B359}"/>
              </a:ext>
            </a:extLst>
          </p:cNvPr>
          <p:cNvSpPr>
            <a:spLocks noGrp="1"/>
          </p:cNvSpPr>
          <p:nvPr>
            <p:ph type="title"/>
          </p:nvPr>
        </p:nvSpPr>
        <p:spPr/>
        <p:txBody>
          <a:bodyPr/>
          <a:lstStyle/>
          <a:p>
            <a:r>
              <a:rPr lang="en-US" dirty="0"/>
              <a:t>Sonia’s Grief Path</a:t>
            </a:r>
          </a:p>
        </p:txBody>
      </p:sp>
      <p:sp>
        <p:nvSpPr>
          <p:cNvPr id="3" name="Content Placeholder 2">
            <a:extLst>
              <a:ext uri="{FF2B5EF4-FFF2-40B4-BE49-F238E27FC236}">
                <a16:creationId xmlns:a16="http://schemas.microsoft.com/office/drawing/2014/main" id="{08920789-8CFE-4D19-BE3E-A8A8178F21D0}"/>
              </a:ext>
            </a:extLst>
          </p:cNvPr>
          <p:cNvSpPr>
            <a:spLocks noGrp="1"/>
          </p:cNvSpPr>
          <p:nvPr>
            <p:ph idx="1"/>
          </p:nvPr>
        </p:nvSpPr>
        <p:spPr/>
        <p:txBody>
          <a:bodyPr>
            <a:normAutofit/>
          </a:bodyPr>
          <a:lstStyle/>
          <a:p>
            <a:pPr marL="0" indent="0">
              <a:buNone/>
            </a:pPr>
            <a:r>
              <a:rPr lang="en-US" sz="3000" dirty="0"/>
              <a:t>More common questions/thoughts</a:t>
            </a:r>
          </a:p>
          <a:p>
            <a:r>
              <a:rPr lang="en-US" sz="3000" dirty="0"/>
              <a:t>I laughed and immediately felt so guilty</a:t>
            </a:r>
          </a:p>
          <a:p>
            <a:r>
              <a:rPr lang="en-US" sz="3000" dirty="0"/>
              <a:t>I am always so irritable, will I ever be myself again?</a:t>
            </a:r>
          </a:p>
          <a:p>
            <a:r>
              <a:rPr lang="en-US" sz="3000" dirty="0"/>
              <a:t>I really want to know why God did this to me?</a:t>
            </a:r>
          </a:p>
          <a:p>
            <a:endParaRPr lang="en-US" sz="3000" dirty="0"/>
          </a:p>
          <a:p>
            <a:endParaRPr lang="en-US" sz="3000" dirty="0"/>
          </a:p>
        </p:txBody>
      </p:sp>
    </p:spTree>
    <p:extLst>
      <p:ext uri="{BB962C8B-B14F-4D97-AF65-F5344CB8AC3E}">
        <p14:creationId xmlns:p14="http://schemas.microsoft.com/office/powerpoint/2010/main" val="15944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D06-48F8-4803-9C40-A01650FF7F05}"/>
              </a:ext>
            </a:extLst>
          </p:cNvPr>
          <p:cNvSpPr>
            <a:spLocks noGrp="1"/>
          </p:cNvSpPr>
          <p:nvPr>
            <p:ph type="title"/>
          </p:nvPr>
        </p:nvSpPr>
        <p:spPr/>
        <p:txBody>
          <a:bodyPr>
            <a:normAutofit/>
          </a:bodyPr>
          <a:lstStyle/>
          <a:p>
            <a:r>
              <a:rPr lang="en-US" sz="3000" dirty="0"/>
              <a:t>Traumatic Grief</a:t>
            </a:r>
          </a:p>
        </p:txBody>
      </p:sp>
      <p:sp>
        <p:nvSpPr>
          <p:cNvPr id="3" name="Content Placeholder 2">
            <a:extLst>
              <a:ext uri="{FF2B5EF4-FFF2-40B4-BE49-F238E27FC236}">
                <a16:creationId xmlns:a16="http://schemas.microsoft.com/office/drawing/2014/main" id="{B5B67F9F-109E-4A8F-8CEF-502355F70F5F}"/>
              </a:ext>
            </a:extLst>
          </p:cNvPr>
          <p:cNvSpPr>
            <a:spLocks noGrp="1"/>
          </p:cNvSpPr>
          <p:nvPr>
            <p:ph idx="1"/>
          </p:nvPr>
        </p:nvSpPr>
        <p:spPr/>
        <p:txBody>
          <a:bodyPr>
            <a:noAutofit/>
          </a:bodyPr>
          <a:lstStyle/>
          <a:p>
            <a:r>
              <a:rPr lang="en-US" sz="3000" dirty="0"/>
              <a:t>What does the DSM 5 have to say about grief/bereavement? </a:t>
            </a:r>
          </a:p>
          <a:p>
            <a:r>
              <a:rPr lang="en-US" sz="3000" dirty="0"/>
              <a:t>Proposed Condition for Further Study – Persistent Complex Bereavement Disorder</a:t>
            </a:r>
          </a:p>
          <a:p>
            <a:r>
              <a:rPr lang="en-US" sz="3000" dirty="0"/>
              <a:t>Traumatic Grief as a way to identify grief and mourning following a violent and unexpected death. When you add a “man-made” purposeful component, the complexity of it increases. </a:t>
            </a:r>
          </a:p>
        </p:txBody>
      </p:sp>
    </p:spTree>
    <p:extLst>
      <p:ext uri="{BB962C8B-B14F-4D97-AF65-F5344CB8AC3E}">
        <p14:creationId xmlns:p14="http://schemas.microsoft.com/office/powerpoint/2010/main" val="83483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2B9A-C0B5-4779-9EDF-1605EC2949F1}"/>
              </a:ext>
            </a:extLst>
          </p:cNvPr>
          <p:cNvSpPr>
            <a:spLocks noGrp="1"/>
          </p:cNvSpPr>
          <p:nvPr>
            <p:ph type="title"/>
          </p:nvPr>
        </p:nvSpPr>
        <p:spPr/>
        <p:txBody>
          <a:bodyPr/>
          <a:lstStyle/>
          <a:p>
            <a:r>
              <a:rPr lang="en-US" sz="3000" dirty="0"/>
              <a:t>Traumatic</a:t>
            </a:r>
            <a:r>
              <a:rPr lang="en-US" dirty="0"/>
              <a:t> </a:t>
            </a:r>
            <a:r>
              <a:rPr lang="en-US" sz="3000" dirty="0"/>
              <a:t>Grief</a:t>
            </a:r>
          </a:p>
        </p:txBody>
      </p:sp>
      <p:sp>
        <p:nvSpPr>
          <p:cNvPr id="3" name="Content Placeholder 2">
            <a:extLst>
              <a:ext uri="{FF2B5EF4-FFF2-40B4-BE49-F238E27FC236}">
                <a16:creationId xmlns:a16="http://schemas.microsoft.com/office/drawing/2014/main" id="{F6D1E151-56A9-4DF1-B20B-D4DBC88C145B}"/>
              </a:ext>
            </a:extLst>
          </p:cNvPr>
          <p:cNvSpPr>
            <a:spLocks noGrp="1"/>
          </p:cNvSpPr>
          <p:nvPr>
            <p:ph idx="1"/>
          </p:nvPr>
        </p:nvSpPr>
        <p:spPr/>
        <p:txBody>
          <a:bodyPr>
            <a:noAutofit/>
          </a:bodyPr>
          <a:lstStyle/>
          <a:p>
            <a:pPr marL="0" indent="0">
              <a:buNone/>
            </a:pPr>
            <a:r>
              <a:rPr lang="en-US" sz="3000" dirty="0"/>
              <a:t>Let’s review, shall we?</a:t>
            </a:r>
          </a:p>
          <a:p>
            <a:r>
              <a:rPr lang="en-US" sz="3000" dirty="0"/>
              <a:t>Intense and persistent yearning for the deceased</a:t>
            </a:r>
          </a:p>
          <a:p>
            <a:r>
              <a:rPr lang="en-US" sz="3000" dirty="0"/>
              <a:t>Frequent preoccupation with the deceased </a:t>
            </a:r>
          </a:p>
          <a:p>
            <a:r>
              <a:rPr lang="en-US" sz="3000" dirty="0"/>
              <a:t>Intense feelings of emptiness or loneliness</a:t>
            </a:r>
          </a:p>
        </p:txBody>
      </p:sp>
    </p:spTree>
    <p:extLst>
      <p:ext uri="{BB962C8B-B14F-4D97-AF65-F5344CB8AC3E}">
        <p14:creationId xmlns:p14="http://schemas.microsoft.com/office/powerpoint/2010/main" val="238408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32E5-940D-4852-9FD8-509FCD490357}"/>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13E9D418-17D4-46C2-9A5F-3BA4B0209C07}"/>
              </a:ext>
            </a:extLst>
          </p:cNvPr>
          <p:cNvSpPr>
            <a:spLocks noGrp="1"/>
          </p:cNvSpPr>
          <p:nvPr>
            <p:ph idx="1"/>
          </p:nvPr>
        </p:nvSpPr>
        <p:spPr/>
        <p:txBody>
          <a:bodyPr/>
          <a:lstStyle/>
          <a:p>
            <a:r>
              <a:rPr lang="en-US" sz="3000" dirty="0"/>
              <a:t>Recurrent thoughts that life is meaningless or unfair without the deceased</a:t>
            </a:r>
          </a:p>
          <a:p>
            <a:r>
              <a:rPr lang="en-US" sz="3000" dirty="0"/>
              <a:t>A frequent urge to join the deceased in death</a:t>
            </a:r>
            <a:br>
              <a:rPr lang="en-US" sz="3000" dirty="0"/>
            </a:br>
            <a:endParaRPr lang="en-US" sz="3000" dirty="0"/>
          </a:p>
          <a:p>
            <a:endParaRPr lang="en-US" dirty="0"/>
          </a:p>
        </p:txBody>
      </p:sp>
    </p:spTree>
    <p:extLst>
      <p:ext uri="{BB962C8B-B14F-4D97-AF65-F5344CB8AC3E}">
        <p14:creationId xmlns:p14="http://schemas.microsoft.com/office/powerpoint/2010/main" val="156831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D24-1869-4BB0-9887-86E557AB5780}"/>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E58E6ECC-7B9F-49AC-B34B-C16EDF66D4D7}"/>
              </a:ext>
            </a:extLst>
          </p:cNvPr>
          <p:cNvSpPr>
            <a:spLocks noGrp="1"/>
          </p:cNvSpPr>
          <p:nvPr>
            <p:ph idx="1"/>
          </p:nvPr>
        </p:nvSpPr>
        <p:spPr/>
        <p:txBody>
          <a:bodyPr>
            <a:noAutofit/>
          </a:bodyPr>
          <a:lstStyle/>
          <a:p>
            <a:pPr marL="0" indent="0">
              <a:buNone/>
            </a:pPr>
            <a:r>
              <a:rPr lang="en-US" sz="3000" dirty="0"/>
              <a:t>At least two of the following symptoms have been recorded for at least one month: </a:t>
            </a:r>
          </a:p>
          <a:p>
            <a:r>
              <a:rPr lang="en-US" sz="3000" dirty="0"/>
              <a:t>Feeling shocked, stunned or numb since a loved one’s death</a:t>
            </a:r>
          </a:p>
          <a:p>
            <a:r>
              <a:rPr lang="en-US" sz="3000" dirty="0"/>
              <a:t>Feelings of disbelief or inability to accept the loss</a:t>
            </a:r>
          </a:p>
          <a:p>
            <a:r>
              <a:rPr lang="en-US" sz="3000" dirty="0"/>
              <a:t>Rumination about the circumstances or consequences of the death </a:t>
            </a:r>
          </a:p>
        </p:txBody>
      </p:sp>
    </p:spTree>
    <p:extLst>
      <p:ext uri="{BB962C8B-B14F-4D97-AF65-F5344CB8AC3E}">
        <p14:creationId xmlns:p14="http://schemas.microsoft.com/office/powerpoint/2010/main" val="354076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8233-F108-4B08-AFF1-14E09759FA3B}"/>
              </a:ext>
            </a:extLst>
          </p:cNvPr>
          <p:cNvSpPr>
            <a:spLocks noGrp="1"/>
          </p:cNvSpPr>
          <p:nvPr>
            <p:ph type="title"/>
          </p:nvPr>
        </p:nvSpPr>
        <p:spPr/>
        <p:txBody>
          <a:bodyPr/>
          <a:lstStyle/>
          <a:p>
            <a:r>
              <a:rPr lang="en-US" dirty="0"/>
              <a:t>Traumatic Grief</a:t>
            </a:r>
          </a:p>
        </p:txBody>
      </p:sp>
      <p:sp>
        <p:nvSpPr>
          <p:cNvPr id="3" name="Content Placeholder 2">
            <a:extLst>
              <a:ext uri="{FF2B5EF4-FFF2-40B4-BE49-F238E27FC236}">
                <a16:creationId xmlns:a16="http://schemas.microsoft.com/office/drawing/2014/main" id="{ED133638-B075-43F9-BF35-B9EBDDAD84CF}"/>
              </a:ext>
            </a:extLst>
          </p:cNvPr>
          <p:cNvSpPr>
            <a:spLocks noGrp="1"/>
          </p:cNvSpPr>
          <p:nvPr>
            <p:ph idx="1"/>
          </p:nvPr>
        </p:nvSpPr>
        <p:spPr>
          <a:xfrm>
            <a:off x="1295401" y="2556932"/>
            <a:ext cx="9601196" cy="3441532"/>
          </a:xfrm>
        </p:spPr>
        <p:txBody>
          <a:bodyPr>
            <a:normAutofit fontScale="32500" lnSpcReduction="20000"/>
          </a:bodyPr>
          <a:lstStyle/>
          <a:p>
            <a:r>
              <a:rPr lang="en-US" sz="7500" dirty="0"/>
              <a:t>Anger or bitterness about the death</a:t>
            </a:r>
          </a:p>
          <a:p>
            <a:r>
              <a:rPr lang="en-US" sz="7500" dirty="0"/>
              <a:t>Experiencing pain that the deceased suffered, or hearing/seeing the deceased</a:t>
            </a:r>
          </a:p>
          <a:p>
            <a:r>
              <a:rPr lang="en-US" sz="7500" dirty="0"/>
              <a:t>Trouble trusting or caring about others </a:t>
            </a:r>
          </a:p>
          <a:p>
            <a:r>
              <a:rPr lang="en-US" sz="7500" dirty="0"/>
              <a:t>Intense reactions to memories or reminders of the deceased</a:t>
            </a:r>
          </a:p>
          <a:p>
            <a:r>
              <a:rPr lang="en-US" sz="7500" dirty="0"/>
              <a:t>Avoidance of reminders of the deceased, or the opposite - seeking out reminders to feel close to the deceased                                                                        --- Dr. Kevin Fleming, Ph.D. and Dr. Miles E. Drake 												Jr. MD</a:t>
            </a:r>
          </a:p>
          <a:p>
            <a:endParaRPr lang="en-US" dirty="0"/>
          </a:p>
        </p:txBody>
      </p:sp>
    </p:spTree>
    <p:extLst>
      <p:ext uri="{BB962C8B-B14F-4D97-AF65-F5344CB8AC3E}">
        <p14:creationId xmlns:p14="http://schemas.microsoft.com/office/powerpoint/2010/main" val="92573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AE6CE2-F760-4BCE-B7C1-71C161F1ACAA}"/>
              </a:ext>
            </a:extLst>
          </p:cNvPr>
          <p:cNvSpPr>
            <a:spLocks noGrp="1"/>
          </p:cNvSpPr>
          <p:nvPr>
            <p:ph type="dt" sz="quarter"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71A8B71-CF23-4231-82B4-99CD005D1AE3}"/>
              </a:ext>
            </a:extLst>
          </p:cNvPr>
          <p:cNvSpPr>
            <a:spLocks noGrp="1"/>
          </p:cNvSpPr>
          <p:nvPr>
            <p:ph type="ftr" sz="quarter" idx="11"/>
          </p:nvPr>
        </p:nvSpPr>
        <p:spPr/>
        <p:txBody>
          <a:bodyPr/>
          <a:lstStyle/>
          <a:p>
            <a:pPr>
              <a:defRPr/>
            </a:pPr>
            <a:endParaRPr lang="en-US" altLang="en-US"/>
          </a:p>
        </p:txBody>
      </p:sp>
      <p:sp>
        <p:nvSpPr>
          <p:cNvPr id="126978" name="Rectangle 2">
            <a:extLst>
              <a:ext uri="{FF2B5EF4-FFF2-40B4-BE49-F238E27FC236}">
                <a16:creationId xmlns:a16="http://schemas.microsoft.com/office/drawing/2014/main" id="{F9C36D8F-3240-44D3-80A0-E7DD557F02BD}"/>
              </a:ext>
            </a:extLst>
          </p:cNvPr>
          <p:cNvSpPr>
            <a:spLocks noGrp="1" noRot="1" noChangeArrowheads="1"/>
          </p:cNvSpPr>
          <p:nvPr>
            <p:ph type="title"/>
          </p:nvPr>
        </p:nvSpPr>
        <p:spPr/>
        <p:txBody>
          <a:bodyPr/>
          <a:lstStyle/>
          <a:p>
            <a:pPr eaLnBrk="1" hangingPunct="1">
              <a:defRPr/>
            </a:pPr>
            <a:r>
              <a:rPr lang="en-US" altLang="en-US"/>
              <a:t>“Little People”</a:t>
            </a:r>
          </a:p>
        </p:txBody>
      </p:sp>
      <p:sp>
        <p:nvSpPr>
          <p:cNvPr id="126979" name="Rectangle 3">
            <a:extLst>
              <a:ext uri="{FF2B5EF4-FFF2-40B4-BE49-F238E27FC236}">
                <a16:creationId xmlns:a16="http://schemas.microsoft.com/office/drawing/2014/main" id="{DFBFFF24-15DD-47B6-8AB3-993BFFD83989}"/>
              </a:ext>
            </a:extLst>
          </p:cNvPr>
          <p:cNvSpPr>
            <a:spLocks noGrp="1" noRot="1" noChangeArrowheads="1"/>
          </p:cNvSpPr>
          <p:nvPr>
            <p:ph type="body" idx="1"/>
          </p:nvPr>
        </p:nvSpPr>
        <p:spPr/>
        <p:txBody>
          <a:bodyPr>
            <a:normAutofit fontScale="70000" lnSpcReduction="20000"/>
          </a:bodyPr>
          <a:lstStyle/>
          <a:p>
            <a:pPr eaLnBrk="1" hangingPunct="1">
              <a:lnSpc>
                <a:spcPct val="90000"/>
              </a:lnSpc>
              <a:defRPr/>
            </a:pPr>
            <a:r>
              <a:rPr lang="en-US" altLang="en-US" sz="3500" dirty="0"/>
              <a:t>Ages 0 to 2</a:t>
            </a:r>
          </a:p>
          <a:p>
            <a:pPr lvl="1" eaLnBrk="1" hangingPunct="1">
              <a:lnSpc>
                <a:spcPct val="90000"/>
              </a:lnSpc>
              <a:defRPr/>
            </a:pPr>
            <a:r>
              <a:rPr lang="en-US" altLang="en-US" sz="3500" dirty="0"/>
              <a:t>Increased crying and irritability</a:t>
            </a:r>
          </a:p>
          <a:p>
            <a:pPr lvl="1" eaLnBrk="1" hangingPunct="1">
              <a:lnSpc>
                <a:spcPct val="90000"/>
              </a:lnSpc>
              <a:defRPr/>
            </a:pPr>
            <a:r>
              <a:rPr lang="en-US" altLang="en-US" sz="3500" dirty="0"/>
              <a:t>Sleep and appetite changes</a:t>
            </a:r>
          </a:p>
          <a:p>
            <a:pPr lvl="1" eaLnBrk="1" hangingPunct="1">
              <a:lnSpc>
                <a:spcPct val="90000"/>
              </a:lnSpc>
              <a:defRPr/>
            </a:pPr>
            <a:r>
              <a:rPr lang="en-US" altLang="en-US" sz="3500" dirty="0"/>
              <a:t>Activity fluctuations</a:t>
            </a:r>
          </a:p>
          <a:p>
            <a:pPr lvl="1" eaLnBrk="1" hangingPunct="1">
              <a:lnSpc>
                <a:spcPct val="90000"/>
              </a:lnSpc>
              <a:defRPr/>
            </a:pPr>
            <a:r>
              <a:rPr lang="en-US" altLang="en-US" sz="3500" dirty="0"/>
              <a:t>Vigilance about their surroundings</a:t>
            </a:r>
          </a:p>
          <a:p>
            <a:pPr lvl="1" eaLnBrk="1" hangingPunct="1">
              <a:lnSpc>
                <a:spcPct val="90000"/>
              </a:lnSpc>
              <a:defRPr/>
            </a:pPr>
            <a:endParaRPr lang="en-US" altLang="en-US" sz="3500" dirty="0"/>
          </a:p>
          <a:p>
            <a:pPr lvl="1" eaLnBrk="1" hangingPunct="1">
              <a:lnSpc>
                <a:spcPct val="90000"/>
              </a:lnSpc>
              <a:buFontTx/>
              <a:buNone/>
              <a:defRPr/>
            </a:pPr>
            <a:endParaRPr lang="en-US" altLang="en-US" dirty="0"/>
          </a:p>
          <a:p>
            <a:pPr marL="0" indent="0">
              <a:lnSpc>
                <a:spcPct val="90000"/>
              </a:lnSpc>
              <a:buNone/>
              <a:defRPr/>
            </a:pPr>
            <a:r>
              <a:rPr lang="en-US" altLang="en-US" dirty="0"/>
              <a:t>(Bangor Township schools, Dave </a:t>
            </a:r>
            <a:r>
              <a:rPr lang="en-US" altLang="en-US" dirty="0" err="1"/>
              <a:t>Opalewski</a:t>
            </a:r>
            <a:r>
              <a:rPr lang="en-US" altLang="en-US" dirty="0"/>
              <a:t> and Joel Robertson)</a:t>
            </a:r>
          </a:p>
          <a:p>
            <a:pPr eaLnBrk="1" hangingPunct="1">
              <a:lnSpc>
                <a:spcPct val="90000"/>
              </a:lnSpc>
              <a:defRPr/>
            </a:pPr>
            <a:endParaRPr lang="en-US" altLang="en-US" dirty="0"/>
          </a:p>
          <a:p>
            <a:pPr lvl="1" eaLnBrk="1" hangingPunct="1">
              <a:lnSpc>
                <a:spcPct val="90000"/>
              </a:lnSpc>
              <a:defRPr/>
            </a:pPr>
            <a:endParaRPr lang="en-US" altLang="en-US" dirty="0"/>
          </a:p>
        </p:txBody>
      </p:sp>
    </p:spTree>
    <p:extLst>
      <p:ext uri="{BB962C8B-B14F-4D97-AF65-F5344CB8AC3E}">
        <p14:creationId xmlns:p14="http://schemas.microsoft.com/office/powerpoint/2010/main" val="1515497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982</TotalTime>
  <Words>2669</Words>
  <Application>Microsoft Office PowerPoint</Application>
  <PresentationFormat>Widescreen</PresentationFormat>
  <Paragraphs>248</Paragraphs>
  <Slides>38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Garamond</vt:lpstr>
      <vt:lpstr>Times New Roman</vt:lpstr>
      <vt:lpstr>Wingdings</vt:lpstr>
      <vt:lpstr>Organic</vt:lpstr>
      <vt:lpstr>Traumatic Grief</vt:lpstr>
      <vt:lpstr>PowerPoint Presentation</vt:lpstr>
      <vt:lpstr>PowerPoint Presentation</vt:lpstr>
      <vt:lpstr>Traumatic Grief</vt:lpstr>
      <vt:lpstr>Traumatic Grief</vt:lpstr>
      <vt:lpstr>Traumatic Grief</vt:lpstr>
      <vt:lpstr>Traumatic Grief</vt:lpstr>
      <vt:lpstr>Traumatic Grief</vt:lpstr>
      <vt:lpstr>“Little People”</vt:lpstr>
      <vt:lpstr>“Little People”</vt:lpstr>
      <vt:lpstr>“Little People”</vt:lpstr>
      <vt:lpstr>“Little People”</vt:lpstr>
      <vt:lpstr>“Not-So-Little People”</vt:lpstr>
      <vt:lpstr>“Not-So-Little People”</vt:lpstr>
      <vt:lpstr>Adolescent Grieving Issues</vt:lpstr>
      <vt:lpstr>Adolescent Grieving Issues</vt:lpstr>
      <vt:lpstr>A Walk on the Cognitive Behavioral Side</vt:lpstr>
      <vt:lpstr>Theories Used for Grief</vt:lpstr>
      <vt:lpstr>Companioning Model</vt:lpstr>
      <vt:lpstr>Some Tenets of the Companioning Model</vt:lpstr>
      <vt:lpstr>Some Tenets of the Companioning Model</vt:lpstr>
      <vt:lpstr>Some Tenets of the Companioning Model</vt:lpstr>
      <vt:lpstr>Grieving Styles or Patterns</vt:lpstr>
      <vt:lpstr>Grieving Patterns</vt:lpstr>
      <vt:lpstr>Grieving Patterns</vt:lpstr>
      <vt:lpstr>Traumatic Grief</vt:lpstr>
      <vt:lpstr>Traumatic Grief</vt:lpstr>
      <vt:lpstr>Traumatic Grief</vt:lpstr>
      <vt:lpstr>PCL – 5 Monthly</vt:lpstr>
      <vt:lpstr>Sonia’s World without Damon</vt:lpstr>
      <vt:lpstr>Sonia’s World without Damon</vt:lpstr>
      <vt:lpstr>Sonia’s World without Damon</vt:lpstr>
      <vt:lpstr>Sonia’s World without Damon</vt:lpstr>
      <vt:lpstr>Sonia’s World without Damon</vt:lpstr>
      <vt:lpstr>Sonia’s World without Damon</vt:lpstr>
      <vt:lpstr>Sonia’s Grief Path</vt:lpstr>
      <vt:lpstr>Sonia’s Grief Path</vt:lpstr>
      <vt:lpstr>Sonia’s Grief Path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Grief</dc:title>
  <dc:creator>Tyson, Peggy</dc:creator>
  <cp:lastModifiedBy>Tyson, Peggy</cp:lastModifiedBy>
  <cp:revision>45</cp:revision>
  <dcterms:created xsi:type="dcterms:W3CDTF">2018-03-05T17:49:05Z</dcterms:created>
  <dcterms:modified xsi:type="dcterms:W3CDTF">2018-04-17T16:25:38Z</dcterms:modified>
</cp:coreProperties>
</file>