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  <p:sldMasterId id="2147483656" r:id="rId3"/>
    <p:sldMasterId id="2147483668" r:id="rId4"/>
    <p:sldMasterId id="2147483680" r:id="rId5"/>
    <p:sldMasterId id="2147483692" r:id="rId6"/>
    <p:sldMasterId id="2147483704" r:id="rId7"/>
    <p:sldMasterId id="2147483716" r:id="rId8"/>
  </p:sldMasterIdLst>
  <p:notesMasterIdLst>
    <p:notesMasterId r:id="rId37"/>
  </p:notesMasterIdLst>
  <p:handoutMasterIdLst>
    <p:handoutMasterId r:id="rId38"/>
  </p:handoutMasterIdLst>
  <p:sldIdLst>
    <p:sldId id="256" r:id="rId9"/>
    <p:sldId id="263" r:id="rId10"/>
    <p:sldId id="281" r:id="rId11"/>
    <p:sldId id="260" r:id="rId12"/>
    <p:sldId id="261" r:id="rId13"/>
    <p:sldId id="280" r:id="rId14"/>
    <p:sldId id="257" r:id="rId15"/>
    <p:sldId id="288" r:id="rId16"/>
    <p:sldId id="262" r:id="rId17"/>
    <p:sldId id="289" r:id="rId18"/>
    <p:sldId id="264" r:id="rId19"/>
    <p:sldId id="282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86" r:id="rId30"/>
    <p:sldId id="277" r:id="rId31"/>
    <p:sldId id="290" r:id="rId32"/>
    <p:sldId id="284" r:id="rId33"/>
    <p:sldId id="285" r:id="rId34"/>
    <p:sldId id="287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69" d="100"/>
          <a:sy n="69" d="100"/>
        </p:scale>
        <p:origin x="-1182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4/5/2018</a:t>
            </a:fld>
            <a:endParaRPr lang="en-U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573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4/5/2018</a:t>
            </a:fld>
            <a:endParaRPr lang="en-US" dirty="0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76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model is for use with the general student population. </a:t>
            </a:r>
            <a:r>
              <a:rPr lang="en-US" dirty="0" smtClean="0"/>
              <a:t>Additional</a:t>
            </a:r>
            <a:r>
              <a:rPr lang="en-US" baseline="0" dirty="0" smtClean="0"/>
              <a:t> i</a:t>
            </a:r>
            <a:r>
              <a:rPr lang="en-US" dirty="0" smtClean="0"/>
              <a:t>ndividual</a:t>
            </a:r>
            <a:r>
              <a:rPr lang="en-US" baseline="0" dirty="0" smtClean="0"/>
              <a:t> mental health intervention and education will be necessary for those who display consistent and increasing bullying behavior.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976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Differentiate between mean</a:t>
            </a:r>
            <a:r>
              <a:rPr lang="en-US" baseline="0" dirty="0" smtClean="0"/>
              <a:t> moments, conflict, and teasing.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6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75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to begin to lay foundation</a:t>
            </a:r>
            <a:r>
              <a:rPr lang="en-US" baseline="0" dirty="0" smtClean="0"/>
              <a:t> for empathy.</a:t>
            </a:r>
          </a:p>
          <a:p>
            <a:r>
              <a:rPr lang="en-US" baseline="0" dirty="0" smtClean="0"/>
              <a:t>Reasons, not excuses.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83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900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grades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028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84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</a:t>
            </a:r>
            <a:r>
              <a:rPr lang="en-US" baseline="0" dirty="0" smtClean="0"/>
              <a:t> videos.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58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69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8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8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4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7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7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1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0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81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03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7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38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1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78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09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6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37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32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4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90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5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9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86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7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9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26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3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34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0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9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90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74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9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99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68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23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9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9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52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1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14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15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5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8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7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0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99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3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78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93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556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6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640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4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52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2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0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4/5/2018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dirty="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44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56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96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2B216-7AF7-4492-804B-E29A0918E3B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4/5/2018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6E07-C5F1-4A00-8400-5C373C8F26A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12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honline.org/article/S1054-139X(14)00254-7/abstract" TargetMode="External"/><Relationship Id="rId2" Type="http://schemas.openxmlformats.org/officeDocument/2006/relationships/hyperlink" Target="https://nces.ed.gov/pubsearch/pubsinfo.asp?pubid=201701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sgp/crs/misc/R43254.pdf" TargetMode="External"/><Relationship Id="rId2" Type="http://schemas.openxmlformats.org/officeDocument/2006/relationships/hyperlink" Target="http://bullylab.com/Portals/0/Naturalistic%20observations%20of%20peer%20interventions%20in%20bullyin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1458623"/>
          </a:xfrm>
        </p:spPr>
        <p:txBody>
          <a:bodyPr>
            <a:normAutofit/>
          </a:bodyPr>
          <a:lstStyle/>
          <a:p>
            <a:r>
              <a:rPr lang="en-US" dirty="0" smtClean="0"/>
              <a:t>Kristen Myers, MS     </a:t>
            </a:r>
          </a:p>
          <a:p>
            <a:r>
              <a:rPr lang="en-US" dirty="0" smtClean="0"/>
              <a:t>Prevention Specialist</a:t>
            </a:r>
          </a:p>
          <a:p>
            <a:r>
              <a:rPr lang="en-US" sz="2600" dirty="0" smtClean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2018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/>
              <a:t>Spring Training Institute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Teaching Bullying Prevention Strategies to School-Aged Youth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3986784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To Feel Powerful</a:t>
            </a:r>
          </a:p>
          <a:p>
            <a:r>
              <a:rPr lang="en-US" sz="3600" dirty="0" smtClean="0"/>
              <a:t>Jealousy</a:t>
            </a:r>
          </a:p>
          <a:p>
            <a:r>
              <a:rPr lang="en-US" sz="3600" dirty="0" smtClean="0"/>
              <a:t>Has Been Bullied</a:t>
            </a:r>
          </a:p>
          <a:p>
            <a:r>
              <a:rPr lang="en-US" sz="3600" dirty="0" smtClean="0"/>
              <a:t>Trouble at Home/Pressure</a:t>
            </a:r>
          </a:p>
          <a:p>
            <a:r>
              <a:rPr lang="en-US" sz="3600" dirty="0" smtClean="0"/>
              <a:t>Revenge/Anger</a:t>
            </a:r>
          </a:p>
          <a:p>
            <a:r>
              <a:rPr lang="en-US" sz="3600" dirty="0"/>
              <a:t>Heightened </a:t>
            </a:r>
            <a:r>
              <a:rPr lang="en-US" sz="3600" dirty="0" smtClean="0"/>
              <a:t>Self-Esteem/Differences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Why Do Students Bully?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642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Developed by Dr. James Stanfield, </a:t>
            </a:r>
            <a:r>
              <a:rPr lang="en-US" sz="3600" dirty="0" smtClean="0"/>
              <a:t>Ed.D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Based on Three Responses to Behavior</a:t>
            </a:r>
          </a:p>
          <a:p>
            <a:pPr lvl="1"/>
            <a:r>
              <a:rPr lang="en-US" sz="3600" dirty="0" smtClean="0"/>
              <a:t>Cold (Passivity)</a:t>
            </a:r>
          </a:p>
          <a:p>
            <a:pPr lvl="1"/>
            <a:r>
              <a:rPr lang="en-US" sz="3600" dirty="0" smtClean="0"/>
              <a:t>Hot   (Aggression)</a:t>
            </a:r>
          </a:p>
          <a:p>
            <a:pPr lvl="1"/>
            <a:r>
              <a:rPr lang="en-US" sz="3600" dirty="0" smtClean="0"/>
              <a:t>Cool (Assertiveness)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“Be Cool” Paradigm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266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" lvl="0" indent="0" algn="ctr">
              <a:buClr>
                <a:srgbClr val="2DA2BF"/>
              </a:buClr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lvl="0" indent="0" algn="ctr">
              <a:buClr>
                <a:srgbClr val="2DA2BF"/>
              </a:buClr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choices we make when experiencing anger continue into the choices we make when later exposed to bullying/cyberbullying!</a:t>
            </a:r>
          </a:p>
          <a:p>
            <a:pPr marL="109728" indent="0" algn="ctr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“Cool” Responses to Anger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401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a typeface="Tahoma" panose="020B0604030504040204" pitchFamily="34" charset="0"/>
                <a:cs typeface="Tahoma" panose="020B0604030504040204" pitchFamily="34" charset="0"/>
              </a:rPr>
              <a:t>“Cool” Responses to Bullying</a:t>
            </a:r>
            <a:endParaRPr lang="en-US" sz="4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360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Truth &amp; Feelings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Ignore &amp; Walk Away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Safety &amp; Strength in Numbers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Skipping CD/Broken Record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Agree or Disagree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Humor</a:t>
            </a:r>
          </a:p>
          <a:p>
            <a:pPr marL="0" indent="0">
              <a:buNone/>
            </a:pP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7432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and</a:t>
            </a:r>
            <a:b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Feelings</a:t>
            </a:r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276600"/>
            <a:ext cx="701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When  you…</a:t>
            </a:r>
          </a:p>
          <a:p>
            <a:endParaRPr lang="en-US" sz="4000" dirty="0" smtClean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feel…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Because…</a:t>
            </a:r>
          </a:p>
          <a:p>
            <a:r>
              <a:rPr lang="en-US" sz="4000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would like…</a:t>
            </a:r>
            <a:endParaRPr lang="en-US" sz="4000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335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Ignore &amp; </a:t>
            </a:r>
            <a:b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Away</a:t>
            </a:r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4419600" y="5029200"/>
            <a:ext cx="914400" cy="914400"/>
          </a:xfrm>
          <a:prstGeom prst="bentConnector3">
            <a:avLst>
              <a:gd name="adj1" fmla="val 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:\Users\KKD\AppData\Local\Microsoft\Windows\INetCache\IE\IMF2ESSK\free_range_ki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461387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9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3611562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and </a:t>
            </a:r>
            <a:br>
              <a:rPr lang="en-U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</a:t>
            </a:r>
            <a:br>
              <a:rPr lang="en-U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Numbers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C:\Users\KKD\AppData\Local\Microsoft\Windows\INetCache\IE\WAVD1VN8\5299266966_c708c69fd3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962400" cy="26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4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Skipping CD/</a:t>
            </a:r>
            <a:b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Record</a:t>
            </a:r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KKD\AppData\Local\Microsoft\Windows\INetCache\IE\IMF2ESSK\Record-Album-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399"/>
            <a:ext cx="2692400" cy="20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KD\AppData\Local\Microsoft\Windows\INetCache\IE\A9SWRHTI\CD-RW_bottom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3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</a:t>
            </a:r>
            <a:b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b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Disagree</a:t>
            </a:r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:\Users\KKD\AppData\Local\Microsoft\Windows\INetCache\IE\A9SWRHTI\thumbs-up-dow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880360" cy="15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2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Humor</a:t>
            </a:r>
            <a:endParaRPr lang="en-US" sz="1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276600" cy="326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3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4600" dirty="0" smtClean="0"/>
              <a:t>More </a:t>
            </a:r>
            <a:r>
              <a:rPr lang="en-US" sz="4600" dirty="0"/>
              <a:t>than one out of every five (20.8%) students report being bullied (</a:t>
            </a:r>
            <a:r>
              <a:rPr lang="en-US" sz="4600" b="1" dirty="0">
                <a:hlinkClick r:id="rId2"/>
              </a:rPr>
              <a:t>National Center for Educational Statistics, 2016</a:t>
            </a:r>
            <a:r>
              <a:rPr lang="en-US" sz="4600" dirty="0" smtClean="0"/>
              <a:t>).</a:t>
            </a:r>
          </a:p>
          <a:p>
            <a:pPr marL="0" indent="0">
              <a:buNone/>
            </a:pPr>
            <a:endParaRPr lang="en-US" sz="4600" dirty="0"/>
          </a:p>
          <a:p>
            <a:r>
              <a:rPr lang="en-US" sz="4600" dirty="0" smtClean="0"/>
              <a:t>Rates </a:t>
            </a:r>
            <a:r>
              <a:rPr lang="en-US" sz="4600" dirty="0"/>
              <a:t>of bullying vary across studies (from 9% to 98%). A meta-analysis of 80 studies analyzing bullying involvement rates (for both bullying others and being bullied) for 12-18 year old students reported a mean prevalence rate of 35% for traditional bullying involvement and 15% for cyberbullying involvement (</a:t>
            </a:r>
            <a:r>
              <a:rPr lang="en-US" sz="4600" b="1" dirty="0">
                <a:hlinkClick r:id="rId3"/>
              </a:rPr>
              <a:t>Modecki</a:t>
            </a:r>
            <a:r>
              <a:rPr lang="en-US" sz="4600" b="1" dirty="0">
                <a:hlinkClick r:id="rId3"/>
              </a:rPr>
              <a:t>, Minchin, Harbaugh, Guerra, &amp; </a:t>
            </a:r>
            <a:r>
              <a:rPr lang="en-US" sz="4600" b="1" dirty="0">
                <a:hlinkClick r:id="rId3"/>
              </a:rPr>
              <a:t>Runions</a:t>
            </a:r>
            <a:r>
              <a:rPr lang="en-US" sz="4600" b="1" dirty="0">
                <a:hlinkClick r:id="rId3"/>
              </a:rPr>
              <a:t>, 2014</a:t>
            </a:r>
            <a:r>
              <a:rPr lang="en-US" sz="4600" dirty="0" smtClean="0"/>
              <a:t>).</a:t>
            </a:r>
            <a:endParaRPr lang="en-US" sz="4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Bullying S</a:t>
            </a:r>
            <a:r>
              <a:rPr lang="en-US" sz="4800" b="1" dirty="0" smtClean="0"/>
              <a:t>tatistics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476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What is “Dangerous Bullying?” </a:t>
            </a:r>
          </a:p>
          <a:p>
            <a:r>
              <a:rPr lang="en-US" sz="3600" dirty="0" smtClean="0"/>
              <a:t>Determine “Tattling” vs. “Reporting.”</a:t>
            </a:r>
          </a:p>
          <a:p>
            <a:r>
              <a:rPr lang="en-US" sz="3600" dirty="0" smtClean="0"/>
              <a:t>Who are “Trusted Adults?”</a:t>
            </a:r>
          </a:p>
          <a:p>
            <a:r>
              <a:rPr lang="en-US" sz="3600" dirty="0" smtClean="0"/>
              <a:t>How to report.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85033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Reporting </a:t>
            </a:r>
            <a:br>
              <a:rPr lang="en-US" sz="4800" b="1" dirty="0" smtClean="0"/>
            </a:br>
            <a:r>
              <a:rPr lang="en-US" sz="4800" b="1" dirty="0" smtClean="0"/>
              <a:t>Dangerous Bullying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15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Begin with online safety education.</a:t>
            </a:r>
          </a:p>
          <a:p>
            <a:r>
              <a:rPr lang="en-US" sz="3600" dirty="0" smtClean="0"/>
              <a:t>Discuss types of cyber bullying.</a:t>
            </a:r>
          </a:p>
          <a:p>
            <a:r>
              <a:rPr lang="en-US" sz="3600" dirty="0" smtClean="0"/>
              <a:t>Give “Cool” responses to handle cyber bullying.</a:t>
            </a:r>
          </a:p>
          <a:p>
            <a:r>
              <a:rPr lang="en-US" sz="3600" dirty="0" smtClean="0"/>
              <a:t>Teach how to “THINK.”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Cyber Bullying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854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4"/>
            <a:ext cx="8229600" cy="192653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Importance of Teaching Empathy and Self Worth</a:t>
            </a:r>
            <a:endParaRPr lang="en-US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962400" cy="36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z="3200" dirty="0" smtClean="0"/>
              <a:t>Understanding diversity and acceptance.</a:t>
            </a:r>
          </a:p>
          <a:p>
            <a:r>
              <a:rPr lang="en-US" sz="3200" dirty="0" smtClean="0"/>
              <a:t>Resolving conflicts well.</a:t>
            </a:r>
          </a:p>
          <a:p>
            <a:r>
              <a:rPr lang="en-US" sz="3200" dirty="0" smtClean="0"/>
              <a:t>Handling loss and depression.</a:t>
            </a:r>
          </a:p>
          <a:p>
            <a:r>
              <a:rPr lang="en-US" sz="3200" dirty="0" smtClean="0"/>
              <a:t>Identifying and stopping cyber bullying.</a:t>
            </a:r>
          </a:p>
          <a:p>
            <a:r>
              <a:rPr lang="en-US" sz="3200" dirty="0"/>
              <a:t>Recognizing </a:t>
            </a:r>
            <a:r>
              <a:rPr lang="en-US" sz="3200" dirty="0" smtClean="0"/>
              <a:t>“healthy relationships</a:t>
            </a:r>
            <a:r>
              <a:rPr lang="en-US" sz="3200" dirty="0"/>
              <a:t>” in dating.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77413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Strategies Through Middle School and High School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963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Believe them.</a:t>
            </a:r>
          </a:p>
          <a:p>
            <a:r>
              <a:rPr lang="en-US" sz="3600" dirty="0" smtClean="0"/>
              <a:t>Don’t gossip.</a:t>
            </a:r>
          </a:p>
          <a:p>
            <a:r>
              <a:rPr lang="en-US" sz="3600" dirty="0" smtClean="0"/>
              <a:t>Don’t judge.</a:t>
            </a:r>
          </a:p>
          <a:p>
            <a:r>
              <a:rPr lang="en-US" sz="3600" dirty="0" smtClean="0"/>
              <a:t>Tell them, “You didn’t deserve this.”</a:t>
            </a:r>
          </a:p>
          <a:p>
            <a:r>
              <a:rPr lang="en-US" sz="3600" dirty="0" smtClean="0"/>
              <a:t>Offer resources.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59465"/>
            <a:ext cx="868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How To Be A Supportive Friend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681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u="sng" dirty="0" smtClean="0"/>
              <a:t>For Younger Children</a:t>
            </a:r>
            <a:endParaRPr lang="en-US" sz="3200" dirty="0" smtClean="0"/>
          </a:p>
          <a:p>
            <a:r>
              <a:rPr lang="en-US" sz="3200" dirty="0" smtClean="0"/>
              <a:t>Use the common </a:t>
            </a:r>
            <a:r>
              <a:rPr lang="en-US" sz="3200" dirty="0"/>
              <a:t>l</a:t>
            </a:r>
            <a:r>
              <a:rPr lang="en-US" sz="3200" dirty="0" smtClean="0"/>
              <a:t>anguage of Hot/Cold/Cool.</a:t>
            </a:r>
          </a:p>
          <a:p>
            <a:r>
              <a:rPr lang="en-US" sz="3200" dirty="0" smtClean="0"/>
              <a:t>Encourage parents to model cool behavior to anger/bullying.</a:t>
            </a:r>
          </a:p>
          <a:p>
            <a:r>
              <a:rPr lang="en-US" sz="3200" dirty="0" smtClean="0"/>
              <a:t>Practice/role </a:t>
            </a:r>
            <a:r>
              <a:rPr lang="en-US" sz="3200" dirty="0"/>
              <a:t>p</a:t>
            </a:r>
            <a:r>
              <a:rPr lang="en-US" sz="3200" dirty="0" smtClean="0"/>
              <a:t>lay cool behavior.</a:t>
            </a:r>
          </a:p>
          <a:p>
            <a:r>
              <a:rPr lang="en-US" sz="3200" dirty="0" smtClean="0"/>
              <a:t>Encourage </a:t>
            </a:r>
            <a:r>
              <a:rPr lang="en-US" sz="3200" dirty="0"/>
              <a:t>parents to limit aggressive behavior that youth are exposed to on TV/movies/video games.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Helping Parents Model/Teach </a:t>
            </a:r>
            <a:br>
              <a:rPr lang="en-US" sz="4800" b="1" dirty="0" smtClean="0"/>
            </a:br>
            <a:r>
              <a:rPr lang="en-US" sz="4800" b="1" dirty="0" smtClean="0"/>
              <a:t>Concepts at Home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099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5100" u="sng" dirty="0" smtClean="0"/>
              <a:t>For Older Youth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Assist </a:t>
            </a:r>
            <a:r>
              <a:rPr lang="en-US" sz="5100" dirty="0"/>
              <a:t>them in talking with youth about </a:t>
            </a:r>
            <a:r>
              <a:rPr lang="en-US" sz="5100" dirty="0" smtClean="0"/>
              <a:t>own personal </a:t>
            </a:r>
            <a:r>
              <a:rPr lang="en-US" sz="5100" dirty="0"/>
              <a:t>experiences and how choices impacted real life situations.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Discuss “What If’s?” 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Teach importance of empathy to family members.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Emphasize healthy behavior.</a:t>
            </a:r>
          </a:p>
          <a:p>
            <a:pPr>
              <a:lnSpc>
                <a:spcPct val="120000"/>
              </a:lnSpc>
            </a:pPr>
            <a:r>
              <a:rPr lang="en-US" sz="5100" dirty="0" smtClean="0"/>
              <a:t>Apologize and forgive regularly.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Helping Parents Model/Teach </a:t>
            </a:r>
            <a:br>
              <a:rPr lang="en-US" sz="4800" b="1" dirty="0" smtClean="0"/>
            </a:br>
            <a:r>
              <a:rPr lang="en-US" sz="4800" b="1" dirty="0" smtClean="0"/>
              <a:t>Concepts at Home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230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 smtClean="0"/>
              <a:t>In other words…Does this really make a difference?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		The answer is </a:t>
            </a:r>
            <a:r>
              <a:rPr lang="en-US" sz="3600" b="1" dirty="0" smtClean="0"/>
              <a:t>“YES!!!”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Supporting Evidence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430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4495800"/>
          </a:xfrm>
        </p:spPr>
        <p:txBody>
          <a:bodyPr>
            <a:normAutofit lnSpcReduction="10000"/>
          </a:bodyPr>
          <a:lstStyle/>
          <a:p>
            <a:pPr algn="ctr"/>
            <a:endParaRPr lang="en-US" sz="2600" dirty="0" smtClean="0"/>
          </a:p>
          <a:p>
            <a:pPr algn="l"/>
            <a:r>
              <a:rPr lang="en-US" sz="3200" dirty="0" smtClean="0"/>
              <a:t>Lincoln </a:t>
            </a:r>
            <a:r>
              <a:rPr lang="en-US" sz="3200" dirty="0"/>
              <a:t>County: </a:t>
            </a:r>
            <a:r>
              <a:rPr lang="en-US" sz="3200" dirty="0" smtClean="0"/>
              <a:t>5,548</a:t>
            </a:r>
            <a:endParaRPr lang="en-US" sz="3200" dirty="0"/>
          </a:p>
          <a:p>
            <a:pPr marL="0" indent="0" algn="l">
              <a:buNone/>
            </a:pPr>
            <a:endParaRPr lang="en-US" sz="3200" dirty="0" smtClean="0"/>
          </a:p>
          <a:p>
            <a:pPr algn="l"/>
            <a:r>
              <a:rPr lang="en-US" sz="3200" dirty="0" smtClean="0"/>
              <a:t>Franklin County: 7,651</a:t>
            </a:r>
          </a:p>
          <a:p>
            <a:pPr marL="0" indent="0" algn="l">
              <a:buNone/>
            </a:pPr>
            <a:endParaRPr lang="en-US" sz="3200" dirty="0"/>
          </a:p>
          <a:p>
            <a:pPr algn="l"/>
            <a:r>
              <a:rPr lang="en-US" sz="3200" dirty="0"/>
              <a:t>Warren County: </a:t>
            </a:r>
            <a:r>
              <a:rPr lang="en-US" sz="3200" dirty="0" smtClean="0"/>
              <a:t>1,345</a:t>
            </a:r>
            <a:endParaRPr lang="en-US" sz="3200" dirty="0"/>
          </a:p>
          <a:p>
            <a:pPr marL="0" indent="0" algn="l">
              <a:buNone/>
            </a:pPr>
            <a:endParaRPr lang="en-US" sz="3200" dirty="0"/>
          </a:p>
          <a:p>
            <a:pPr algn="l"/>
            <a:r>
              <a:rPr lang="en-US" sz="3200" dirty="0"/>
              <a:t>St. Charles County: 35,309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= Total </a:t>
            </a:r>
            <a:r>
              <a:rPr lang="en-US" sz="3200" dirty="0"/>
              <a:t>Number </a:t>
            </a:r>
            <a:r>
              <a:rPr lang="en-US" sz="3200" dirty="0" smtClean="0"/>
              <a:t>Served: </a:t>
            </a:r>
            <a:r>
              <a:rPr lang="en-US" sz="3200" dirty="0" smtClean="0"/>
              <a:t>49,853</a:t>
            </a:r>
          </a:p>
          <a:p>
            <a:pPr marL="0" indent="0" algn="l">
              <a:buNone/>
            </a:pPr>
            <a:endParaRPr lang="en-US" sz="3200" dirty="0"/>
          </a:p>
          <a:p>
            <a:pPr algn="ctr"/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Total Number Of Students Served School Year 2016 </a:t>
            </a:r>
            <a:r>
              <a:rPr lang="en-US" b="1" smtClean="0"/>
              <a:t>–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than half of bullying situations (57%) stop when a peer intervenes on behalf of the student being bullied (</a:t>
            </a:r>
            <a:r>
              <a:rPr lang="en-US" b="1" u="sng" dirty="0">
                <a:hlinkClick r:id="rId2"/>
              </a:rPr>
              <a:t>Hawkins, </a:t>
            </a:r>
            <a:r>
              <a:rPr lang="en-US" b="1" u="sng" dirty="0">
                <a:hlinkClick r:id="rId2"/>
              </a:rPr>
              <a:t>Pepler</a:t>
            </a:r>
            <a:r>
              <a:rPr lang="en-US" b="1" u="sng" dirty="0">
                <a:hlinkClick r:id="rId2"/>
              </a:rPr>
              <a:t>, &amp; Craig, 2001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School-based bullying prevention programs decrease bullying by up to 25% (</a:t>
            </a:r>
            <a:r>
              <a:rPr lang="en-US" b="1" u="sng" dirty="0">
                <a:hlinkClick r:id="rId3"/>
              </a:rPr>
              <a:t>McCallion</a:t>
            </a:r>
            <a:r>
              <a:rPr lang="en-US" b="1" u="sng" dirty="0">
                <a:hlinkClick r:id="rId3"/>
              </a:rPr>
              <a:t> &amp; </a:t>
            </a:r>
            <a:r>
              <a:rPr lang="en-US" b="1" u="sng" dirty="0">
                <a:hlinkClick r:id="rId3"/>
              </a:rPr>
              <a:t>Feder</a:t>
            </a:r>
            <a:r>
              <a:rPr lang="en-US" b="1" u="sng" dirty="0">
                <a:hlinkClick r:id="rId3"/>
              </a:rPr>
              <a:t>, 2013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“</a:t>
            </a:r>
            <a:r>
              <a:rPr lang="en-US" dirty="0"/>
              <a:t>Bullying Statistics.” </a:t>
            </a:r>
            <a:r>
              <a:rPr lang="en-US" i="1" dirty="0"/>
              <a:t>Bullying Statistics - National Bullying Prevention Center</a:t>
            </a:r>
            <a:r>
              <a:rPr lang="en-US" dirty="0"/>
              <a:t>, Pacer's National Bullying Prevention Center, 27 Dec. 2017, www.pacer.org/bullying/resources/stats.asp.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Bullying Statistics cont’d.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96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Educating youth on bullying and helpful responses to bullying. Begin in early elementary.</a:t>
            </a:r>
          </a:p>
          <a:p>
            <a:r>
              <a:rPr lang="en-US" dirty="0" smtClean="0"/>
              <a:t>Assisting youth in developing empathy and empathic responses to others.</a:t>
            </a:r>
          </a:p>
          <a:p>
            <a:r>
              <a:rPr lang="en-US" dirty="0" smtClean="0"/>
              <a:t>Developing self-worth in youth that builds ALL youth up without tearing others down.</a:t>
            </a:r>
          </a:p>
          <a:p>
            <a:r>
              <a:rPr lang="en-US" dirty="0"/>
              <a:t>S</a:t>
            </a:r>
            <a:r>
              <a:rPr lang="en-US" dirty="0" smtClean="0"/>
              <a:t>upporting those who bully and those who are bullied with consistency.</a:t>
            </a:r>
          </a:p>
          <a:p>
            <a:endParaRPr lang="en-US" dirty="0"/>
          </a:p>
          <a:p>
            <a:r>
              <a:rPr lang="en-US" i="1" dirty="0" smtClean="0"/>
              <a:t>Must be both home-based and school-wide.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Do We Address This Problem?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175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Define</a:t>
            </a:r>
          </a:p>
          <a:p>
            <a:r>
              <a:rPr lang="en-US" sz="3600" dirty="0" smtClean="0"/>
              <a:t>Teach</a:t>
            </a:r>
          </a:p>
          <a:p>
            <a:r>
              <a:rPr lang="en-US" sz="3600" dirty="0" smtClean="0"/>
              <a:t>Give Permission to Use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Teaching/Presentation Model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01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State Law 160.775</a:t>
            </a:r>
            <a:r>
              <a:rPr lang="en-US" dirty="0"/>
              <a:t>. </a:t>
            </a:r>
            <a:r>
              <a:rPr lang="en-US" dirty="0" smtClean="0"/>
              <a:t>(2016) </a:t>
            </a:r>
            <a:r>
              <a:rPr lang="en-US" dirty="0"/>
              <a:t>"Bullying" means intimidation, unwanted aggressive behavior, or harassment that </a:t>
            </a:r>
            <a:r>
              <a:rPr lang="en-US" dirty="0" smtClean="0"/>
              <a:t>is </a:t>
            </a:r>
            <a:r>
              <a:rPr lang="en-US" dirty="0"/>
              <a:t>repetitive or is substantially likely to be repeated and causes a reasonable student to </a:t>
            </a:r>
            <a:r>
              <a:rPr lang="en-US" dirty="0" smtClean="0"/>
              <a:t>fear </a:t>
            </a:r>
            <a:r>
              <a:rPr lang="en-US" dirty="0"/>
              <a:t>for his or her physical safety or property; substantially interferes with the educational </a:t>
            </a:r>
            <a:r>
              <a:rPr lang="en-US" dirty="0" smtClean="0"/>
              <a:t>performance</a:t>
            </a:r>
            <a:r>
              <a:rPr lang="en-US" dirty="0"/>
              <a:t>, opportunities, or benefits of any student without exception; or substantially </a:t>
            </a:r>
            <a:r>
              <a:rPr lang="en-US" dirty="0" smtClean="0"/>
              <a:t>disrupts </a:t>
            </a:r>
            <a:r>
              <a:rPr lang="en-US" dirty="0"/>
              <a:t>the orderly operation of the school. Bullying may consist of physical actions, </a:t>
            </a:r>
            <a:r>
              <a:rPr lang="en-US" dirty="0" smtClean="0"/>
              <a:t>including </a:t>
            </a:r>
            <a:r>
              <a:rPr lang="en-US" dirty="0"/>
              <a:t>gestures, or oral, cyberbullying, electronic, or written communication, and any threat </a:t>
            </a:r>
            <a:r>
              <a:rPr lang="en-US" dirty="0" smtClean="0"/>
              <a:t>of </a:t>
            </a:r>
            <a:r>
              <a:rPr lang="en-US" dirty="0"/>
              <a:t>retaliation for reporting of such acts. Bullying </a:t>
            </a:r>
            <a:r>
              <a:rPr lang="en-US" dirty="0" smtClean="0"/>
              <a:t>of students </a:t>
            </a:r>
            <a:r>
              <a:rPr lang="en-US" dirty="0"/>
              <a:t>is prohibited on school property, </a:t>
            </a:r>
            <a:r>
              <a:rPr lang="en-US" dirty="0" smtClean="0"/>
              <a:t>at </a:t>
            </a:r>
            <a:r>
              <a:rPr lang="en-US" dirty="0"/>
              <a:t>any school function, or on a school bus.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Missouri’s Definition of Bullying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814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Someone being mean, aggressive, or hurting you</a:t>
            </a:r>
          </a:p>
          <a:p>
            <a:r>
              <a:rPr lang="en-US" sz="3600" dirty="0" smtClean="0"/>
              <a:t>Repeatedly</a:t>
            </a:r>
          </a:p>
          <a:p>
            <a:r>
              <a:rPr lang="en-US" sz="3600" dirty="0" smtClean="0"/>
              <a:t>In order to feel powerful and to make you feel powerless (An imbalance of power).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Working Definition of Bullying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674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/>
              <a:t>What is a Mean Moment?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</a:p>
          <a:p>
            <a:pPr marL="0" indent="0">
              <a:buNone/>
            </a:pPr>
            <a:r>
              <a:rPr lang="en-US" sz="3600" dirty="0" smtClean="0"/>
              <a:t>vs.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What is Bullying?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Differentiation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143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Verbal</a:t>
            </a:r>
          </a:p>
          <a:p>
            <a:r>
              <a:rPr lang="en-US" sz="3600" dirty="0" smtClean="0"/>
              <a:t>Physical</a:t>
            </a:r>
          </a:p>
          <a:p>
            <a:r>
              <a:rPr lang="en-US" sz="3600" dirty="0" smtClean="0"/>
              <a:t>Pranks</a:t>
            </a:r>
          </a:p>
          <a:p>
            <a:r>
              <a:rPr lang="en-US" sz="3600" dirty="0" smtClean="0"/>
              <a:t>Cyber</a:t>
            </a:r>
          </a:p>
          <a:p>
            <a:endParaRPr lang="en-US" sz="3600" dirty="0"/>
          </a:p>
          <a:p>
            <a:r>
              <a:rPr lang="en-US" sz="3600" dirty="0" smtClean="0"/>
              <a:t>Other programs may include “Social.”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Types of Bullying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317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852</Words>
  <Application>Microsoft Office PowerPoint</Application>
  <PresentationFormat>On-screen Show (4:3)</PresentationFormat>
  <Paragraphs>170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DesignTemplate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Teaching Bullying Prevention Strategies to School-Aged Youth</vt:lpstr>
      <vt:lpstr>Bullying Statistics</vt:lpstr>
      <vt:lpstr>Bullying Statistics cont’d.</vt:lpstr>
      <vt:lpstr>How Do We Address This Problem?</vt:lpstr>
      <vt:lpstr>Teaching/Presentation Model</vt:lpstr>
      <vt:lpstr>Missouri’s Definition of Bullying</vt:lpstr>
      <vt:lpstr>Working Definition of Bullying</vt:lpstr>
      <vt:lpstr>Differentiation</vt:lpstr>
      <vt:lpstr>Types of Bullying</vt:lpstr>
      <vt:lpstr>Why Do Students Bully?</vt:lpstr>
      <vt:lpstr>“Be Cool” Paradigm</vt:lpstr>
      <vt:lpstr>“Cool” Responses to Anger</vt:lpstr>
      <vt:lpstr>“Cool” Responses to Bullying</vt:lpstr>
      <vt:lpstr>Truth and Feelings</vt:lpstr>
      <vt:lpstr>Ignore &amp;  Walk Away</vt:lpstr>
      <vt:lpstr>Safety and  Strength in Numbers</vt:lpstr>
      <vt:lpstr>Skipping CD/ Broken Record</vt:lpstr>
      <vt:lpstr>Agree or  Disagree</vt:lpstr>
      <vt:lpstr>Humor</vt:lpstr>
      <vt:lpstr>Reporting  Dangerous Bullying</vt:lpstr>
      <vt:lpstr>Cyber Bullying</vt:lpstr>
      <vt:lpstr>The Importance of Teaching Empathy and Self Worth</vt:lpstr>
      <vt:lpstr>Strategies Through Middle School and High School</vt:lpstr>
      <vt:lpstr>How To Be A Supportive Friend</vt:lpstr>
      <vt:lpstr>Helping Parents Model/Teach  Concepts at Home </vt:lpstr>
      <vt:lpstr>Helping Parents Model/Teach  Concepts at Home</vt:lpstr>
      <vt:lpstr>Supporting Evidence</vt:lpstr>
      <vt:lpstr>Total Number Of Students Served School Year 2016 –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2018-02-19T14:31:08Z</dcterms:created>
  <dcterms:modified xsi:type="dcterms:W3CDTF">2018-04-05T18:27:38Z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