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31"/>
  </p:notesMasterIdLst>
  <p:sldIdLst>
    <p:sldId id="256" r:id="rId2"/>
    <p:sldId id="257" r:id="rId3"/>
    <p:sldId id="259" r:id="rId4"/>
    <p:sldId id="260" r:id="rId5"/>
    <p:sldId id="262" r:id="rId6"/>
    <p:sldId id="261" r:id="rId7"/>
    <p:sldId id="284" r:id="rId8"/>
    <p:sldId id="263" r:id="rId9"/>
    <p:sldId id="285" r:id="rId10"/>
    <p:sldId id="267" r:id="rId11"/>
    <p:sldId id="266" r:id="rId12"/>
    <p:sldId id="298" r:id="rId13"/>
    <p:sldId id="291" r:id="rId14"/>
    <p:sldId id="274" r:id="rId15"/>
    <p:sldId id="273" r:id="rId16"/>
    <p:sldId id="287" r:id="rId17"/>
    <p:sldId id="288" r:id="rId18"/>
    <p:sldId id="275" r:id="rId19"/>
    <p:sldId id="276" r:id="rId20"/>
    <p:sldId id="282" r:id="rId21"/>
    <p:sldId id="292" r:id="rId22"/>
    <p:sldId id="300" r:id="rId23"/>
    <p:sldId id="293" r:id="rId24"/>
    <p:sldId id="279" r:id="rId25"/>
    <p:sldId id="289" r:id="rId26"/>
    <p:sldId id="280" r:id="rId27"/>
    <p:sldId id="281" r:id="rId28"/>
    <p:sldId id="296" r:id="rId29"/>
    <p:sldId id="290" r:id="rId3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4AF10F"/>
    <a:srgbClr val="FF9900"/>
    <a:srgbClr val="EB35DE"/>
    <a:srgbClr val="72D0D0"/>
    <a:srgbClr val="50C8C5"/>
    <a:srgbClr val="5BCCC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7153" autoAdjust="0"/>
  </p:normalViewPr>
  <p:slideViewPr>
    <p:cSldViewPr snapToGrid="0">
      <p:cViewPr>
        <p:scale>
          <a:sx n="70" d="100"/>
          <a:sy n="70" d="100"/>
        </p:scale>
        <p:origin x="-822" y="-132"/>
      </p:cViewPr>
      <p:guideLst>
        <p:guide orient="horz" pos="2160"/>
        <p:guide pos="3840"/>
      </p:guideLst>
    </p:cSldViewPr>
  </p:slideViewPr>
  <p:outlineViewPr>
    <p:cViewPr>
      <p:scale>
        <a:sx n="33" d="100"/>
        <a:sy n="33" d="100"/>
      </p:scale>
      <p:origin x="0" y="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1" d="100"/>
          <a:sy n="41" d="100"/>
        </p:scale>
        <p:origin x="-2395"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cs typeface="+mn-cs"/>
              </a:defRPr>
            </a:lvl1pPr>
          </a:lstStyle>
          <a:p>
            <a:pPr>
              <a:defRPr/>
            </a:pPr>
            <a:fld id="{FE36A091-4072-45C2-BA3F-FC4F78AF8FC4}" type="datetimeFigureOut">
              <a:rPr lang="en-US"/>
              <a:pPr>
                <a:defRPr/>
              </a:pPr>
              <a:t>04/15/2018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1E2AF254-D017-468B-937C-6672683F226A}" type="slidenum">
              <a:rPr lang="en-US" altLang="en-US"/>
              <a:pPr>
                <a:defRPr/>
              </a:pPr>
              <a:t>‹#›</a:t>
            </a:fld>
            <a:endParaRPr lang="en-US" altLang="en-US"/>
          </a:p>
        </p:txBody>
      </p:sp>
    </p:spTree>
    <p:extLst>
      <p:ext uri="{BB962C8B-B14F-4D97-AF65-F5344CB8AC3E}">
        <p14:creationId xmlns:p14="http://schemas.microsoft.com/office/powerpoint/2010/main" val="24737478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Both</a:t>
            </a:r>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6FDA5958-A2CF-42E9-83D8-EA48F86746AB}" type="slidenum">
              <a:rPr lang="en-US" altLang="en-US" smtClean="0"/>
              <a:pPr>
                <a:defRPr/>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Tyler</a:t>
            </a:r>
          </a:p>
          <a:p>
            <a:pPr eaLnBrk="1" hangingPunct="1">
              <a:spcBef>
                <a:spcPct val="0"/>
              </a:spcBef>
            </a:pPr>
            <a:r>
              <a:rPr lang="en-US" altLang="en-US" smtClean="0"/>
              <a:t>What pronouns do you normally associate with gender?</a:t>
            </a:r>
          </a:p>
          <a:p>
            <a:pPr eaLnBrk="1" hangingPunct="1">
              <a:spcBef>
                <a:spcPct val="0"/>
              </a:spcBef>
            </a:pPr>
            <a:r>
              <a:rPr lang="en-US" altLang="en-US" smtClean="0"/>
              <a:t>Why are pronouns important?</a:t>
            </a:r>
          </a:p>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4A2A7C26-5D5B-4F95-A330-304F5F2EFF86}" type="slidenum">
              <a:rPr lang="en-US" altLang="en-US" smtClean="0"/>
              <a:pPr>
                <a:defRPr/>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Maria</a:t>
            </a:r>
          </a:p>
          <a:p>
            <a:pPr eaLnBrk="1" hangingPunct="1">
              <a:spcBef>
                <a:spcPct val="0"/>
              </a:spcBef>
            </a:pPr>
            <a:r>
              <a:rPr lang="en-US" altLang="en-US" smtClean="0"/>
              <a:t>Gender inclusive, gender neutral spaces</a:t>
            </a:r>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B2FEC03D-277C-4E97-9AD2-8B16847BCC48}" type="slidenum">
              <a:rPr lang="en-US" altLang="en-US" smtClean="0"/>
              <a:pPr>
                <a:defRPr/>
              </a:pPr>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a:p>
            <a:r>
              <a:rPr lang="en-US" altLang="en-US" smtClean="0"/>
              <a:t>All stats “In the past year…..”</a:t>
            </a:r>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BD27450F-3E91-4AF0-A20C-13B4B0C03A31}" type="slidenum">
              <a:rPr lang="en-US" altLang="en-US" smtClean="0"/>
              <a:pPr>
                <a:defRPr/>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DFA0C5F8-B8AB-4D7F-892B-7F5DC60808D3}" type="slidenum">
              <a:rPr lang="en-US" altLang="en-US" smtClean="0"/>
              <a:pPr>
                <a:defRPr/>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Maria</a:t>
            </a:r>
          </a:p>
          <a:p>
            <a:pPr eaLnBrk="1" hangingPunct="1">
              <a:spcBef>
                <a:spcPct val="0"/>
              </a:spcBef>
            </a:pPr>
            <a:r>
              <a:rPr lang="en-US" altLang="en-US" smtClean="0"/>
              <a:t>55% of those who sought coverage for transition-related surgery in the past year were denied,  and 25% of those who sought coverage for hormones in the past year were denied.</a:t>
            </a:r>
          </a:p>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62581E5F-8FED-4C84-8BB6-E2B593F51AE3}" type="slidenum">
              <a:rPr lang="en-US" altLang="en-US" smtClean="0"/>
              <a:pPr>
                <a:defRPr/>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8E820531-CD82-4F19-BD28-F8BBD2DDF275}" type="slidenum">
              <a:rPr lang="en-US" altLang="en-US" smtClean="0"/>
              <a:pPr>
                <a:defRPr/>
              </a:pPr>
              <a:t>15</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F1FB7394-D8A3-4F22-8022-1AF3C14B4276}" type="slidenum">
              <a:rPr lang="en-US" altLang="en-US" smtClean="0"/>
              <a:pPr>
                <a:defRPr/>
              </a:pPr>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B8E3EA19-F47C-48E5-9F94-ECA81333C3C5}" type="slidenum">
              <a:rPr lang="en-US" altLang="en-US" smtClean="0"/>
              <a:pPr>
                <a:defRPr/>
              </a:pPr>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chemeClr val="accent2"/>
                </a:solidFill>
                <a:latin typeface="Segoe UI Symbol" pitchFamily="34" charset="0"/>
                <a:ea typeface="Segoe UI Symbol" pitchFamily="34" charset="0"/>
                <a:cs typeface="Segoe UI Symbol" pitchFamily="34" charset="0"/>
              </a:rPr>
              <a:t>Tyler</a:t>
            </a:r>
          </a:p>
          <a:p>
            <a:pPr eaLnBrk="1" hangingPunct="1">
              <a:spcBef>
                <a:spcPct val="0"/>
              </a:spcBef>
            </a:pPr>
            <a:r>
              <a:rPr lang="en-US" altLang="en-US" smtClean="0">
                <a:solidFill>
                  <a:schemeClr val="accent2"/>
                </a:solidFill>
                <a:latin typeface="Segoe UI Symbol" pitchFamily="34" charset="0"/>
                <a:ea typeface="Segoe UI Symbol" pitchFamily="34" charset="0"/>
                <a:cs typeface="Segoe UI Symbol" pitchFamily="34" charset="0"/>
              </a:rPr>
              <a:t>Youth were not really considered as much in the traditional process.</a:t>
            </a:r>
          </a:p>
          <a:p>
            <a:pPr eaLnBrk="1" hangingPunct="1">
              <a:spcBef>
                <a:spcPct val="0"/>
              </a:spcBef>
            </a:pPr>
            <a:r>
              <a:rPr lang="en-US" altLang="en-US" smtClean="0">
                <a:solidFill>
                  <a:schemeClr val="accent2"/>
                </a:solidFill>
                <a:latin typeface="Segoe UI Symbol" pitchFamily="34" charset="0"/>
                <a:ea typeface="Segoe UI Symbol" pitchFamily="34" charset="0"/>
                <a:cs typeface="Segoe UI Symbol" pitchFamily="34" charset="0"/>
              </a:rPr>
              <a:t>Still a gender binary paradigm. </a:t>
            </a:r>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FCCD7331-3822-499B-8190-E2F677DC270F}" type="slidenum">
              <a:rPr lang="en-US" altLang="en-US" smtClean="0"/>
              <a:pPr>
                <a:defRPr/>
              </a:pPr>
              <a:t>18</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Tyler</a:t>
            </a:r>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5BEF8578-3B46-451F-95F5-E681683D92C0}" type="slidenum">
              <a:rPr lang="en-US" altLang="en-US" smtClean="0"/>
              <a:pPr>
                <a:defRPr/>
              </a:pPr>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Maria</a:t>
            </a:r>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75E7D442-564E-429A-A8B5-D9BBEE7D14CD}" type="slidenum">
              <a:rPr lang="en-US" altLang="en-US" smtClean="0"/>
              <a:pPr>
                <a:defRPr/>
              </a:pPr>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Tyler</a:t>
            </a:r>
          </a:p>
          <a:p>
            <a:pPr eaLnBrk="1" hangingPunct="1"/>
            <a:r>
              <a:rPr lang="en-US" altLang="en-US" smtClean="0"/>
              <a:t>Healthcare- Physical</a:t>
            </a:r>
          </a:p>
          <a:p>
            <a:pPr eaLnBrk="1" hangingPunct="1"/>
            <a:r>
              <a:rPr lang="en-US" altLang="en-US" smtClean="0"/>
              <a:t>Environmental</a:t>
            </a:r>
          </a:p>
          <a:p>
            <a:pPr eaLnBrk="1" hangingPunct="1"/>
            <a:r>
              <a:rPr lang="en-US" altLang="en-US" smtClean="0"/>
              <a:t>Social</a:t>
            </a:r>
          </a:p>
          <a:p>
            <a:pPr eaLnBrk="1" hangingPunct="1"/>
            <a:r>
              <a:rPr lang="en-US" altLang="en-US" smtClean="0"/>
              <a:t>Emotional</a:t>
            </a:r>
          </a:p>
          <a:p>
            <a:pPr eaLnBrk="1" hangingPunct="1"/>
            <a:r>
              <a:rPr lang="en-US" altLang="en-US" smtClean="0"/>
              <a:t>Safety- Physical</a:t>
            </a:r>
          </a:p>
          <a:p>
            <a:pPr eaLnBrk="1" hangingPunct="1"/>
            <a:r>
              <a:rPr lang="en-US" altLang="en-US" smtClean="0"/>
              <a:t>Money- Economical</a:t>
            </a:r>
          </a:p>
          <a:p>
            <a:pPr eaLnBrk="1" hangingPunct="1"/>
            <a:r>
              <a:rPr lang="en-US" altLang="en-US" smtClean="0"/>
              <a:t>Political</a:t>
            </a:r>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F71A2E8E-EC85-44F4-8AA1-817411ACE15A}" type="slidenum">
              <a:rPr lang="en-US" altLang="en-US" smtClean="0"/>
              <a:pPr>
                <a:defRPr/>
              </a:pPr>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Maria</a:t>
            </a:r>
          </a:p>
          <a:p>
            <a:pPr eaLnBrk="1" hangingPunct="1"/>
            <a:r>
              <a:rPr lang="en-US" altLang="en-US" smtClean="0"/>
              <a:t>Based on 2014 data collected and analyzed by </a:t>
            </a:r>
            <a:r>
              <a:rPr lang="en-US" altLang="en-US" smtClean="0">
                <a:latin typeface="Segoe UI Symbol" pitchFamily="34" charset="0"/>
                <a:ea typeface="Segoe UI Symbol" pitchFamily="34" charset="0"/>
                <a:cs typeface="Segoe UI Symbol" pitchFamily="34" charset="0"/>
              </a:rPr>
              <a:t>National Center for Transgender Equality. 2015 U.S. Transgender Survey</a:t>
            </a:r>
            <a:endParaRPr lang="en-US" altLang="en-US" i="1" smtClean="0">
              <a:solidFill>
                <a:srgbClr val="FF0000"/>
              </a:solidFill>
            </a:endParaRPr>
          </a:p>
          <a:p>
            <a:pPr eaLnBrk="1" hangingPunct="1"/>
            <a:r>
              <a:rPr lang="en-US" altLang="en-US" smtClean="0"/>
              <a:t> </a:t>
            </a:r>
          </a:p>
          <a:p>
            <a:pPr eaLnBrk="1" hangingPunct="1"/>
            <a:r>
              <a:rPr lang="en-US" altLang="en-US" smtClean="0"/>
              <a:t>15% unemployed- 3X national average</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E8DED316-0F12-4CFA-B5AD-D4F44ECB4A6F}" type="slidenum">
              <a:rPr lang="en-US" altLang="en-US" smtClean="0"/>
              <a:pPr>
                <a:defRPr/>
              </a:pPr>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9269049F-2CD4-4661-B4E9-1C9E3885B068}" type="slidenum">
              <a:rPr lang="en-US" altLang="en-US" smtClean="0"/>
              <a:pPr>
                <a:defRPr/>
              </a:pPr>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1F4E79"/>
                </a:solidFill>
                <a:latin typeface="Segoe UI Symbol" pitchFamily="34" charset="0"/>
                <a:ea typeface="Segoe UI Symbol" pitchFamily="34" charset="0"/>
                <a:cs typeface="Segoe UI Symbol" pitchFamily="34" charset="0"/>
              </a:rPr>
              <a:t>Maria</a:t>
            </a:r>
          </a:p>
          <a:p>
            <a:r>
              <a:rPr lang="en-US" altLang="en-US" b="1" smtClean="0">
                <a:solidFill>
                  <a:srgbClr val="1F4E79"/>
                </a:solidFill>
                <a:latin typeface="Segoe UI Symbol" pitchFamily="34" charset="0"/>
                <a:ea typeface="Segoe UI Symbol" pitchFamily="34" charset="0"/>
                <a:cs typeface="Segoe UI Symbol" pitchFamily="34" charset="0"/>
              </a:rPr>
              <a:t>First 3 data points: Those who said that their immediate families were supportive were less likely to report a variety of negative experiences related to economic stability and health, such as experiencing homelessness, attempting suicide, or experiencing serious psychological distress. </a:t>
            </a:r>
          </a:p>
          <a:p>
            <a:r>
              <a:rPr lang="en-US" altLang="en-US" b="1" smtClean="0">
                <a:solidFill>
                  <a:srgbClr val="1F4E79"/>
                </a:solidFill>
                <a:latin typeface="Segoe UI Symbol" pitchFamily="34" charset="0"/>
                <a:ea typeface="Segoe UI Symbol" pitchFamily="34" charset="0"/>
                <a:cs typeface="Segoe UI Symbol" pitchFamily="34" charset="0"/>
              </a:rPr>
              <a:t>Last 2 data points: For transgender youthg</a:t>
            </a:r>
          </a:p>
          <a:p>
            <a:endParaRPr lang="en-US" altLang="en-US" b="1" smtClean="0">
              <a:solidFill>
                <a:srgbClr val="1F4E79"/>
              </a:solidFill>
              <a:latin typeface="Segoe UI Symbol" pitchFamily="34" charset="0"/>
              <a:ea typeface="Segoe UI Symbol" pitchFamily="34" charset="0"/>
              <a:cs typeface="Segoe UI Symbol" pitchFamily="34" charset="0"/>
            </a:endParaRPr>
          </a:p>
          <a:p>
            <a:r>
              <a:rPr lang="en-US" altLang="en-US" smtClean="0">
                <a:solidFill>
                  <a:srgbClr val="1F4E79"/>
                </a:solidFill>
                <a:latin typeface="Segoe UI Symbol" pitchFamily="34" charset="0"/>
                <a:ea typeface="Segoe UI Symbol" pitchFamily="34" charset="0"/>
                <a:cs typeface="Segoe UI Symbol" pitchFamily="34" charset="0"/>
              </a:rPr>
              <a:t>‘’When I see you through my eyes, I think that we are different.</a:t>
            </a:r>
          </a:p>
          <a:p>
            <a:r>
              <a:rPr lang="en-US" altLang="en-US" smtClean="0">
                <a:solidFill>
                  <a:srgbClr val="1F4E79"/>
                </a:solidFill>
                <a:latin typeface="Segoe UI Symbol" pitchFamily="34" charset="0"/>
                <a:ea typeface="Segoe UI Symbol" pitchFamily="34" charset="0"/>
                <a:cs typeface="Segoe UI Symbol" pitchFamily="34" charset="0"/>
              </a:rPr>
              <a:t>When I see you through my heart, I know we are the same.’’</a:t>
            </a:r>
          </a:p>
          <a:p>
            <a:r>
              <a:rPr lang="en-US" altLang="en-US" b="1" smtClean="0">
                <a:solidFill>
                  <a:srgbClr val="1F4E79"/>
                </a:solidFill>
                <a:latin typeface="Segoe UI Symbol" pitchFamily="34" charset="0"/>
                <a:ea typeface="Segoe UI Symbol" pitchFamily="34" charset="0"/>
                <a:cs typeface="Segoe UI Symbol" pitchFamily="34" charset="0"/>
              </a:rPr>
              <a:t>			-Doe Zantamata</a:t>
            </a:r>
          </a:p>
          <a:p>
            <a:endParaRPr lang="en-US" altLang="en-US" b="1" smtClean="0">
              <a:solidFill>
                <a:srgbClr val="1F4E79"/>
              </a:solidFill>
              <a:latin typeface="Segoe UI Symbol" pitchFamily="34" charset="0"/>
              <a:ea typeface="Segoe UI Symbol" pitchFamily="34" charset="0"/>
              <a:cs typeface="Segoe UI Symbol" pitchFamily="34" charset="0"/>
            </a:endParaRPr>
          </a:p>
          <a:p>
            <a:endParaRPr lang="en-US" altLang="en-US" smtClean="0"/>
          </a:p>
        </p:txBody>
      </p:sp>
      <p:sp>
        <p:nvSpPr>
          <p:cNvPr id="553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AA3C8380-8277-4C3F-8B29-76BEF41B289F}" type="slidenum">
              <a:rPr lang="en-US" altLang="en-US" smtClean="0"/>
              <a:pPr>
                <a:defRPr/>
              </a:pPr>
              <a:t>23</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Tyler</a:t>
            </a:r>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94A7264A-8AB1-4188-9717-7EC518F0A141}" type="slidenum">
              <a:rPr lang="en-US" altLang="en-US" smtClean="0"/>
              <a:pPr>
                <a:defRPr/>
              </a:pPr>
              <a:t>24</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Tyler</a:t>
            </a:r>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E1454CED-192E-4C93-819E-586597559A55}" type="slidenum">
              <a:rPr lang="en-US" altLang="en-US" smtClean="0"/>
              <a:pPr>
                <a:defRPr/>
              </a:pPr>
              <a:t>25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p:txBody>
      </p:sp>
      <p:sp>
        <p:nvSpPr>
          <p:cNvPr id="583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70CD22E6-4831-4FBC-A48B-BBE3FB3D440D}" type="slidenum">
              <a:rPr lang="en-US" altLang="en-US" smtClean="0"/>
              <a:pPr>
                <a:defRPr/>
              </a:pPr>
              <a:t>26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p:txBody>
      </p:sp>
      <p:sp>
        <p:nvSpPr>
          <p:cNvPr id="59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4AAF7908-1711-478C-810C-B01BFC42435A}" type="slidenum">
              <a:rPr lang="en-US" altLang="en-US" smtClean="0"/>
              <a:pPr>
                <a:defRPr/>
              </a:pPr>
              <a:t>27</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3E35833D-5C68-45A6-80CB-3109A1CC8973}" type="slidenum">
              <a:rPr lang="en-US" altLang="en-US" smtClean="0"/>
              <a:pPr>
                <a:defRPr/>
              </a:pPr>
              <a:t>28</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2FEC1EFA-C197-48CC-A5A7-71FDF8B6B494}" type="slidenum">
              <a:rPr lang="en-US" altLang="en-US" smtClean="0"/>
              <a:pPr>
                <a:defRPr/>
              </a:pPr>
              <a:t>29</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8A05D7A8-A2AB-41FF-8BCE-4BD502B537E6}" type="slidenum">
              <a:rPr lang="en-US" altLang="en-US" smtClean="0"/>
              <a:pPr>
                <a:defRPr/>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Maria</a:t>
            </a:r>
          </a:p>
          <a:p>
            <a:pPr eaLnBrk="1" hangingPunct="1">
              <a:spcBef>
                <a:spcPct val="0"/>
              </a:spcBef>
            </a:pPr>
            <a:endParaRPr lang="en-US" altLang="en-US" smtClean="0"/>
          </a:p>
          <a:p>
            <a:pPr eaLnBrk="1" hangingPunct="1">
              <a:spcBef>
                <a:spcPct val="0"/>
              </a:spcBef>
            </a:pPr>
            <a:r>
              <a:rPr lang="en-US" altLang="en-US" smtClean="0"/>
              <a:t>Intersex is a set of medical conditions that feature congenital anomalies with the reproductive system. Intersex individuals are born with sex chromosomes, external genitalia, or internal reproductive systems that are not considered “standard” for male of female. </a:t>
            </a:r>
          </a:p>
          <a:p>
            <a:pPr eaLnBrk="1" hangingPunct="1">
              <a:spcBef>
                <a:spcPct val="0"/>
              </a:spcBef>
            </a:pPr>
            <a:endParaRPr lang="en-US" altLang="en-US" smtClean="0"/>
          </a:p>
          <a:p>
            <a:pPr eaLnBrk="1" hangingPunct="1">
              <a:spcBef>
                <a:spcPct val="0"/>
              </a:spcBef>
            </a:pPr>
            <a:r>
              <a:rPr lang="en-US" altLang="en-US" smtClean="0"/>
              <a:t>The existence of intersex individuals shows that there are not just two sexes, and our concept of birth sex is socially constructed. Biologically as a human races we all exist across a spectrum of sexual anatomy and we ourselves are creating the strict distinctions in sex. </a:t>
            </a:r>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E8E1DE83-F6A3-455B-BC06-9BD2F4B6211C}" type="slidenum">
              <a:rPr lang="en-US" altLang="en-US" smtClean="0"/>
              <a:pPr>
                <a:defRPr/>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anose="020B0604020202020204" pitchFamily="34" charset="0"/>
              <a:buNone/>
              <a:defRPr/>
            </a:pPr>
            <a:r>
              <a:rPr lang="en-US" dirty="0" smtClean="0"/>
              <a:t>Maria</a:t>
            </a:r>
          </a:p>
          <a:p>
            <a:pPr eaLnBrk="1" fontAlgn="auto" hangingPunct="1">
              <a:spcBef>
                <a:spcPts val="0"/>
              </a:spcBef>
              <a:spcAft>
                <a:spcPts val="0"/>
              </a:spcAft>
              <a:buFont typeface="Arial" panose="020B0604020202020204" pitchFamily="34" charset="0"/>
              <a:buNone/>
              <a:defRPr/>
            </a:pPr>
            <a:endParaRPr lang="en-US" altLang="en-US" b="1" dirty="0" smtClean="0">
              <a:solidFill>
                <a:schemeClr val="tx2">
                  <a:lumMod val="75000"/>
                </a:schemeClr>
              </a:solidFill>
              <a:latin typeface="Segoe UI Symbol" panose="020B0502040204020203" pitchFamily="34" charset="0"/>
              <a:ea typeface="Segoe UI Symbol" panose="020B0502040204020203" pitchFamily="34" charset="0"/>
            </a:endParaRPr>
          </a:p>
          <a:p>
            <a:pPr eaLnBrk="1" fontAlgn="auto" hangingPunct="1">
              <a:spcBef>
                <a:spcPts val="0"/>
              </a:spcBef>
              <a:spcAft>
                <a:spcPts val="0"/>
              </a:spcAft>
              <a:buFont typeface="Arial" panose="020B0604020202020204" pitchFamily="34" charset="0"/>
              <a:buNone/>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Constructing Sex &amp; Gender</a:t>
            </a:r>
            <a:endParaRPr lang="en-US" dirty="0" smtClean="0"/>
          </a:p>
          <a:p>
            <a:pPr eaLnBrk="1" fontAlgn="auto" hangingPunct="1">
              <a:spcBef>
                <a:spcPts val="0"/>
              </a:spcBef>
              <a:spcAft>
                <a:spcPts val="0"/>
              </a:spcAft>
              <a:buFont typeface="Arial" panose="020B0604020202020204" pitchFamily="34" charset="0"/>
              <a:buNone/>
              <a:defRPr/>
            </a:pPr>
            <a:endParaRPr lang="en-US" dirty="0" smtClean="0"/>
          </a:p>
          <a:p>
            <a:pPr eaLnBrk="1" fontAlgn="auto" hangingPunct="1">
              <a:spcBef>
                <a:spcPts val="0"/>
              </a:spcBef>
              <a:spcAft>
                <a:spcPts val="0"/>
              </a:spcAft>
              <a:buFont typeface="Arial" panose="020B0604020202020204" pitchFamily="34" charset="0"/>
              <a:buNone/>
              <a:defRPr/>
            </a:pPr>
            <a:r>
              <a:rPr lang="en-US" dirty="0" smtClean="0"/>
              <a:t>Biological Construct: </a:t>
            </a:r>
            <a:r>
              <a:rPr lang="en-US" b="1" dirty="0" smtClean="0">
                <a:solidFill>
                  <a:schemeClr val="accent3"/>
                </a:solidFill>
              </a:rPr>
              <a:t>Attributes that characterize</a:t>
            </a:r>
          </a:p>
          <a:p>
            <a:pPr eaLnBrk="1" fontAlgn="auto" hangingPunct="1">
              <a:spcBef>
                <a:spcPts val="0"/>
              </a:spcBef>
              <a:spcAft>
                <a:spcPts val="0"/>
              </a:spcAft>
              <a:buFont typeface="Arial" panose="020B0604020202020204" pitchFamily="34" charset="0"/>
              <a:buNone/>
              <a:defRPr/>
            </a:pPr>
            <a:r>
              <a:rPr lang="en-US" b="1" dirty="0" smtClean="0">
                <a:solidFill>
                  <a:schemeClr val="accent3"/>
                </a:solidFill>
              </a:rPr>
              <a:t>biological maleness and</a:t>
            </a:r>
          </a:p>
          <a:p>
            <a:pPr eaLnBrk="1" fontAlgn="auto" hangingPunct="1">
              <a:spcBef>
                <a:spcPts val="0"/>
              </a:spcBef>
              <a:spcAft>
                <a:spcPts val="0"/>
              </a:spcAft>
              <a:buFont typeface="Arial" panose="020B0604020202020204" pitchFamily="34" charset="0"/>
              <a:buNone/>
              <a:defRPr/>
            </a:pPr>
            <a:r>
              <a:rPr lang="en-US" b="1" dirty="0" smtClean="0">
                <a:solidFill>
                  <a:schemeClr val="accent3"/>
                </a:solidFill>
              </a:rPr>
              <a:t>femaleness:</a:t>
            </a:r>
          </a:p>
          <a:p>
            <a:pPr eaLnBrk="1" fontAlgn="auto" hangingPunct="1">
              <a:spcBef>
                <a:spcPts val="0"/>
              </a:spcBef>
              <a:spcAft>
                <a:spcPts val="0"/>
              </a:spcAft>
              <a:defRPr/>
            </a:pPr>
            <a:r>
              <a:rPr lang="en-US" dirty="0" smtClean="0"/>
              <a:t>Cultural: </a:t>
            </a:r>
            <a:r>
              <a:rPr lang="en-US" b="1" dirty="0" smtClean="0">
                <a:solidFill>
                  <a:schemeClr val="accent4"/>
                </a:solidFill>
                <a:latin typeface="Segoe UI Symbol" panose="020B0502040204020203" pitchFamily="34" charset="0"/>
                <a:ea typeface="Segoe UI Symbol" panose="020B0502040204020203" pitchFamily="34" charset="0"/>
              </a:rPr>
              <a:t>Attitudes, feelings, and</a:t>
            </a:r>
          </a:p>
          <a:p>
            <a:pPr eaLnBrk="1" fontAlgn="auto" hangingPunct="1">
              <a:spcBef>
                <a:spcPts val="0"/>
              </a:spcBef>
              <a:spcAft>
                <a:spcPts val="0"/>
              </a:spcAft>
              <a:defRPr/>
            </a:pPr>
            <a:r>
              <a:rPr lang="en-US" b="1" dirty="0" smtClean="0">
                <a:solidFill>
                  <a:schemeClr val="accent4"/>
                </a:solidFill>
                <a:latin typeface="Segoe UI Symbol" panose="020B0502040204020203" pitchFamily="34" charset="0"/>
                <a:ea typeface="Segoe UI Symbol" panose="020B0502040204020203" pitchFamily="34" charset="0"/>
              </a:rPr>
              <a:t>behaviors that a given culture</a:t>
            </a:r>
          </a:p>
          <a:p>
            <a:pPr eaLnBrk="1" fontAlgn="auto" hangingPunct="1">
              <a:spcBef>
                <a:spcPts val="0"/>
              </a:spcBef>
              <a:spcAft>
                <a:spcPts val="0"/>
              </a:spcAft>
              <a:defRPr/>
            </a:pPr>
            <a:r>
              <a:rPr lang="en-US" b="1" dirty="0" smtClean="0">
                <a:solidFill>
                  <a:schemeClr val="accent4"/>
                </a:solidFill>
                <a:latin typeface="Segoe UI Symbol" panose="020B0502040204020203" pitchFamily="34" charset="0"/>
                <a:ea typeface="Segoe UI Symbol" panose="020B0502040204020203" pitchFamily="34" charset="0"/>
              </a:rPr>
              <a:t>associates with a person’s</a:t>
            </a:r>
          </a:p>
          <a:p>
            <a:pPr eaLnBrk="1" fontAlgn="auto" hangingPunct="1">
              <a:spcBef>
                <a:spcPts val="0"/>
              </a:spcBef>
              <a:spcAft>
                <a:spcPts val="0"/>
              </a:spcAft>
              <a:defRPr/>
            </a:pPr>
            <a:r>
              <a:rPr lang="en-US" b="1" dirty="0" smtClean="0">
                <a:solidFill>
                  <a:schemeClr val="accent4"/>
                </a:solidFill>
                <a:latin typeface="Segoe UI Symbol" panose="020B0502040204020203" pitchFamily="34" charset="0"/>
                <a:ea typeface="Segoe UI Symbol" panose="020B0502040204020203" pitchFamily="34" charset="0"/>
              </a:rPr>
              <a:t>biological sex (APA, 2011):</a:t>
            </a:r>
          </a:p>
          <a:p>
            <a:pPr eaLnBrk="1" fontAlgn="auto" hangingPunct="1">
              <a:spcBef>
                <a:spcPts val="0"/>
              </a:spcBef>
              <a:spcAft>
                <a:spcPts val="0"/>
              </a:spcAft>
              <a:defRPr/>
            </a:pPr>
            <a:r>
              <a:rPr lang="en-US" b="1" dirty="0" smtClean="0">
                <a:solidFill>
                  <a:schemeClr val="accent4"/>
                </a:solidFill>
                <a:latin typeface="Segoe UI Symbol" panose="020B0502040204020203" pitchFamily="34" charset="0"/>
                <a:ea typeface="Segoe UI Symbol" panose="020B0502040204020203" pitchFamily="34" charset="0"/>
              </a:rPr>
              <a:t>Varies by time, place, location</a:t>
            </a:r>
            <a:endParaRPr lang="en-US" dirty="0"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82564C09-9A37-4331-96CF-61FB58C4D9CC}" type="slidenum">
              <a:rPr lang="en-US" altLang="en-US" smtClean="0"/>
              <a:pPr>
                <a:defRPr/>
              </a:pPr>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Maria</a:t>
            </a:r>
          </a:p>
          <a:p>
            <a:endParaRPr lang="en-US" altLang="en-US" smtClean="0"/>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B78AEF77-DFDA-4DA6-95B9-3AEFF6C1AB2E}" type="slidenum">
              <a:rPr lang="en-US" altLang="en-US" smtClean="0"/>
              <a:pPr>
                <a:defRPr/>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Maria</a:t>
            </a:r>
          </a:p>
          <a:p>
            <a:pPr eaLnBrk="1" hangingPunct="1"/>
            <a:endParaRPr lang="en-US" altLang="en-US" smtClean="0"/>
          </a:p>
          <a:p>
            <a:pPr eaLnBrk="1" hangingPunct="1"/>
            <a:r>
              <a:rPr lang="en-US" altLang="en-US" smtClean="0"/>
              <a:t>This is a venn diagram </a:t>
            </a:r>
            <a:r>
              <a:rPr lang="en-US" altLang="en-US" smtClean="0">
                <a:sym typeface="Wingdings" pitchFamily="2" charset="2"/>
              </a:rPr>
              <a:t></a:t>
            </a:r>
            <a:endParaRPr lang="en-US" altLang="en-US" smtClean="0"/>
          </a:p>
          <a:p>
            <a:pPr eaLnBrk="1" hangingPunct="1"/>
            <a:r>
              <a:rPr lang="en-US" altLang="en-US" smtClean="0"/>
              <a:t>Gender identity- who you go to bed as</a:t>
            </a:r>
          </a:p>
          <a:p>
            <a:pPr eaLnBrk="1" hangingPunct="1"/>
            <a:r>
              <a:rPr lang="en-US" altLang="en-US" smtClean="0"/>
              <a:t>Sexual orientation- who you go to bed with</a:t>
            </a:r>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89D4EEAB-8008-4632-8EC6-AAAFF1852433}" type="slidenum">
              <a:rPr lang="en-US" altLang="en-US" smtClean="0"/>
              <a:pPr>
                <a:defRPr/>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Tyler</a:t>
            </a:r>
          </a:p>
          <a:p>
            <a:pPr eaLnBrk="1" hangingPunct="1">
              <a:spcBef>
                <a:spcPct val="0"/>
              </a:spcBef>
            </a:pPr>
            <a:r>
              <a:rPr lang="en-US" altLang="en-US" b="1" smtClean="0"/>
              <a:t>Agender</a:t>
            </a:r>
            <a:r>
              <a:rPr lang="en-US" altLang="en-US" smtClean="0"/>
              <a:t> – A person who is internally ungendered or does not have a felt sense of gender identity.</a:t>
            </a:r>
          </a:p>
          <a:p>
            <a:pPr eaLnBrk="1" hangingPunct="1">
              <a:spcBef>
                <a:spcPct val="0"/>
              </a:spcBef>
            </a:pPr>
            <a:r>
              <a:rPr lang="en-US" altLang="en-US" b="1" smtClean="0"/>
              <a:t>Androgynous</a:t>
            </a:r>
            <a:r>
              <a:rPr lang="en-US" altLang="en-US" smtClean="0"/>
              <a:t> - A person appearing and/or identifying as neither man nor woman, presenting a gender either mixed or neutral.</a:t>
            </a:r>
          </a:p>
          <a:p>
            <a:pPr eaLnBrk="1" hangingPunct="1">
              <a:spcBef>
                <a:spcPct val="0"/>
              </a:spcBef>
            </a:pPr>
            <a:r>
              <a:rPr lang="en-US" altLang="en-US" b="1" smtClean="0"/>
              <a:t>Bigender</a:t>
            </a:r>
            <a:r>
              <a:rPr lang="en-US" altLang="en-US" smtClean="0"/>
              <a:t> – A person whose gender identity is a combination of man and woman. </a:t>
            </a:r>
          </a:p>
          <a:p>
            <a:pPr eaLnBrk="1" hangingPunct="1">
              <a:spcBef>
                <a:spcPct val="0"/>
              </a:spcBef>
            </a:pPr>
            <a:r>
              <a:rPr lang="en-US" altLang="en-US" b="1" smtClean="0"/>
              <a:t>Cisgender</a:t>
            </a:r>
            <a:r>
              <a:rPr lang="en-US" altLang="en-US" smtClean="0"/>
              <a:t> - A person who by nature or by choice conforms to gender/sex based expectations of society (also referred to as “Gender-straight” or “Gender Normative”).</a:t>
            </a:r>
          </a:p>
          <a:p>
            <a:pPr eaLnBrk="1" hangingPunct="1">
              <a:spcBef>
                <a:spcPct val="0"/>
              </a:spcBef>
            </a:pPr>
            <a:r>
              <a:rPr lang="en-US" altLang="en-US" b="1" smtClean="0"/>
              <a:t>Nonbinary </a:t>
            </a:r>
            <a:r>
              <a:rPr lang="en-US" altLang="en-US" smtClean="0"/>
              <a:t>– Any gender that does not fit the male/female binary or cisgender definition.</a:t>
            </a:r>
          </a:p>
          <a:p>
            <a:pPr eaLnBrk="1" hangingPunct="1">
              <a:spcBef>
                <a:spcPct val="0"/>
              </a:spcBef>
            </a:pPr>
            <a:r>
              <a:rPr lang="en-US" altLang="en-US" b="1" smtClean="0"/>
              <a:t>FTM/F2M</a:t>
            </a:r>
            <a:r>
              <a:rPr lang="en-US" altLang="en-US" smtClean="0"/>
              <a:t> - Abbreviation for a </a:t>
            </a:r>
            <a:br>
              <a:rPr lang="en-US" altLang="en-US" smtClean="0"/>
            </a:br>
            <a:r>
              <a:rPr lang="en-US" altLang="en-US" smtClean="0"/>
              <a:t>female-to-male transgender or transsexual person.</a:t>
            </a:r>
          </a:p>
          <a:p>
            <a:pPr eaLnBrk="1" hangingPunct="1">
              <a:spcBef>
                <a:spcPct val="0"/>
              </a:spcBef>
            </a:pPr>
            <a:r>
              <a:rPr lang="en-US" altLang="en-US" b="1" smtClean="0"/>
              <a:t>Gender Fluid </a:t>
            </a:r>
            <a:r>
              <a:rPr lang="en-US" altLang="en-US" smtClean="0"/>
              <a:t>- A person whose gender identification and presentation shifts, whether within or outside of societal, gender-based expectations.</a:t>
            </a:r>
          </a:p>
          <a:p>
            <a:pPr eaLnBrk="1" hangingPunct="1">
              <a:spcBef>
                <a:spcPct val="0"/>
              </a:spcBef>
            </a:pPr>
            <a:r>
              <a:rPr lang="en-US" altLang="en-US" b="1" smtClean="0"/>
              <a:t>Gender Non-conforming </a:t>
            </a:r>
            <a:r>
              <a:rPr lang="en-US" altLang="en-US" smtClean="0"/>
              <a:t>- A person who doesn't conform to society's expectations of gender expression based on the gender binary, expectations of masculinity and femininity, or how they should </a:t>
            </a:r>
            <a:br>
              <a:rPr lang="en-US" altLang="en-US" smtClean="0"/>
            </a:br>
            <a:r>
              <a:rPr lang="en-US" altLang="en-US" smtClean="0"/>
              <a:t>identify their gender.</a:t>
            </a:r>
          </a:p>
          <a:p>
            <a:pPr eaLnBrk="1" hangingPunct="1">
              <a:spcBef>
                <a:spcPct val="0"/>
              </a:spcBef>
            </a:pPr>
            <a:r>
              <a:rPr lang="en-US" altLang="en-US" b="1" smtClean="0"/>
              <a:t>Gender-Neutral/Gender-Inclusive </a:t>
            </a:r>
            <a:r>
              <a:rPr lang="en-US" altLang="en-US" smtClean="0"/>
              <a:t>- Inclusive language to describe relationships (“spouse” and “partner” instead of “husband/boyfriend” and “wife / girlfriend”), spaces (gender-neutral/inclusive restrooms are for use by all genders), pronouns ("they" and "ze" are gender neutral/inclusive pronouns) among other things.</a:t>
            </a:r>
          </a:p>
          <a:p>
            <a:pPr eaLnBrk="1" hangingPunct="1">
              <a:spcBef>
                <a:spcPct val="0"/>
              </a:spcBef>
            </a:pPr>
            <a:r>
              <a:rPr lang="en-US" altLang="en-US" b="1" smtClean="0"/>
              <a:t>MTF/M2F</a:t>
            </a:r>
            <a:r>
              <a:rPr lang="en-US" altLang="en-US" smtClean="0"/>
              <a:t> - Abbreviation for male-to-female transgender or transsexual person.</a:t>
            </a:r>
          </a:p>
          <a:p>
            <a:pPr eaLnBrk="1" hangingPunct="1">
              <a:spcBef>
                <a:spcPct val="0"/>
              </a:spcBef>
            </a:pPr>
            <a:r>
              <a:rPr lang="en-US" altLang="en-US" smtClean="0"/>
              <a:t> </a:t>
            </a:r>
          </a:p>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B65000D8-FA4E-4E76-8A8B-D2BE44CF8A16}" type="slidenum">
              <a:rPr lang="en-US" altLang="en-US" smtClean="0"/>
              <a:pPr>
                <a:defRPr/>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Tyler</a:t>
            </a: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fld id="{8C2A7D88-AD77-4811-A222-F0491AA90C51}" type="slidenum">
              <a:rPr lang="en-US" altLang="en-US" smtClean="0"/>
              <a:pPr>
                <a:defRPr/>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7B54512-5E8F-47CF-B867-5593F2F79726}" type="datetimeFigureOut">
              <a:rPr lang="en-US"/>
              <a:pPr>
                <a:defRPr/>
              </a:pPr>
              <a:t>04/15/2018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2F343C-EC8B-4E61-BE00-552171485D23}" type="slidenum">
              <a:rPr lang="en-US" altLang="en-US"/>
              <a:pPr>
                <a:defRPr/>
              </a:pPr>
              <a:t>‹#›</a:t>
            </a:fld>
            <a:endParaRPr lang="en-US" altLang="en-US"/>
          </a:p>
        </p:txBody>
      </p:sp>
    </p:spTree>
    <p:extLst>
      <p:ext uri="{BB962C8B-B14F-4D97-AF65-F5344CB8AC3E}">
        <p14:creationId xmlns:p14="http://schemas.microsoft.com/office/powerpoint/2010/main" val="193940948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A24D4D-1AAD-4966-A023-A0631108EE8D}" type="datetimeFigureOut">
              <a:rPr lang="en-US"/>
              <a:pPr>
                <a:defRPr/>
              </a:pPr>
              <a:t>04/15/2018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8F311A-0DE2-40CB-928D-7824884BA127}" type="slidenum">
              <a:rPr lang="en-US" altLang="en-US"/>
              <a:pPr>
                <a:defRPr/>
              </a:pPr>
              <a:t>‹#›</a:t>
            </a:fld>
            <a:endParaRPr lang="en-US" altLang="en-US"/>
          </a:p>
        </p:txBody>
      </p:sp>
    </p:spTree>
    <p:extLst>
      <p:ext uri="{BB962C8B-B14F-4D97-AF65-F5344CB8AC3E}">
        <p14:creationId xmlns:p14="http://schemas.microsoft.com/office/powerpoint/2010/main" val="255150622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B77842-5F4C-43E2-89D3-3D7387C1CFE1}" type="datetimeFigureOut">
              <a:rPr lang="en-US"/>
              <a:pPr>
                <a:defRPr/>
              </a:pPr>
              <a:t>04/15/2018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52DCB-3687-46A8-86AD-E0C76E331996}" type="slidenum">
              <a:rPr lang="en-US" altLang="en-US"/>
              <a:pPr>
                <a:defRPr/>
              </a:pPr>
              <a:t>‹#›</a:t>
            </a:fld>
            <a:endParaRPr lang="en-US" altLang="en-US"/>
          </a:p>
        </p:txBody>
      </p:sp>
    </p:spTree>
    <p:extLst>
      <p:ext uri="{BB962C8B-B14F-4D97-AF65-F5344CB8AC3E}">
        <p14:creationId xmlns:p14="http://schemas.microsoft.com/office/powerpoint/2010/main" val="192570824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267908-3C66-4EBE-96C8-D67FAE3D92CE}" type="datetimeFigureOut">
              <a:rPr lang="en-US"/>
              <a:pPr>
                <a:defRPr/>
              </a:pPr>
              <a:t>04/15/2018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4A3057-CB3D-4951-990B-4667C586ED73}" type="slidenum">
              <a:rPr lang="en-US" altLang="en-US"/>
              <a:pPr>
                <a:defRPr/>
              </a:pPr>
              <a:t>‹#›</a:t>
            </a:fld>
            <a:endParaRPr lang="en-US" altLang="en-US"/>
          </a:p>
        </p:txBody>
      </p:sp>
    </p:spTree>
    <p:extLst>
      <p:ext uri="{BB962C8B-B14F-4D97-AF65-F5344CB8AC3E}">
        <p14:creationId xmlns:p14="http://schemas.microsoft.com/office/powerpoint/2010/main" val="151692455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8E7ECA3-7E6B-40C1-8427-7B18970E797B}" type="datetimeFigureOut">
              <a:rPr lang="en-US"/>
              <a:pPr>
                <a:defRPr/>
              </a:pPr>
              <a:t>04/15/2018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6B3743-0E9C-4EEC-8E0E-84060EDF70F8}" type="slidenum">
              <a:rPr lang="en-US" altLang="en-US"/>
              <a:pPr>
                <a:defRPr/>
              </a:pPr>
              <a:t>‹#›</a:t>
            </a:fld>
            <a:endParaRPr lang="en-US" altLang="en-US"/>
          </a:p>
        </p:txBody>
      </p:sp>
    </p:spTree>
    <p:extLst>
      <p:ext uri="{BB962C8B-B14F-4D97-AF65-F5344CB8AC3E}">
        <p14:creationId xmlns:p14="http://schemas.microsoft.com/office/powerpoint/2010/main" val="263494144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DBDA195-9A4F-4777-9630-390761E21251}" type="datetimeFigureOut">
              <a:rPr lang="en-US"/>
              <a:pPr>
                <a:defRPr/>
              </a:pPr>
              <a:t>04/15/2018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080ED1-B7BD-4DD9-874A-5C1E1D3C0C6F}" type="slidenum">
              <a:rPr lang="en-US" altLang="en-US"/>
              <a:pPr>
                <a:defRPr/>
              </a:pPr>
              <a:t>‹#›</a:t>
            </a:fld>
            <a:endParaRPr lang="en-US" altLang="en-US"/>
          </a:p>
        </p:txBody>
      </p:sp>
    </p:spTree>
    <p:extLst>
      <p:ext uri="{BB962C8B-B14F-4D97-AF65-F5344CB8AC3E}">
        <p14:creationId xmlns:p14="http://schemas.microsoft.com/office/powerpoint/2010/main" val="180506876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586AE8-2271-4F23-90C2-736C19B40EA5}" type="datetimeFigureOut">
              <a:rPr lang="en-US"/>
              <a:pPr>
                <a:defRPr/>
              </a:pPr>
              <a:t>04/15/2018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9BB39F-AEE1-4815-853C-036D3D2B8F96}" type="slidenum">
              <a:rPr lang="en-US" altLang="en-US"/>
              <a:pPr>
                <a:defRPr/>
              </a:pPr>
              <a:t>‹#›</a:t>
            </a:fld>
            <a:endParaRPr lang="en-US" altLang="en-US"/>
          </a:p>
        </p:txBody>
      </p:sp>
    </p:spTree>
    <p:extLst>
      <p:ext uri="{BB962C8B-B14F-4D97-AF65-F5344CB8AC3E}">
        <p14:creationId xmlns:p14="http://schemas.microsoft.com/office/powerpoint/2010/main" val="364267670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20899E-41FE-4CCA-88A1-90EC64B90F06}" type="datetimeFigureOut">
              <a:rPr lang="en-US"/>
              <a:pPr>
                <a:defRPr/>
              </a:pPr>
              <a:t>04/15/2018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39159CC-CF17-4C50-B9EC-0D51734058C7}" type="slidenum">
              <a:rPr lang="en-US" altLang="en-US"/>
              <a:pPr>
                <a:defRPr/>
              </a:pPr>
              <a:t>‹#›</a:t>
            </a:fld>
            <a:endParaRPr lang="en-US" altLang="en-US"/>
          </a:p>
        </p:txBody>
      </p:sp>
    </p:spTree>
    <p:extLst>
      <p:ext uri="{BB962C8B-B14F-4D97-AF65-F5344CB8AC3E}">
        <p14:creationId xmlns:p14="http://schemas.microsoft.com/office/powerpoint/2010/main" val="118400682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79112D9-EC06-4201-ABFB-66178BA1BD48}" type="datetimeFigureOut">
              <a:rPr lang="en-US"/>
              <a:pPr>
                <a:defRPr/>
              </a:pPr>
              <a:t>04/15/2018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46B2FD-21CE-4D5A-ACB6-28ACA356C4E3}" type="slidenum">
              <a:rPr lang="en-US" altLang="en-US"/>
              <a:pPr>
                <a:defRPr/>
              </a:pPr>
              <a:t>‹#›</a:t>
            </a:fld>
            <a:endParaRPr lang="en-US" altLang="en-US"/>
          </a:p>
        </p:txBody>
      </p:sp>
    </p:spTree>
    <p:extLst>
      <p:ext uri="{BB962C8B-B14F-4D97-AF65-F5344CB8AC3E}">
        <p14:creationId xmlns:p14="http://schemas.microsoft.com/office/powerpoint/2010/main" val="19502445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5AD998-1433-46A9-8B50-3A3A031C9DBB}" type="datetimeFigureOut">
              <a:rPr lang="en-US"/>
              <a:pPr>
                <a:defRPr/>
              </a:pPr>
              <a:t>04/15/2018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036C0A-4234-4658-B5DF-1DDE4E824F5B}" type="slidenum">
              <a:rPr lang="en-US" altLang="en-US"/>
              <a:pPr>
                <a:defRPr/>
              </a:pPr>
              <a:t>‹#›</a:t>
            </a:fld>
            <a:endParaRPr lang="en-US" altLang="en-US"/>
          </a:p>
        </p:txBody>
      </p:sp>
    </p:spTree>
    <p:extLst>
      <p:ext uri="{BB962C8B-B14F-4D97-AF65-F5344CB8AC3E}">
        <p14:creationId xmlns:p14="http://schemas.microsoft.com/office/powerpoint/2010/main" val="363266589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05678B-DB17-40F9-8051-44DF064BFCBE}" type="datetimeFigureOut">
              <a:rPr lang="en-US"/>
              <a:pPr>
                <a:defRPr/>
              </a:pPr>
              <a:t>04/15/2018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AD581B-83AB-4E0C-B564-B4B1D9F85ACC}" type="slidenum">
              <a:rPr lang="en-US" altLang="en-US"/>
              <a:pPr>
                <a:defRPr/>
              </a:pPr>
              <a:t>‹#›</a:t>
            </a:fld>
            <a:endParaRPr lang="en-US" altLang="en-US"/>
          </a:p>
        </p:txBody>
      </p:sp>
    </p:spTree>
    <p:extLst>
      <p:ext uri="{BB962C8B-B14F-4D97-AF65-F5344CB8AC3E}">
        <p14:creationId xmlns:p14="http://schemas.microsoft.com/office/powerpoint/2010/main" val="15485037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887A6E-9FD1-472D-A6B4-F66C2A834FB0}" type="datetimeFigureOut">
              <a:rPr lang="en-US"/>
              <a:pPr>
                <a:defRPr/>
              </a:pPr>
              <a:t>04/15/2018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mn-cs"/>
              </a:defRPr>
            </a:lvl1pPr>
          </a:lstStyle>
          <a:p>
            <a:pPr>
              <a:defRPr/>
            </a:pPr>
            <a:fld id="{43DB0BCB-9EB4-4789-8465-894BA65484F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slow">
    <p:push dir="u"/>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iEkbHm_vTZAhURzVMKHVDFACsQjRx6BAgAEAU&amp;url=http://affinitymagazine.us/2017/03/31/tips-for-managing-dysphoria/&amp;psig=AOvVaw27Xy4pk1qhdkvQ9CUEeKZv&amp;ust=152143219561579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p:cNvPicPr>
            <a:picLocks noChangeAspect="1" noChangeArrowheads="1"/>
          </p:cNvPicPr>
          <p:nvPr/>
        </p:nvPicPr>
        <p:blipFill>
          <a:blip r:embed="rId3">
            <a:duotone>
              <a:prstClr val="black"/>
              <a:srgbClr val="FF9900">
                <a:tint val="45000"/>
                <a:satMod val="400000"/>
              </a:srgbClr>
            </a:duotone>
            <a:extLst>
              <a:ext uri="{28A0092B-C50C-407E-A947-70E740481C1C}">
                <a14:useLocalDpi xmlns:a14="http://schemas.microsoft.com/office/drawing/2010/main" val="0"/>
              </a:ext>
            </a:extLst>
          </a:blip>
          <a:srcRect l="11353" t="20973" r="1308" b="30046"/>
          <a:stretch>
            <a:fillRect/>
          </a:stretch>
        </p:blipFill>
        <p:spPr bwMode="auto">
          <a:xfrm>
            <a:off x="-139048" y="-38556"/>
            <a:ext cx="12588978" cy="689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828675" y="1100138"/>
            <a:ext cx="10960100" cy="1946275"/>
          </a:xfrm>
        </p:spPr>
        <p:txBody>
          <a:bodyPr/>
          <a:lstStyle/>
          <a:p>
            <a:pPr eaLnBrk="1" hangingPunct="1">
              <a:lnSpc>
                <a:spcPct val="100000"/>
              </a:lnSpc>
              <a:defRPr/>
            </a:pPr>
            <a:r>
              <a:rPr lang="en-US" altLang="en-US" sz="7200" b="1" dirty="0" smtClean="0">
                <a:solidFill>
                  <a:schemeClr val="tx2">
                    <a:lumMod val="75000"/>
                  </a:schemeClr>
                </a:solidFill>
                <a:latin typeface="Segoe UI Symbol" panose="020B0502040204020203" pitchFamily="34" charset="0"/>
                <a:ea typeface="Segoe UI Symbol" panose="020B0502040204020203" pitchFamily="34" charset="0"/>
              </a:rPr>
              <a:t>Gender 201</a:t>
            </a:r>
            <a:br>
              <a:rPr lang="en-US" altLang="en-US" sz="7200" b="1" dirty="0" smtClean="0">
                <a:solidFill>
                  <a:schemeClr val="tx2">
                    <a:lumMod val="75000"/>
                  </a:schemeClr>
                </a:solidFill>
                <a:latin typeface="Segoe UI Symbol" panose="020B0502040204020203" pitchFamily="34" charset="0"/>
                <a:ea typeface="Segoe UI Symbol" panose="020B0502040204020203" pitchFamily="34" charset="0"/>
              </a:rPr>
            </a:b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Rethinking Gender &amp; Identity</a:t>
            </a:r>
          </a:p>
        </p:txBody>
      </p:sp>
      <p:sp>
        <p:nvSpPr>
          <p:cNvPr id="2051" name="Subtitle 2"/>
          <p:cNvSpPr>
            <a:spLocks noGrp="1"/>
          </p:cNvSpPr>
          <p:nvPr>
            <p:ph type="subTitle" idx="1"/>
          </p:nvPr>
        </p:nvSpPr>
        <p:spPr>
          <a:xfrm>
            <a:off x="1487488" y="4160838"/>
            <a:ext cx="9144000" cy="1955800"/>
          </a:xfrm>
        </p:spPr>
        <p:txBody>
          <a:bodyPr/>
          <a:lstStyle/>
          <a:p>
            <a:pPr algn="l" eaLnBrk="1" hangingPunct="1">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June 1, 2018</a:t>
            </a:r>
          </a:p>
          <a:p>
            <a:pPr algn="l" eaLnBrk="1" hangingPunct="1">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Missouri Department of Mental Health: </a:t>
            </a:r>
            <a:r>
              <a:rPr lang="en-US" altLang="en-US" dirty="0">
                <a:solidFill>
                  <a:schemeClr val="tx2">
                    <a:lumMod val="75000"/>
                  </a:schemeClr>
                </a:solidFill>
                <a:latin typeface="Segoe UI Symbol" panose="020B0502040204020203" pitchFamily="34" charset="0"/>
                <a:ea typeface="Segoe UI Symbol" panose="020B0502040204020203" pitchFamily="34" charset="0"/>
              </a:rPr>
              <a:t>Spring Training </a:t>
            </a: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Institute</a:t>
            </a:r>
          </a:p>
          <a:p>
            <a:pPr algn="l"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Tyler McClain</a:t>
            </a: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 MSW</a:t>
            </a:r>
          </a:p>
          <a:p>
            <a:pPr algn="l"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Maria Whitter</a:t>
            </a: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 MSW, LCSW, CEAP, SAP</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4" descr="C:\Users\tmcclain\AppData\Local\Microsoft\Windows\Temporary Internet Files\Content.IE5\TUKVT2I6\9 Bubbles.jpg"/>
          <p:cNvPicPr>
            <a:picLocks noChangeAspect="1" noChangeArrowheads="1"/>
          </p:cNvPicPr>
          <p:nvPr/>
        </p:nvPicPr>
        <p:blipFill>
          <a:blip r:embed="rId3">
            <a:extLst>
              <a:ext uri="{28A0092B-C50C-407E-A947-70E740481C1C}">
                <a14:useLocalDpi xmlns:a14="http://schemas.microsoft.com/office/drawing/2010/main" val="0"/>
              </a:ext>
            </a:extLst>
          </a:blip>
          <a:srcRect l="671" b="3697"/>
          <a:stretch>
            <a:fillRect/>
          </a:stretch>
        </p:blipFill>
        <p:spPr bwMode="auto">
          <a:xfrm>
            <a:off x="0" y="1379538"/>
            <a:ext cx="1210945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a:xfrm>
            <a:off x="838200" y="365125"/>
            <a:ext cx="5057775" cy="1325563"/>
          </a:xfrm>
        </p:spPr>
        <p:txBody>
          <a:bodyPr/>
          <a:lstStyle/>
          <a:p>
            <a:pP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Let’s talk pronouns</a:t>
            </a:r>
          </a:p>
        </p:txBody>
      </p:sp>
      <p:grpSp>
        <p:nvGrpSpPr>
          <p:cNvPr id="7" name="Group 6"/>
          <p:cNvGrpSpPr>
            <a:grpSpLocks/>
          </p:cNvGrpSpPr>
          <p:nvPr/>
        </p:nvGrpSpPr>
        <p:grpSpPr bwMode="auto">
          <a:xfrm>
            <a:off x="338138" y="2217738"/>
            <a:ext cx="11679237" cy="1344612"/>
            <a:chOff x="337356" y="2217460"/>
            <a:chExt cx="11680668" cy="1345006"/>
          </a:xfrm>
        </p:grpSpPr>
        <p:sp>
          <p:nvSpPr>
            <p:cNvPr id="11269" name="Content Placeholder 2"/>
            <p:cNvSpPr txBox="1">
              <a:spLocks/>
            </p:cNvSpPr>
            <p:nvPr/>
          </p:nvSpPr>
          <p:spPr bwMode="auto">
            <a:xfrm rot="568614">
              <a:off x="9227940" y="3027844"/>
              <a:ext cx="133337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rgbClr val="92D050"/>
                  </a:solidFill>
                  <a:latin typeface="Segoe UI Symbol" pitchFamily="34" charset="0"/>
                  <a:ea typeface="Segoe UI Symbol" pitchFamily="34" charset="0"/>
                  <a:cs typeface="Segoe UI Symbol" pitchFamily="34" charset="0"/>
                </a:rPr>
                <a:t>THEY</a:t>
              </a:r>
            </a:p>
          </p:txBody>
        </p:sp>
        <p:grpSp>
          <p:nvGrpSpPr>
            <p:cNvPr id="11270" name="Group 5"/>
            <p:cNvGrpSpPr>
              <a:grpSpLocks/>
            </p:cNvGrpSpPr>
            <p:nvPr/>
          </p:nvGrpSpPr>
          <p:grpSpPr bwMode="auto">
            <a:xfrm>
              <a:off x="337356" y="2217460"/>
              <a:ext cx="8741373" cy="1345006"/>
              <a:chOff x="337356" y="2217460"/>
              <a:chExt cx="8741373" cy="1345006"/>
            </a:xfrm>
          </p:grpSpPr>
          <p:grpSp>
            <p:nvGrpSpPr>
              <p:cNvPr id="11272" name="Group 4"/>
              <p:cNvGrpSpPr>
                <a:grpSpLocks/>
              </p:cNvGrpSpPr>
              <p:nvPr/>
            </p:nvGrpSpPr>
            <p:grpSpPr bwMode="auto">
              <a:xfrm>
                <a:off x="7072843" y="2279677"/>
                <a:ext cx="2005886" cy="1243777"/>
                <a:chOff x="7072843" y="2279677"/>
                <a:chExt cx="2005886" cy="1243777"/>
              </a:xfrm>
            </p:grpSpPr>
            <p:sp>
              <p:nvSpPr>
                <p:cNvPr id="11281" name="Content Placeholder 2"/>
                <p:cNvSpPr txBox="1">
                  <a:spLocks/>
                </p:cNvSpPr>
                <p:nvPr/>
              </p:nvSpPr>
              <p:spPr bwMode="auto">
                <a:xfrm rot="-549359">
                  <a:off x="7072843" y="3066254"/>
                  <a:ext cx="89473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chemeClr val="accent2"/>
                      </a:solidFill>
                      <a:latin typeface="Segoe UI Symbol" pitchFamily="34" charset="0"/>
                      <a:ea typeface="Segoe UI Symbol" pitchFamily="34" charset="0"/>
                      <a:cs typeface="Segoe UI Symbol" pitchFamily="34" charset="0"/>
                    </a:rPr>
                    <a:t>HE</a:t>
                  </a:r>
                </a:p>
              </p:txBody>
            </p:sp>
            <p:sp>
              <p:nvSpPr>
                <p:cNvPr id="11282" name="Content Placeholder 2"/>
                <p:cNvSpPr txBox="1">
                  <a:spLocks/>
                </p:cNvSpPr>
                <p:nvPr/>
              </p:nvSpPr>
              <p:spPr bwMode="auto">
                <a:xfrm rot="568614">
                  <a:off x="8010056" y="2279677"/>
                  <a:ext cx="106867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rgbClr val="EB35DE"/>
                      </a:solidFill>
                      <a:latin typeface="Segoe UI Symbol" pitchFamily="34" charset="0"/>
                      <a:ea typeface="Segoe UI Symbol" pitchFamily="34" charset="0"/>
                      <a:cs typeface="Segoe UI Symbol" pitchFamily="34" charset="0"/>
                    </a:rPr>
                    <a:t>ZE</a:t>
                  </a:r>
                </a:p>
              </p:txBody>
            </p:sp>
          </p:grpSp>
          <p:grpSp>
            <p:nvGrpSpPr>
              <p:cNvPr id="11273" name="Group 3"/>
              <p:cNvGrpSpPr>
                <a:grpSpLocks/>
              </p:cNvGrpSpPr>
              <p:nvPr/>
            </p:nvGrpSpPr>
            <p:grpSpPr bwMode="auto">
              <a:xfrm>
                <a:off x="337356" y="2217460"/>
                <a:ext cx="6265082" cy="1345006"/>
                <a:chOff x="337356" y="2217460"/>
                <a:chExt cx="6265082" cy="1345006"/>
              </a:xfrm>
            </p:grpSpPr>
            <p:grpSp>
              <p:nvGrpSpPr>
                <p:cNvPr id="11274" name="Group 2"/>
                <p:cNvGrpSpPr>
                  <a:grpSpLocks/>
                </p:cNvGrpSpPr>
                <p:nvPr/>
              </p:nvGrpSpPr>
              <p:grpSpPr bwMode="auto">
                <a:xfrm>
                  <a:off x="337356" y="2217460"/>
                  <a:ext cx="5254927" cy="1345006"/>
                  <a:chOff x="337356" y="2217460"/>
                  <a:chExt cx="5254927" cy="1345006"/>
                </a:xfrm>
              </p:grpSpPr>
              <p:sp>
                <p:nvSpPr>
                  <p:cNvPr id="11276" name="Content Placeholder 2"/>
                  <p:cNvSpPr txBox="1">
                    <a:spLocks/>
                  </p:cNvSpPr>
                  <p:nvPr/>
                </p:nvSpPr>
                <p:spPr bwMode="auto">
                  <a:xfrm rot="1054226">
                    <a:off x="4347800" y="2637340"/>
                    <a:ext cx="124448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rgbClr val="4AF10F"/>
                        </a:solidFill>
                        <a:latin typeface="Segoe UI Symbol" pitchFamily="34" charset="0"/>
                        <a:ea typeface="Segoe UI Symbol" pitchFamily="34" charset="0"/>
                        <a:cs typeface="Segoe UI Symbol" pitchFamily="34" charset="0"/>
                      </a:rPr>
                      <a:t>SHE</a:t>
                    </a:r>
                  </a:p>
                </p:txBody>
              </p:sp>
              <p:grpSp>
                <p:nvGrpSpPr>
                  <p:cNvPr id="2" name="Group 1"/>
                  <p:cNvGrpSpPr>
                    <a:grpSpLocks/>
                  </p:cNvGrpSpPr>
                  <p:nvPr/>
                </p:nvGrpSpPr>
                <p:grpSpPr bwMode="auto">
                  <a:xfrm>
                    <a:off x="337356" y="2217460"/>
                    <a:ext cx="3902476" cy="1345006"/>
                    <a:chOff x="337356" y="2217460"/>
                    <a:chExt cx="3902476" cy="1345006"/>
                  </a:xfrm>
                </p:grpSpPr>
                <p:sp>
                  <p:nvSpPr>
                    <p:cNvPr id="11278" name="Content Placeholder 2"/>
                    <p:cNvSpPr txBox="1">
                      <a:spLocks/>
                    </p:cNvSpPr>
                    <p:nvPr/>
                  </p:nvSpPr>
                  <p:spPr bwMode="auto">
                    <a:xfrm rot="832755">
                      <a:off x="2720594" y="3064786"/>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rgbClr val="FFC000"/>
                          </a:solidFill>
                          <a:latin typeface="Segoe UI Symbol" pitchFamily="34" charset="0"/>
                          <a:ea typeface="Segoe UI Symbol" pitchFamily="34" charset="0"/>
                          <a:cs typeface="Segoe UI Symbol" pitchFamily="34" charset="0"/>
                        </a:rPr>
                        <a:t>THEM</a:t>
                      </a:r>
                    </a:p>
                  </p:txBody>
                </p:sp>
                <p:sp>
                  <p:nvSpPr>
                    <p:cNvPr id="11279" name="Content Placeholder 2"/>
                    <p:cNvSpPr txBox="1">
                      <a:spLocks/>
                    </p:cNvSpPr>
                    <p:nvPr/>
                  </p:nvSpPr>
                  <p:spPr bwMode="auto">
                    <a:xfrm rot="-691089">
                      <a:off x="1334719" y="2217460"/>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chemeClr val="tx2"/>
                          </a:solidFill>
                          <a:latin typeface="Segoe UI Symbol" pitchFamily="34" charset="0"/>
                          <a:ea typeface="Segoe UI Symbol" pitchFamily="34" charset="0"/>
                          <a:cs typeface="Segoe UI Symbol" pitchFamily="34" charset="0"/>
                        </a:rPr>
                        <a:t>HIM</a:t>
                      </a:r>
                    </a:p>
                  </p:txBody>
                </p:sp>
                <p:sp>
                  <p:nvSpPr>
                    <p:cNvPr id="11280" name="Content Placeholder 2"/>
                    <p:cNvSpPr txBox="1">
                      <a:spLocks/>
                    </p:cNvSpPr>
                    <p:nvPr/>
                  </p:nvSpPr>
                  <p:spPr bwMode="auto">
                    <a:xfrm rot="-1044999">
                      <a:off x="337356" y="3057641"/>
                      <a:ext cx="1057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rgbClr val="C00000"/>
                          </a:solidFill>
                          <a:latin typeface="Segoe UI Symbol" pitchFamily="34" charset="0"/>
                          <a:ea typeface="Segoe UI Symbol" pitchFamily="34" charset="0"/>
                          <a:cs typeface="Segoe UI Symbol" pitchFamily="34" charset="0"/>
                        </a:rPr>
                        <a:t>HER</a:t>
                      </a:r>
                    </a:p>
                  </p:txBody>
                </p:sp>
              </p:grpSp>
            </p:grpSp>
            <p:sp>
              <p:nvSpPr>
                <p:cNvPr id="11275" name="Content Placeholder 2"/>
                <p:cNvSpPr txBox="1">
                  <a:spLocks/>
                </p:cNvSpPr>
                <p:nvPr/>
              </p:nvSpPr>
              <p:spPr bwMode="auto">
                <a:xfrm rot="-727701">
                  <a:off x="5507679" y="2972533"/>
                  <a:ext cx="109475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ts val="900"/>
                    </a:spcBef>
                    <a:buClr>
                      <a:schemeClr val="accent2"/>
                    </a:buClr>
                    <a:buFont typeface="Arial" charset="0"/>
                    <a:buNone/>
                  </a:pPr>
                  <a:r>
                    <a:rPr lang="en-US" altLang="en-US" sz="3000" b="1">
                      <a:solidFill>
                        <a:srgbClr val="7030A0"/>
                      </a:solidFill>
                      <a:latin typeface="Segoe UI Symbol" pitchFamily="34" charset="0"/>
                      <a:ea typeface="Segoe UI Symbol" pitchFamily="34" charset="0"/>
                      <a:cs typeface="Segoe UI Symbol" pitchFamily="34" charset="0"/>
                    </a:rPr>
                    <a:t>ZIR</a:t>
                  </a:r>
                </a:p>
              </p:txBody>
            </p:sp>
          </p:grpSp>
        </p:grpSp>
        <p:sp>
          <p:nvSpPr>
            <p:cNvPr id="11277" name="Content Placeholder 2"/>
            <p:cNvSpPr txBox="1">
              <a:spLocks/>
            </p:cNvSpPr>
            <p:nvPr/>
          </p:nvSpPr>
          <p:spPr bwMode="auto">
            <a:xfrm rot="568614">
              <a:off x="11060645" y="2350849"/>
              <a:ext cx="957379" cy="45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2800">
                  <a:solidFill>
                    <a:schemeClr val="tx1"/>
                  </a:solidFill>
                  <a:latin typeface="Calibri" pitchFamily="34" charset="0"/>
                </a:defRPr>
              </a:lvl1pPr>
              <a:lvl2pPr marL="514350" indent="-171450" defTabSz="685800">
                <a:defRPr sz="2400">
                  <a:solidFill>
                    <a:schemeClr val="tx1"/>
                  </a:solidFill>
                  <a:latin typeface="Calibri" pitchFamily="34" charset="0"/>
                </a:defRPr>
              </a:lvl2pPr>
              <a:lvl3pPr marL="857250" indent="-171450" defTabSz="685800">
                <a:defRPr sz="2000">
                  <a:solidFill>
                    <a:schemeClr val="tx1"/>
                  </a:solidFill>
                  <a:latin typeface="Calibri" pitchFamily="34" charset="0"/>
                </a:defRPr>
              </a:lvl3pPr>
              <a:lvl4pPr marL="1200150" indent="-171450" defTabSz="685800">
                <a:defRPr>
                  <a:solidFill>
                    <a:schemeClr val="tx1"/>
                  </a:solidFill>
                  <a:latin typeface="Calibri" pitchFamily="34" charset="0"/>
                </a:defRPr>
              </a:lvl4pPr>
              <a:lvl5pPr marL="1543050" indent="-171450" defTabSz="685800">
                <a:defRPr>
                  <a:solidFill>
                    <a:schemeClr val="tx1"/>
                  </a:solidFill>
                  <a:latin typeface="Calibri" pitchFamily="34" charset="0"/>
                </a:defRPr>
              </a:lvl5pPr>
              <a:lvl6pPr marL="2000250" indent="-171450" defTabSz="685800" eaLnBrk="0" fontAlgn="base" hangingPunct="0">
                <a:spcAft>
                  <a:spcPct val="0"/>
                </a:spcAft>
                <a:buFont typeface="Arial" charset="0"/>
                <a:defRPr>
                  <a:solidFill>
                    <a:schemeClr val="tx1"/>
                  </a:solidFill>
                  <a:latin typeface="Calibri" pitchFamily="34" charset="0"/>
                </a:defRPr>
              </a:lvl6pPr>
              <a:lvl7pPr marL="2457450" indent="-171450" defTabSz="685800" eaLnBrk="0" fontAlgn="base" hangingPunct="0">
                <a:spcAft>
                  <a:spcPct val="0"/>
                </a:spcAft>
                <a:buFont typeface="Arial" charset="0"/>
                <a:defRPr>
                  <a:solidFill>
                    <a:schemeClr val="tx1"/>
                  </a:solidFill>
                  <a:latin typeface="Calibri" pitchFamily="34" charset="0"/>
                </a:defRPr>
              </a:lvl7pPr>
              <a:lvl8pPr marL="2914650" indent="-171450" defTabSz="685800" eaLnBrk="0" fontAlgn="base" hangingPunct="0">
                <a:spcAft>
                  <a:spcPct val="0"/>
                </a:spcAft>
                <a:buFont typeface="Arial" charset="0"/>
                <a:defRPr>
                  <a:solidFill>
                    <a:schemeClr val="tx1"/>
                  </a:solidFill>
                  <a:latin typeface="Calibri" pitchFamily="34" charset="0"/>
                </a:defRPr>
              </a:lvl8pPr>
              <a:lvl9pPr marL="3371850" indent="-171450" defTabSz="685800" eaLnBrk="0" fontAlgn="base" hangingPunct="0">
                <a:spcAft>
                  <a:spcPct val="0"/>
                </a:spcAft>
                <a:buFont typeface="Arial" charset="0"/>
                <a:defRPr>
                  <a:solidFill>
                    <a:schemeClr val="tx1"/>
                  </a:solidFill>
                  <a:latin typeface="Calibri" pitchFamily="34" charset="0"/>
                </a:defRPr>
              </a:lvl9pPr>
            </a:lstStyle>
            <a:p>
              <a:pPr algn="ctr">
                <a:spcBef>
                  <a:spcPts val="900"/>
                </a:spcBef>
                <a:buClr>
                  <a:schemeClr val="accent2"/>
                </a:buClr>
                <a:buFont typeface="Arial" charset="0"/>
                <a:buNone/>
                <a:defRPr/>
              </a:pPr>
              <a:r>
                <a:rPr lang="en-US" altLang="en-US" sz="6600" b="1" dirty="0" smtClean="0">
                  <a:solidFill>
                    <a:schemeClr val="accent5">
                      <a:lumMod val="75000"/>
                    </a:schemeClr>
                  </a:solidFill>
                  <a:latin typeface="Segoe UI Symbol" pitchFamily="34" charset="0"/>
                  <a:ea typeface="Segoe UI Symbol" pitchFamily="34" charset="0"/>
                  <a:cs typeface="Segoe UI Symbol" pitchFamily="34" charset="0"/>
                </a:rPr>
                <a: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transphobia bathroo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38525" y="1633538"/>
            <a:ext cx="5224463" cy="5224462"/>
          </a:xfrm>
        </p:spPr>
      </p:pic>
      <p:sp>
        <p:nvSpPr>
          <p:cNvPr id="12291" name="TextBox 3"/>
          <p:cNvSpPr txBox="1">
            <a:spLocks noChangeArrowheads="1"/>
          </p:cNvSpPr>
          <p:nvPr/>
        </p:nvSpPr>
        <p:spPr bwMode="auto">
          <a:xfrm>
            <a:off x="11799888" y="4763"/>
            <a:ext cx="374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800" b="1"/>
              <a:t>2</a:t>
            </a: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a:grpSpLocks/>
          </p:cNvGrpSpPr>
          <p:nvPr/>
        </p:nvGrpSpPr>
        <p:grpSpPr bwMode="auto">
          <a:xfrm>
            <a:off x="6335713" y="3903663"/>
            <a:ext cx="5435600" cy="769937"/>
            <a:chOff x="6335407" y="4007684"/>
            <a:chExt cx="5435883" cy="770379"/>
          </a:xfrm>
        </p:grpSpPr>
        <p:sp>
          <p:nvSpPr>
            <p:cNvPr id="48" name="Content Placeholder 2"/>
            <p:cNvSpPr txBox="1">
              <a:spLocks/>
            </p:cNvSpPr>
            <p:nvPr/>
          </p:nvSpPr>
          <p:spPr bwMode="auto">
            <a:xfrm>
              <a:off x="6335407" y="4007684"/>
              <a:ext cx="5435883" cy="770379"/>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ct val="0"/>
                </a:spcBef>
                <a:buFont typeface="Arial" charset="0"/>
                <a:buNone/>
                <a:defRPr/>
              </a:pPr>
              <a:r>
                <a:rPr lang="en-US" altLang="en-US" sz="2400" b="1" dirty="0" smtClean="0">
                  <a:solidFill>
                    <a:schemeClr val="tx2">
                      <a:lumMod val="75000"/>
                    </a:schemeClr>
                  </a:solidFill>
                  <a:latin typeface="Segoe UI Symbol" pitchFamily="34" charset="0"/>
                  <a:ea typeface="Segoe UI Symbol" pitchFamily="34" charset="0"/>
                </a:rPr>
                <a:t>     32% </a:t>
              </a:r>
              <a:r>
                <a:rPr lang="en-US" altLang="en-US" sz="1800" dirty="0" smtClean="0">
                  <a:solidFill>
                    <a:schemeClr val="tx2">
                      <a:lumMod val="75000"/>
                    </a:schemeClr>
                  </a:solidFill>
                  <a:latin typeface="Segoe UI Symbol" pitchFamily="34" charset="0"/>
                  <a:ea typeface="Segoe UI Symbol" pitchFamily="34" charset="0"/>
                </a:rPr>
                <a:t>limited the amount they ate and drank to avoid using the restroom.</a:t>
              </a:r>
            </a:p>
            <a:p>
              <a:pPr marL="0" indent="0">
                <a:buFont typeface="Arial" charset="0"/>
                <a:buNone/>
                <a:defRPr/>
              </a:pPr>
              <a:endParaRPr lang="en-US" sz="2000" dirty="0">
                <a:latin typeface="Segoe UI Symbol" pitchFamily="34" charset="0"/>
                <a:ea typeface="Segoe UI Symbol" pitchFamily="34" charset="0"/>
              </a:endParaRPr>
            </a:p>
          </p:txBody>
        </p:sp>
        <p:grpSp>
          <p:nvGrpSpPr>
            <p:cNvPr id="13341" name="Group 48"/>
            <p:cNvGrpSpPr>
              <a:grpSpLocks/>
            </p:cNvGrpSpPr>
            <p:nvPr/>
          </p:nvGrpSpPr>
          <p:grpSpPr bwMode="auto">
            <a:xfrm>
              <a:off x="6341294" y="4007684"/>
              <a:ext cx="425450" cy="420688"/>
              <a:chOff x="6134254" y="2396647"/>
              <a:chExt cx="425450" cy="420688"/>
            </a:xfrm>
          </p:grpSpPr>
          <p:sp>
            <p:nvSpPr>
              <p:cNvPr id="50" name="Chevron 49"/>
              <p:cNvSpPr/>
              <p:nvPr/>
            </p:nvSpPr>
            <p:spPr bwMode="auto">
              <a:xfrm>
                <a:off x="6134717" y="2396647"/>
                <a:ext cx="239724" cy="420928"/>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51" name="Chevron 50"/>
              <p:cNvSpPr/>
              <p:nvPr/>
            </p:nvSpPr>
            <p:spPr bwMode="auto">
              <a:xfrm>
                <a:off x="6320464" y="2396647"/>
                <a:ext cx="239725" cy="420928"/>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grpSp>
      <p:sp>
        <p:nvSpPr>
          <p:cNvPr id="13315" name="AutoShape 4" descr="data:image/jpeg;base64,/9j/4AAQSkZJRgABAQEAAAAAAAD/2wBDABALDA4MChAODQ4SERATGCgaGBYWGDEjJR0oOjM9PDkzODdASFxOQERXRTc4UG1RV19iZ2hnPk1xeXBkeFxlZ2P/2wBDARESEhgVGC8aGi9jQjhCY2NjY2NjY2NjY2NjY2NjY2NjY2NjY2NjY2NjY2NjY2NjY2NjY2NjY2NjY2NjY2NjY2P/wAARCAMSAg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iir9pagKJJBnPIU00nJ2Qm7FeK1klAIG1T3arAsBjmXn/d/+vVzrSVuqS6kOTKv2Ff+en/jv/16PsK/89P/AB3/AOvVqiq9nEXMyr9hX/nof++f/r0fYV/56H/vn/69WqKPZxDmZV+wr/z0P/fP/wBej7Cv/PQ/98//AF6tUUeziHMyr9hX/nof++f/AK9H2Ff+eh/75/8Ar1aoo9nEOZlX7Cv/AD0P/fP/ANej7Cv/AD0P/fP/ANerVFHs4hzMq/YV/wCeh/75/wDr0fYV/wCeh/75/wDr1aoo9nEOZlX7Cv8Az0P/AHz/APXo+wr/AM9D/wB8/wD16tUUeziHMyr9hX/nof8Avn/69H2Ff+eh/wC+f/r1aoo9nEOZlX7Cv/PQ/wDfP/16PsK/89D/AN8//Xq1RR7OIczKv2Ff+eh/75/+vR9hX/nof++f/r1aoo9nEOZlX7Cv/PQ/98//AF6PsK/89D/3z/8AXq1RR7OIczKv2Ff+eh/75/8Ar0fYV/56H/vn/wCvVqij2cQ5mVfsK/8APQ/98/8A16PsK/8APQ/98/8A16tUUeziHMyr9hX/AJ6H/vn/AOvR9hX/AJ6H/vn/AOvVqij2cQ5mVfsK/wDPQ/8AfP8A9ej7Cv8Az0P/AHz/APXq1RR7OIczKv2Ff+eh/wC+f/r0fYV/56H/AL5/+vVqij2cQ5mVfsK/89D/AN8//Xo+wr/z0P8A3z/9erVFHs4hzMq/YV/56H/vn/69H2Ff+eh/75/+vVqij2cQ5mVfsK/89D/3z/8AXo+wr/z0P/fP/wBerVFHs4hzMq/YV/56H/vn/wCvR9hX/nof++f/AK9WqKPZxDmZV+wr/wA9D/3z/wDXo+wr/wA9D/3z/wDXq1RR7OIczKv2Ff8Anof++f8A69H2Ff8Anof++f8A69WqKPZxDmZV+wr/AM9D/wB8/wD16PsK/wDPQ/8AfP8A9erVFHs4hzMq/YV/56H/AL5/+vR9hX/nof8Avn/69WqKPZxDmZV+wr/z0P8A3z/9ej7Cv/PQ/wDfP/16tUUeziHMyr9hX/nof++f/r0fYV/56H/vn/69WqKPZxDmZV+wr/z0P/fP/wBej7Cv/PQ/98//AF6tUUeziHMyr9hX/nof++f/AK9H2Ff+eh/75/8Ar1aoo9nEOZlX7Cv/AD0P/fP/ANej7CuP9Yc/7v8A9erVFL2cQ5mUJLR0GcBh6ioCla9QzQBxuUfN6etZyp21RSl3MwrTcVYZKj21kWPtIvNmAIyo5NanWqenAbZDjnj+tW66KS0uZyeoUUUVqQFFFFABRRRQAUUUUAFFFFABRRRQAUUUUAFFFFABRRRQAUUUUAFFFFABRRRQAUUUUAFFFFABRRRQAUUUUAFFFFABRRRQAUUUUAFFFFABRRRQAUUUUAFFFFABRRRQAUUUUAFFFFABRRRQAUUUUAFFFFABRRRQAtFJRQBBcRjdkDg1WK81ekGUz6Gq5XmuWaszVPQNP+5J+H9atVVsPuP+H9atVvT+EiW4UUUVZIUUUUAFFFFABRRRQAUUUUAFFFFABRRRQAUUUUAFFFFABRRRQAUUUUAFFFFABRRRQAUUUUAFFFFABRRRQAUUUUAFFFFABRRRQAUUUUAFFFFABRRRQAUUUUAFFFFABRRRQAUUUUAFFFFABRRRQAUUUUAFFFFABRRRQAN/qz9RUBHNTt/qz9RUJ61z1PiNI7Edh9x/w/rVqqth9x/w/rVqtafwky3CiiirJCiiigAooooAKKKKACiiigAooooAKKKKACiiigAooooAKKKKACiiigAooooAKKKKACiiigAooooAKKKKACiiigAooooAKKKKACiiigAooooAKKKKACiiigAooooAKKKKACiiigAooooAKKKKACiiigAooooAKKKKABv9WfqKhPWpm/1Z+oqE9a56nxGkdiOw+4/4f1q1VWw+4/4f1q1WtP4SZbhRRRVkhRRRQAUUUUAFFFFABRRRQAUUUUAFFFFABRRRQAUUUUAFFFFABRRRQAUUUUAFFFFABRRRQAUUUUAFFFFABRRRQAUUUUAFFFFABRRRQAUUUUAFFFFABRRRQAUUUUAFFFFABRRRQAUUUUAFFFFABRRRQAUUUUAFFFFAA3+rP1FQnrUzf6s/UVCetc9T4jSOxHYfcf8AD+tWqq2H3H/D+tWq1p/CTLcKKKKskKKKKACiiigAooooAKKKKACiiigAooooAKKKKACiiigAoopaAEorZsPC+qXyhxCIYz0aY7f06/pWkPAt5jm7gz9DUuSXUdmcpRXV/wDCC3f/AD+QfkaP+EFu/wDn8g/I0uePcdmcpRXV/wDCC3f/AD+QfkaP+EFu/wDn8g/I0c8e4WZylFdX/wAILd/8/kH5Gj/hBbv/AJ/IPyNHPHuFmcpRXV/8ILd/8/kH5Gj/AIQW7/5/IPyNHPHuFmcpRXV/8ILd/wDP5B+Ro/4QW7/5/IPyNHPHuFmcpRXV/wDCC3f/AD+QfkaP+EFu/wDn8g/I0c8e4WZylFdX/wAILd/8/kH5Gj/hBbv/AJ/IPyNHPHuFmcpRXV/8ILd/8/kH5Gj/AIQW7/5/IPyNHPHuFmcpRXV/8ILd/wDP5B+RoPgW87XcH5Gjnj3CzOUorcvvCmq2alxEtwg6mE5P5daxDkEgggjqDVJp7CsJRRRTEFFFFABRRRQAUUUUAFFFFABRRRQAUUUUAFFFFABRRRQAUUUUADf6s/UVCetTN/qz9RUJ61z1PiNI7Edh9x/w/rVqqth9x/w/rVqtafwky3CiiirJCiiigAooooAKKKKACiiigAooooAKKKKACiiigApyqzsFRSzE4AAyTTa0/D1/DpurxXNwm6MAgkDJXI60mM0dM8HX13h7si1iPZuXP4dvxrrtM0DT9Mw0EIaUf8tZPmb/AOt+FPj13SZEDDUbYA/3pAp/I07+2tK/6CVp/wB/l/xrnlKTNEki/RVD+29K/wCglaf9/l/xo/tvSv8AoJWn/f5f8aizKuX6Kof23pX/AEErT/v8v+NH9t6V/wBBK0/7/L/jRZhcv0VQ/tvSv+glaf8Af5f8aP7b0r/oJWn/AH+X/GizC5foqh/belf9BK0/7/L/AI0f23pX/QStP+/y/wCNFmFy/RVD+29K/wCglaf9/l/xo/tvSv8AoJWn/f5f8aLMLl+iqH9t6V/0ErT/AL/L/jR/belf9BK0/wC/y/40WYXL9FUP7b0r/oJWn/f5f8aP7b0r/oJWn/f5f8aLMLl+iqH9t6V/0ErT/v8AL/jR/belf9BK0/7/AC/40WYXL9FUP7b0r/oJWn/f5f8AGj+29K/6CVp/3+X/ABoswuX6Kof23pX/AEErT/v8v+NH9t6V/wBBK0/7/L/jRZhcv1naloen6oD9pgHmdpE+Vh+Pf8ad/belf9BK0/7/AC/40f23pX/QStP+/wAv+NCuthaHHan4LvLbMli4uY/7p4cf0Nc3IjxSNHKjI6nBVhgivVH13SUUsdRtcD0lBP5CvP8AxTqltquredaL+7RAm8jBfBPP61vCUnuRJIyaKBRWpAUUUUAFFFFABRRRQAUUUUAFFFFABRRRQAUUUUAFFFFAA3+rP1FQnrUzf6s/UVCetc9T4jSOxHYfcf8AD+tWqq2H3H/D+tWq1p/CTLcKKKKskKKKKACiiigAooooAKKKKACiiigAooooAKKKKACiirelWi32p21qxIWRwGI9O9IZSIpu2vYYNPs7eJYobWJEXoAgp/2aD/nhH/3wKy9quxfKeN7aNteyfZoP+eEf/fAo+zQf88I/++BR7XyDlPG9tG2vZPs0H/PCP/vgUfZoP+eEf/fAo9r5Bynje2jbXsn2aD/nhH/3wKPs0H/PCP8A74FHtfIOU8b20ba9k+zQf88I/wDvgUfZoP8AnhH/AN8Cj2vkHKeN7aNteyfZoP8AnhH/AN8Cj7NB/wA8I/8AvgUe18g5TxvbRtr2T7NB/wA8I/8AvgUfZoP+eEf/AHwKPa+Qcp43to217J9mg/54R/8AfAo+zQf88I/++BR7XyDlPG9tG2vZPs0H/PCP/vgUfZoP+eEf/fAo9r5Bynje2jbXsn2aD/nhH/3wKPs0H/PCP/vgUe18g5TxvbRtr2T7NB/zwj/74FH2aD/nhH/3wKPa+Qcp43to217J9mg/54R/98Cj7NB/zwj/AO+BR7XyDlPG9tOC17BLY2k0ZSS2hdT1BQV5hr9lHputXFrFny1IK57AgHH61UZqRLVigKKBRWhIUUUUAFFFFABRRRQAUUUUAFFFFABRRRQAUUUUAFFFFAA3+rP1FQnrUzf6s/UVCetc9T4jSOxHYfcf8P61aqrYfcf8P61arWn8JMtwoooqyQooooAKKKKACiiigAooooAKKKKACiiigAooooAK1PDX/Iw2X/XT+hrLrU8Nf8jDZf8AXT+hpPYaPUq5jX/Fy6TfmzhtfOkQAuWfaBkZx09DXT1g614Vs9Xu/tTSSQzEAMUwQ2OnXvXLG19TV36GH/wn83/QPT/v6f8ACl/4T+b/AKB6f9/T/hVv/hArT/n9m/75FVtS8GWtlp1xdLdTMYoywUqOcCtf3ZPvDf8AhP5v+gen/f0/4VZsfHkEsoS8tGgUn/WI24D6jFcOBS7ar2cSeZnssciSxrJGwZGGVYHIIp1cz4DuJJdHkhckiGUhfYEZx+efzrpq55KzsaJ3CiiikMKKKKACiiigAooooAKKKKACiiigAooooAKKKKACvMfGf/Iz3P0T/wBBFenV5j4z/wCRnufon/oIrWluTLYxl6UtItLXQZhRRRQIKKKKACiiigAooooAKKKKACiiigAooooAKKKKABv9WfqKhPWpm/1Z+oqE9a56nxGkdiOw+4/4f1q1VWw+4/4f1q1WtP4SZbhRRRVkhRRRQAUUUUAFFFFABRRRQAUUUUAFFFFABRRRQAVqeGv+Rhsv+un9DWXWp4a/5GGy/wCun9DSew0epUUUVxmwVHPClxBJDIMpIpRh7EYNSUUAeT6vo91o900cyExZ+SUD5WH+PtVa1tp7yZYbaJpZG6KozXsDKGUqwBB6g02OKOIYjjVAeyjFbe10I5DO8PaX/ZGlpbsQZWO+QjpuP/6hWpRRWTd9SwooopAFFFFABRRRQAUUUUAFFFFABRRRQAUUUUAFFFFABXmPjP8A5Ge5+if+givTq8x8Z/8AIz3P0T/0EVrS3JlsYy0tItLXQZhRRRQIKKKKACiiigAooooAKKKKACiiigAooooAKKKKABv9WfqKhPWpm/1Z+oqE9a56nxGkdiOw+4/4f1q1VWw+4/4f1q1WtP4SZbhRRRVkhRRRQAUUUUAFFFFABRRRQAUUUUAFFFFABRRRQAVqeGv+Rhsv+un9DWXWp4a/5GGy/wCun9DSew0epUUUVxmwUUUUAFFFFABRRRQAUUUUAFFFFABRRRQAUUUUAFFFFABRRRQAUUUUAFFFFABXmPjP/kZ7n6J/6CK9OrzHxn/yM9z9E/8AQRWtLcmWxjLS0i0tdBmFFFFAgooooAKKKKACiiigAooooAKKKKACiiigAooooAG/1Z+oqE9amb/Vn6ioT1rnqfEaR2I7D7j/AIf1q1VWw+4/4f1q1WtP4SZbhRRRVkhRRRQAUUUUAFFFFABRRRQAUUUUAFFFFABRRRQAVqeGv+Rhsv8Arp/Q1l1qeGv+Rhsv+un9DSew0epUUUVxmwUUUUAFFFFABRRRQAUUUUAFFFFABRRRQAUUUUAFFFFABRRRQAUUUUAFFFFABXmPjP8A5Ge5+if+givTq8x8Z/8AIz3P0T/0EVrS3JlsYy0tItLXQZhRRRQIKKKKACiiigAooooAKKKKACiiigAooooAKKKKABv9WfqKhPWpm/1Z+oqE9a56nxGkdiOw+4/4f1q1VWw+4/4f1q1WtP4SZbhRRRVkhRRRQAUUUUAFFFFABRRRQAUUUUAFFFFABRRRQAVqeGv+Rhsv+un9DWXWp4a/5GGy/wCun9DSew0epUUUVxmwUUUUAFFFFABRRRQAUUUUAFFFFABRRRQAUUUUAFFFFABRRRQAUUUUAFFFFABXmPjP/kZ7n6J/6CK9OrzHxn/yM9z9E/8AQRWtLcmWxjLS0i0tdBmFFFFAgooooAKKKKACiiigAooooAKKKKACiiigAooooAG/1Z+oqE9amb/Vn6ioT1rnqfEaR2I7D7j/AIf1q1VWw+4/4f1q1WtP4SZbhRRRVkhRRRQAUUUUAFFFFABRRRQAUUUUAFFFFABRRRQAVqeGv+Rhsv8Arp/Q1l1qeGv+Rhsv+un9DSew0epUUUVxmwUUUUAFFFFABRRRQAUUUUAFFFFABRRRQAUUUUAFFFFABRRRQAUUUUAFFFFABXmPjP8A5Ge5+if+givTq8x8Z/8AIz3P0T/0EVrS3JlsYy0tItLXQZhRRRQIKKKKACiiigAooooAKKKKACiiigAooooAKKKKABv9WfqKhPWpm/1Z+oqE9a56nxGkdiOw+4/4f1q1VWw+4/4f1q1WtP4SZbhRRRVkhRRRQAUUUUAFFFFABRRRQAUUUUAFFFFABRRRQAVqeGv+Rhsv+un9DWXWp4aOPEFl/wBdP6Gk9ho9SooorjNgooooAKKKKACiiigAooooAKKKKACiiigAooooAKKKKACiiigAooooAKKKKACvMfGf/Iz3P0T/ANBFenV5h4zP/FT3X0T/ANBFa0tyZbGOtLSLS10GYUUUUCCiiigAooooAKKKKACiiigAooooAKKKKACiiigAb/Vn6ioT1qZv9WfqKhPWuep8RpHYjsPuP+H9atVVsPuP+H9atVrT+EmW4UUUVZIUUUUAFFFFABRRRQAUUUUAFFFFABRRRQAUUUUAFPileCVJYmKyIwZWHYimUUAdhB49dYlE9gHkHVkkwD+GKf8A8J+n/QNb/v8Af/WrjMUm2s/Zx7FczOz/AOE/T/oGt/3+/wDrUf8ACfp/0DW/7/f/AFq4zbRto9nHsHMzs/8AhP0/6Brf9/v/AK1H/Cfp/wBA1v8Av9/9auM20baPZx7BzM7P/hP0/wCga3/f7/61H/Cfp/0DW/7/AH/1q4zbRto9nHsHMzs/+E/T/oGt/wB/v/rUf8J+n/QNb/v9/wDWrjNtG2j2cewczOz/AOE/T/oGt/3+/wDrUf8ACfp/0DW/7/f/AFq4zbRto9nHsHMzs/8AhP0/6Brf9/v/AK1H/Cfp/wBA1v8Av9/9auM20baPZx7BzM7P/hP0/wCga3/f7/61H/Cfp/0DW/7/AH/1q4zbRto9nHsHMzs/+E/T/oGt/wB/v/rUf8J+n/QNb/v9/wDWrjNtG2j2cewczOz/AOE/T/oGt/3+/wDrUf8ACfp/0DW/7/f/AFq4zbRto9nHsHMzs/8AhP0/6Brf9/v/AK1H/Cfp/wBA1v8Av9/9auM20baPZx7BzM7P/hP0/wCga3/f7/61H/Cfp/0DW/7/AH/1q4zbRto9nHsHMzsZfH5MZEWnYfsWlyB+GK5C5uJby6kuZ23SyNuY03bS4qlFLYG7gKKKKokKKKKACiiigAooooAKKKKACiiigAooooAKKKKACiiigAb/AFZ+oqE9amb/AFZ+oqE9a56nxGkdiOw+4/4f1q1VWw+4/wCH9atVrT+EmW4UUUVZIUUUUAFFFFABRRRQAUUUUAFFFFABRRRQAUUUUAFFFFABRRRQAUUU5VZ3CIpZmOAAMkmgBtFdZpXgqaZVl1GUwqefKTlvxPQfrXT2fh/S7IDyrOMsP4pBvP61m6iRSi2eaW9ldXR/0e2ml/3EJrSg8K6xMM/ZPLHq7gfpnNelgADAGBS1m6r6FchwMXgfUG5kuLZPoST/ACq0ngNv+WmogeyxZ/rXaUUvaSHyo5FfAluPv30p+iAVIPAtj3urk/Tb/hXVUUueXcOVHL/8INp3/Pzdf99L/hSHwLYdrq5H1K/4V1NFHPLuPlRyTeBLY/cvZR9UBqB/AR/5Z6j+DQ//AF67Sij2khcqOBl8Dagv+rubd/qWH9KpTeE9Zh5FqJB6o4P6ZzXpdFP2sg5UeRXFheWn/HxazRD1ZCB+dVq9lrPvNC0y9B8+zi3H+JRtb8xVqr3FyHlVFdhqngh0VpNNmL4/5ZS9fwP+NcjJG8MrRSoySKcMrDBBrRST2IasNoooqhBRRRQAUUUUAFFFFABRRRQAUUUUAFFFFABRRRQAUUUUAFFFFABRRRQAN/qz9RUJ61M3+rP1FQnrXPU+I0jsR2H3H/D+tWqq2H3H/D+tWq1p/CTLcKKKKskKKKKACiiigAooooAKKKKACiiigAooooAKKKKACiiigAoqWK3mmV2iieRYxucqpIUep9KioAK2PCtxbWuuwyXRATBVWborEcH/AD61j0Umrqwz2WlrzDS/E2o6WojVxNAOkcvOPoeorprLxzp82BdxS2zdzjev6c/pXO6bRopI6miqNtrOm3ePIvoGJ/h3gH8jzV3rWdrFC0UUUAFFFFABRRRQAUUUUAFFFJQAtFUrnVtPtM/aL2BCOxcZ/LrWLe+ONNgBFskty3bA2r+Z5/SqUWxXR09ea+Nbq2uddP2YqxSMJIy9CwJ/kMCo9V8WalqStGrC2hPBSLqR7nr/ACrDVa1hC2rIlK5IKKBRWxAUVI8E0cSSyROscn3HKkBvoe9R0AFFFFABRRRQAUUUUAFFFFABRRRQAUUUUAFFFFABRRRQAUUUUADf6s/UVCetTN/qz9RUJ61z1PiNI7Edh9x/w/rVqqth9x/w/rVqtafwky3CiiirJCiiigAooooAKKKKACiiigAooooAKKKKACiiigAooooA634fygXl5D/fjVsfQ4/rWnrXg+2vS01iwtpjyVx8jf4fh+Vc34OuPs/iGEE4EqtGfyyP1Ar0quebcZXRpHVHkuoaTfaY+Lu3ZF7OOVP41TzXsjKGUqwBU8EHvWLfeFNKvMsITbuf4oTt/Tp+lUqvcTgea4pCtdbd+BrpMm0uo5R/dkBU/wBaxrnw/q1rnzLGUgd4xvH6VopJk2Zklamhurm2/wBRcTRf7jlf5Ujo0bbXUqw7EYNNpgaEXiPWYfu6hKf9/Dfzq1H4x1pPvTxv/vRD+lYuKMUuVdgudEvjnVV6xWrfVG/xp48eaj3tbU/QN/jXM7aNtLkj2HdnUf8ACe3/APz6W/8A49/jSHx5qHa1th9Q3+Ncxto20ckewXZ0beOtVbpDar9Eb/4qoH8Za0/3Zo0/3Yx/XNYe2jbRyLsF2aMviTWpvvX8o/3ML/IVSnvLu5/4+LqaX/fkLfzpmKMVVkhXI9tKFqRVLMFUEk9gK0bbQdVuseVYzYPdxsH5nFGwGYFpcV1Vp4HvJCDdXEUK+iAuf6Ct6x8JaXaYZ42uXHeU5H5dKh1IofKzgrDTbzUZNlpbvJ6sBhR9T0rsdH8GwW5WbUWE8g5EY+4Pr611CIkaBI1CqOgUYAp1ZSqN7FqJxnxCkCRWEC4Ay7YHbGAK4sGuh8eXPm66sIPEMQB+p5/kRXPLW0PhREtxaKKKskKKKKACiiigAooooAKKKKACiiigAooooAKKKKACiiigAb/Vn6ioT1qZv9WfqKhPWuep8RpHYjsPuP8Ah/WrVVbD7j/h/WrVa0/hJluFFFFWSFFFFABRRRQAUUUUAFFFFABRRRQAUUUUAFFFFABRRRQBLbTta3UNwn3onDj8DmvXoZVmhSWM5R1DKfUGvHK9E8Fah9r0f7OxzJbHb/wE8j+o/Csaq0uXFnRUUUVgaBRRRQBHLDFMu2WNJF9GUEVRm8P6TP8AfsIR/uLt/litKindoLGBL4O0eT7sUsf+7If65qrJ4FsD/q7m5X6lT/Supop88u4uVHHt4DiP3dQcfWIH+tRnwEe2pfnB/wDZV2lFP2khcqOK/wCECf8A6CK/9+f/AK9KPAR76kP+/H/2VdpRR7SQcqOPXwHGPvag5+kQH9amTwLYj/WXVw3+7tH9DXVUUc8u4cqOfi8G6Qn3klk/3pD/AExV2Hw9pEH3LCE/743/AM81p0UuZ9x2RHDBDAu2GJIx6IoH8qkooqRhRRRQAUhIUEk4A5JNLWH4v1AWGhShTiW4/dJ+PU/lmmld2B6Hnep3Zv8AVLm67SyEj6dv0xUI6VGoqSutGIUUUUxBRRRQAUUUUAFFFFABRRRQAUUUUAFFFFABRRRQAUUUUADf6s/UVCetTN/qz9RUJ61z1PiNI7Edh9x/w/rVqqth9x/w/rVqtafwky3CiiirJCiiigAooooAKKKKACiiigAooooAKKKKACiiigAooooAK1vDWp/2Xq8cjnEMn7uT2B7/AIGsmik1cZ7L1FLXM+DNZF7ZfYp2/wBItx8uf4k7fl0/Kumrkas7GqdwooopDCiiigAooooAKKKKACiiigAooooAKKKKACiiigAooooAK8y8Y6r/AGlq5jjbMFtlF9Cf4j/T8K63xdrQ0vTjFC2Lq4BVMdVHdv8AD/61eaqK2px6kSfQcop1AorcgKKKKBBRRRQAUUUUAFFFFABRRRQAUUUUAFFFFABRRRQAUUUUADf6s/UVCetTN/qz9RUJ61z1PiNI7Edh9x/w/rVqqth9x/w/rVqtafwky3CiiirJCiiigAooooAKKKKACiiigAooooAKKKKACiiigAooooAKKKKAJrO6msbuO5t22yRnIP8AT6V6jo+qQ6vYrcQnDdHTujeleUVe0jVbjSLwTwHKnh4z0cVnOHMVF2PWKKp6ZqVtqlotxbPlTwynqp9DVyubY1CiiigAooooAKKKKACiiigAooooAKKKKACiiigAqpqeowaXZPdXDYVeg7sewFOv763061e5upAka/mT6D1NeYa7rU+t3nmPlIU4ijzwo/xq4Q5iW7FbUr+fVL6S6uD8zngDoo7AVCoxSKKdXSZhRRRTEFFFFABRRRQAUUUUAFFFFABRRRQAUUUUAFFFFABRRRQAUUUUADf6s/UVCetTN/qz9RUJ61z1PiNI7Edh9x/w/rVqqth9x/w/rVqtafwky3CiiirJCiiigAooooAKKKKACiiigAooooAKKKKACiiigAooooAKKKKACiiigC3pmpXWlXQntXwejKfusPQivRdE1+01iLEZ8u4A+aFjyPceory+lRnikWSN2R1OQynBBqJQUik7HstFcNo3jaSILDqqGRegmQfMPqO/4V2Nne219D5trOkqeqnp9fSueUXHc0TTLFFFFSMKKKKACiiigAooooAKKKhubqCzhMtzMkUY/ic4oAmrM1nXLPRod1w+6Uj5Il+83+A965zWfHHDQ6Snt57j+Q/x/KuOmlluZmlnkaSRjlmY5JrWNO+5Dl2Lesaxd6zc+bcthF+5Gv3UH+PvVNVoC06t0rEBRRRTEFFFFABRRRQAUUUUAFFFFABRRRQAUUUUAFFFFABRRRQAUUUUAFFFFAA3+rP1FQnrUzf6s/UVCetc9T4jSOxHYfcf8P61aqrYfcf8P61arWn8JMtwoooqyQooooAKKKKACiiigAooooAKKKKACiiigAooooAKKKKACiiigAooooAKKKKANp/C2pf2fDeQos6SoH2IfmAIz07/AIVkRTXNjcboZJIJV4O0lSPavXLGPyrG3j/uRKv5Cob/AEmx1JcXdskh7N0YfiOawVTuacpxdh44v4AFvIkuV/vD5G/Tj9K6C08Z6TcACV5LdvSROPzGazr7wIjEtYXZX0SYZH5j/CsG78K6vbE5tDKv96Ihs/h1/SnaEhao9Gt9SsbnHkXkEmeyyAn8qs143Naz25xPBJEfR0K/zpEllj/1crp/usRS9l5j5z2aivHft15jH2ufH/XQ/wCNRvNNJ/rJpH/3mJo9l5hznrs+oWVt/r7uCL/fkArIu/GOj2wISZ7hvSJP6nArzmG2mnbEMUkh9EUmtS18LavckbbNo19ZSEx+B5p+zit2HMzSv/HV5MCtjAluP77fO3+H865u5urq/m33M0k8h4G45/AV19j4D5DX939UhH9T/hXS6doun6aB9ltkV/755b8zRzRjsKze5wNp4T1O4tXuHjWBFUsBLkM2Pb/GsYV7KyhlKnoRg140wKSMh6qcGqhLmCSsLRRRWhAUUUUAFFFFABRRRQAUUUUAFFFFABRRRQAUUUUAFFFFABRRRQAUUUUAFFFFAA3+rP1FQnrUzf6s/UVCetc9T4jSOxHYfcf8P61aqrYfcf8AD+tWq1p/CTLcKKKKskKKKKACiiigAooooAKKKKACiiigAooooAKKKKACiiigAooooAKKKKACpII/Nnjj/vsF/M1HV7RY/N1qxTsZ0z9Mikxnq9LRRXGbBRRRQAhAIwagexs5P9ZawP8A70YNWKKAKf8AZOm/9A+1/wC/K/4U9LCzj+5aQL/uxgf0qzRTuwsIAAMAYHtS0UUgCiiigAryDVY/J1e8j/uzuP8Ax416/XlXiiPyvEl6vq+78wD/AFrWluRIzh0ooHSiugzCiiigAooooAKKKKACiiigAooooAKKKKACiiigAooooAKKKKACiiigAooooAG/1Z+oqE9amb/Vn6ioT1rnqfEaR2I7D7j/AIf1q1VWw+4/4f1q1WtP4SZbhRRRVkhRRRQAUUUUAFFFFABRRRQAUUUUAFFFFABRRRQAUUUUAFFFFABRRRQAVseE4/M8R2g7As35KTWPXReBo9+vbv7kLN/If1qZbMa3PRKKKK5DYKKKKACiiigAooooAKKKKACiiigArzXxvHs8RyN/z0jRv0x/SvSq8/8AiFHjVraT+9Bj8mP+NaU/iJlscwOlLSLS10mYUUUUCCiiigAooooAKKKKACiiigAooooAKKKKACiiigAooooAKKKKACiiigAb/Vn6ioT1qZv9WfqKhPWuep8RpHYjsPuP+H9atVVsPuP+H9atVrT+EmW4UUUVZIUUUUAFFFFABRRRQAUUUUAFFFFABRRRQAUUUUAFFFFABRRRQAUUUUAFdZ8P48393J/diC/mf/rVyddt8Po8QX0n95kX8gf8aip8JUdzsKKKK5TUKKKKACiiigAooooAKKKKACiiigAriviLHxYSj/bU/wDjv/167WuU+IUe7SLeT+7OB+an/Crh8QpbHBrS01adXSZBRRRTEFFFFABRRRQAUUUUAFFFFABRRRQAUUUUAFFFFABRRRQAUUUUAFFFFAA3+rP1FQnrUzf6s/UVCetc9T4jSOxHYfcf8P61aqrYfcf8P61arWn8JMtwoooqyQooooAKKKKACiiigAooooAKKKKACiiigAooooAKKKKACiiigAooooAK9A8Bx7dFlfu85/kK8/rS0zXr/SYmitZF8tju2uuQD61E1dWKTsz1SivNz411j1g/79//AF6P+E11j1g/79//AF6x9ky+ZHpFFeb/APCa6x6wf9+//r0f8JrrHrB/37/+vR7JhzI9Iorzf/hNdY9YP+/f/wBej/hNdY9YP+/f/wBej2TDmR6RRXm//Ca6x6wf9+//AK9H/Ca6x6wf9+//AK9HsmHMj0iivN/+E11j1g/79/8A16P+E11j1g/79/8A16PZMOZHpFFeb/8ACa6x6wf9+/8A69H/AAmusesH/fv/AOvR7JhzI9Irn/HEe/w5K3/PN0b9cf1rl/8AhNdY9YP+/f8A9eqep+I9S1W3+z3MiCLOSqLjP1qo02ncTkjLWnU1RTq2ICiiimIKKKKACiiigAooooAKKKKACiiigAooooAKKKKACiiigAooooAKKKKABv8AVn6ioT1qZv8AVn6ioT1rnqfEaR2I7D7j/h/WrVVbD7j/AIf1q1WtP4SZbhRRRVkhRRRQAUUUUAFFFFABRRRQAUUUUAFFFFABRRRQAUUUUAFFFFABRRRQAUUUUAGKTbS0UDE20baWigBNtG2looATbRtpaKAE20baWigBNtG2looATbS4oooAMUUUUCCiiigAooooAKKKKACiiigAooooAKKKKACiiigAooooAKKKKACiiigAooooAG/1Z+oqE9amb/Vn6ioT1rnqfEaR2I7D7j/h/WrVVbD7j/h/WrVa0/hJluFFFFWSFFFFABRRRQAUUUUAFFFFABRRRQAUUUUAFFFFABRRRQAUUUUAFFFFABRRRQAUUUUAFFFFABRRRQAUUUUAFFFFABRRRQAUUUUAFFFFABRRRQAUUUUAFFFFABRRRQAUUUUAFFFFABRRRQAUUUUAFFFFABRRRQAUUUUADf6s/UVCetTN/qz9RUJ61z1PiNI7Edh9x/w/rVqqth9x/wAP61arWn8JMtwoooqyQooooAKKKKACiiigAooooAKKKKACiiigAooooAKKKKACiiigAooooAKKKKACiiigAooooAKKKKACiiigAooooAKKKKACiiigAooooAKKKKACiiigAooooAKKKKACiiigAooooAKKKKACiiigAooooAKKKKACiiigAb/Vn6ioT1qZv9WfqKhPWuep8RpHYjsPuP8Ah/WrVVbD7j/h/WrVa0/hJluFFFFUSFFFFABRRRQAUUUUAFFFFABRRRQAUUUUAFFFFABRRRQAUUUUAFFFFABRRRQAUUUUAFFFFABRRRQAUUUUAFFFFABRRRQAUUUUAFFFFABRRRQAUUUUAFFFFABRRRQAUUUUAFFFFABRRRQAUUUUAFFFFABRRRQAUUUUwBv9WfqKhPWpm/1Z+oqE9a56nxGkdiOw+4/4f1q1VWw+4/4f1q1WtP4SZbhRRRVEhRRRQAUUUUAFFFFABRRRQAUUUUAFFFFABRRRQAUUUUAFFFFABRRRQAUUUUAFFFFABRRRQAUUUUAFFFFABRRRQAUUUUAFFFFABRRRQAUUUUAFFFFABRRRQAUUUUAFFFFABRRRQAUUUUAFFFFABRRRQAUUUUAFFFFAA3+rP1FQnrUzf6s/UVCetYVPiNI7Edh9x/w/rVqqth9x/wAP61arWn8JMtwoooqiQooooAKKKKACiiigAooooAKKKKACiiigAooooAKKKKACiiigAooooAKKKKACiiigAooooAKKKKACiiigAooooAKKKKACiiigAooooAKKKKACiiigAooooAKKKKACiiigAooooAKKKKACiiigAooooAKKKKACiiigAb/Vn6ioT1qZv9WfqKhPWsKnxGkdiOw+4/4f1q1VWw+4/wCH9atVrT+EmW4UUUVRIUUUUAFFFFABRRRQAUUUUAFFFFABRRRQAUUUUAFFFFABRRRQAUUUUAFFFFABRRRQAUUUUAFFFFABRRRQAUUUUAFFFFABRRRQAUUUUAFFFFABRRRQAUUUUAFFFFABRRRQAUUUUAFFFFABRRRQAUUUUAFFFFABRRRQAN/qz9RUJ61M3+rP1FQnrWFT4jSOxHYfcf8AD+tWqq2H3H/D+tWq1p/CTLcKKKKokKKKKACiiigAooooAKKKKACiiigAooooAKKKKACiiigAooooAKKKKACiiigAooooAKKKKACiiigAooooAKKKKACiiigAooooAKKKKACiiigAooooAKKKKACiiigAooooAKKKKACiiigAooooAKKKKACiiigAooooAG/1Z+oqE9amb/Vn6ioT1rCp8RpHYjsPuP8Ah/WrVVbD7j/h/WrVa0/hJluFFFFUSFFFFABRRRQAUUUUAFFFFABRRRQAUUUUAFFFFABRRRQAUUUUAFFFFABRRS0AJRRRQAUUUtACUUUUAFFFFABRRRQAUUUUAFFFFABRRRQAUUUUAFFLSUAFFFFABRRRQAUUUUAFFFFABRRRQAUUUUAFFFFABRRRQAUUUUADf6s/UVCetTN/qz9RUJ61hU+I0jsR2H3H/D+tWqq2H3H/AA/rVqtafwky3CiiiqJCiiigAooooAKKKKACiiigAooooAKKKKACiiigAooooAKWkooAKKKKACiiigAooooAKKKKACiiigAooooAKKKKACiiigAooooAKKKKACiiigAooooAKKKKACiiigAooooAKKKKACiiigAooooAKKKKACiiigAooooAG/1Z+oqE9amb/Vn6ioT1rCp8RpHYjsPuP+H9atVVsPuP+H9atVrT+EmW4UUUVRJ0ng7S7LU5rpb2HzRGqlfmK4zn0NdR/wAIpon/AD5f+RX/AMa8+sNVvdLeRrKbyjIAG+VWzj6g13fg/UrvU7CeW9l811l2g7QuBgegrGfMtbmkbE3/AAimif8APl/5Ff8AxrE1jRNOttd0u2ht9sU7ESLvY7uncnitXxhqV3plhBLZS+U7S7SdobIwfUVyum6re6p4h05r2bzTHLhflVcZ+gFKPNvcHbY7D/hFNE/58v8AyK/+NebYHm47bsV7HXM/8IRpu7d593nOfvr/APE0QnbcHHsXP+EU0T/ny/8AIr/41x32C1/4S77D5X+jfaNmzcenpnOa9Lrzz/mfv+3qiDeoNI6n/hFNE/58v/Ir/wCNcBZafLqOpC0tgNxY8nooHc16zXAeC7iKHxBOkrBWlRlQnudwOP0/SiEnZg0jcs/BmmQxr9p8y5fuSxUfgB/jTrrwbpUyYhWS3bsUct/PNblykslvIkEohlYYWQru2n1x3rnri58S6bZzebFDffKdk0Qwye5XAzx6CpTk+o7I43WNMk0m+a2kkSQgZDKe3uOxqjTnkkmlaWVy7ucszHJJpp6V0rYzPR7Pwvo0tnBI9nlmjVifNfkkfWpf+EU0T/ny/wDIr/41paf/AMg+2/65L/IVRig1oa00st3CdOycRBfmxjjnb6+9ct33NbI5/XvCENrZSXdg7/uhueNznIHUg1x9en+JNUt9O0yZZW/ezRskaDkkkYz9K8yijeWRI0G53IVR6k1tTba1Ikjq/CPh+11C0lur+EyIW2xjcV6dTwf84rbuPCWkPbyLDa+XIVIVvMc7T2PJrU060Sw0+C1TGIkAJ9T3P55pul6jDqdq08BBUSMnBz0PB/EYP41k5Nu6KSR5xollHPr0FneR7lLsrpkjoD6e4ruf+EU0T/ny/wDIr/41zXiyObR/EKahaHy2mXerbQQGxhuDx7/jV7whrmo6lqskN5cebGsJYDYo53KOw9zVyu1dCVloa/8Awimif8+X/kV/8ayvE2gaZYaLLcWtt5cqsoDeYx6keprpNVne20q7njbbJHC7K2M4IBx+tea3viDVL+2a3urrzImxlfLUZwc9hShzPW43ZHbWfhfRpbOCR7PLNGrE+a/JI+tcb4ltILHW57e1Ty4kC4XJOMqD3r0nT/8AkH23/XJf5CsrUvCtjqd9Jdzy3CyPjIRlA4GO49qUZ2eoNaaFDw94e0q90S2uLi13yuG3N5jDPzEdjWL4w02z0y8t47OHyleMsw3FsnPua7zTrKLTrGO0hZ2jjzguQTySe31rjfiB/wAhC1/65H+dOMm5Ca0N2z8L6NLZwSPZ5Zo1YnzX5JH1qX/hFNE/58v/ACK/+NaWn/8AIPtv+uS/yFZDjxEfEPyFRpm8fe2fdwM/7WetTdvqVZGVrfg2KG1e4053LRjc0TnOQPQ+tceiNI6oilmY4AHUmvYpHWONncgIoJYnsK4LwRZx3OrzXJXK265UehJ4/TNXCbs7kuOpc0rwSpjWTU5WDHnyoyOPqf8AD862P+ET0XZj7Ic4xu818/XrWnf3SWNjNdSDKxIWwO/tXn//AAmer/avN8yPy8/6nyxtx6Z6/rUpykPRGvqnglPLMmmStvH/ACylPB+h/wAa4ySN4pGjkUq6nDKRgg163p92t/YQXSKVEqBsHt7VzHiPSI7jxPpx2gLdnEgHU7OSfywPwqoTezE49jN0HwnNqMS3N05gt25UAfM49fYV0sXhHRkTa1s0h/vNK2f0IrcACqFUAAcADtXA6x4v1D+0JY7GRYYY2Kj5AxbHc5qbyk9B2SNi+8FWEyE2jyW8nYE7l/Xn9a4rUdPuNMumt7pNrjkEdGHqDXoXhjWX1mwZ5lCzRNtfb0PHBqr44s0m0b7VgB7dgc9yCcEfmR+VVGTTsxNJq6ItC8O6VeaNa3E9rvlkTLN5jjPPsan1Hwnph0+f7JalLgITGRI55HbBP4Vd8Mf8i7Zf7n9TWmrqxYKclTg+xxn+oqHJ3HZWPJdMtDfalb2w6SOAfp3/AEzXoX/CKaJ/z5f+RX/xrO0bSPs3i+/lMf7uIbozjgb+mPw3CupDqZCgPzKASPY5x/I1U5u+goo4fxho2n6ZZ28lnB5TPIVJ3scjHua5Ou7+IAP9nWrdhNj9DXCVpTd4ky3Oh8H6bZ6neXEd5D5qpGGUbiuDn2NbPiHw9pVlolzcW9rslQLtbzGOPmA7mqHw/wD+Qjdf9ch/Oux1Gyi1GxktJmdY5MZKEA8EHv8ASs5SakUloeceGrSC+1uC3uk8yJw2VyRnCk9q7K88L6NFZzyJZ4ZY2YHzX4IH1p2m+FbHTL6O7gluGkTOA7KRyMdh71q6h/yD7n/rk38jSlO70GlpqeQ11vhHw/a6haS3V/CZELbYxuK9Op4P+cVykUbSyJHGNzuQqj1Jr1rTrRLDT4LVMYiQAn1Pc/nmtKkrImKuZdx4S0h7eRYbXy5CpCt5jnaex5NedSRtFI0bjDoSrD0Ir1bSdRi1S0a4ixgSMnX0PH5jB/GuI8bWH2XWPtCLiO5XdwMDcOD/AEP41NOTvZjktLoq+H9Bl1qZvn8qCP774zz6D3rsIfCGjxph4HlP955GB/TFVPAVzE2mTW4YCVJSxXuQQMH9K2tWg1CeBRpl2ltKDk70DBvbkHH5Upyd7AkrGLqHgmzlRmsZHgk7Kx3L/jXCzRmGZ4mKkoxUlTkH6Gut8Q6jr1vpf2e7t1jDHbJcwnIYentn9a48dK0hfqTKwUUUVZIN/qz9RUJ61M3+rP1FQnrWFT4jSOxHYfcf8P61aqrYfcf8P61arWn8JMtwoooqiQrvPh//AMgy5/67f+yiuDrrPB+tafpljPFe3HlO0u4DYzZGB6CoqK6KjuaHxA/5Blt/12/9lNcp4d/5D9j/ANdRW34w1rT9TsYIrK4811l3EbGXAwfUVgaNcRWur2s87bIo5AzNgnA/ClFe6N7nrNcB/wAJxqfm7fItMZx9xv8A4qul/wCEs0T/AJ/f/IT/AOFea5Hmbu27NRCPdDk+x7JXnn/M/f8Ab1XU/wDCWaJ/z+/+Qn/wrjf7Qtf+Eu+3eb/o32jfv2np64xmiCeo2z0yvJ7LTrjU9UNvbD5i5Jbsgz1Nd9/wlmif8/v/AJCf/CuN0PxE+jXEwEKTQSvluzfgf6H9KIJpMTsdO0PiXTHC2ssep2/QCbCuB7nI/PJ+ldFEztEjSoEcqCyg52nuM96w4PGOjSpl5pIT/deMk/8Ajuarah42sYY2Fkj3En8JKlV/HPP6VNm+hV0jnPF8MUHiCZYQFDBWYDsxHP8Aj+NYh6VLc3Mt5cyXE7bpJG3MaiPSuhaIye569p//ACD7b/rkv8hWeLnXf7YMRsoP7P3483dhtvr97+lV7PxTo0VnBG95hljVSPKfggfSpv8AhLNE/wCf3/yE/wDhXNZ9jW6NO8tIL61e3uUDxuMEHt7j3rhPB+mifXXkb5o7TJz2LdB/U/hWlrHjWDyHi0xXeRgR5rDaF9wOpNM8Laxo+laUI57sLcSMXkHlucdgM49P51aTUWJ2bOxdFkjZGGVYEHnHFVtP0y00yNo7KLykc7iN7Nz+JNcv4h8XDbCui3XOSZH8v8h8w+tZum+LtSTUITfXW+23YkHlqOPXgZ461KhKwcyOp8X2H27RJGUZkt/3q/Qdf0yfwFc14C/5Dk3/AF7t/wChLXTN4r0JlKteAgjBBhfn/wAdrlvD19p2leIbqVrnFoY2WJ9rHILAjjGeg9KqN+VoT3udn4g/5AN9/wBcW/lXlXau/wBY8S6Rc6RdwQ3e6SSJlVfLcZOPcVwHaqpqy1FI9e0//kH23/XJf5CuX1/xVfaZq81pBFbtGgXBdWJ5APY+9aFn4p0aKzgje8wyxqpHlPwQPpXG+Jbu3v8AXJ7i1fzImC4bBGcKB0NTCN3qim9D0LQ76XUdIt7uZUWSQHIQEDgkd/pXJ/ED/kIWv/XI/wA60PDviLSrLQ7a3ubrZKgbcvlscfMT1ArF8YanZ6neW8llN5qpGVY7SuDn3FEU1ITeh32n/wDIPtv+uS/yFJb3kVxc3Nup/eW7BWH1UEH9f0rIs/FOjRWcEb3mGWNVI8p+CB9K53+34bbxhNfQSF7OYqrnBGV2gZweeCKlRbuO5u+OBfDSg1s+LfOJ1Uckdjn0rC8C3q22rvbyNgXCYX/eHI/TNdNJ4p0GWNo5LwMjgqwMT4IP4V57eiGC/c2FwZIlbdFIMqQOo6gHIq4q6sxPe56tfWqX1lNayHCyoVJHb3rgP+EN1b7T5Xlx+XnHm7xtx646/pWlpPjcLEsWpxMzAY86MZz9R/h+VbP/AAl2i7N32s5xnb5T5+nSpXNEejNPT7RbGxgtUOViQLk9/euU8SaxHB4psMNlLM5kI7bvvD8sUat43UxNFpkTBiMebIBx9B/j+Vca7NI7O7FnY5JJ5JqoQe7E32PZVYMoZSCpGQR3rgtZ8I3/APaEstjGs0MrFgN4Upnsc1FoPi2bTYktbuMz268KQfnQenuPb9a6aLxfosibmuWjP91omz+gNSlKD0HoyTwzozaPYMkrBppW3Pt6D0FU/HV4sGjC2yN9w4GP9kHJP54/OmX/AI3sYUYWcclxJ2JG1frzz+lcVqOoXOqXbXN0+5zwAOij0A9KcYtu7E2krI9I8Mf8i7Zf7n9TUVnebPFOo2TH76JKn1CgH+n5Vn6F4j0mz0a1t7i72Sxphl8tzjk+grHvdbth4wh1G2lL242q7bSOMYbgjNLlbbHc9B2gMWAG48E9zWLoN79v1HVpQcosqxp9FBH/ANf8agv/ABbpYsZ/sl1vn2ERjy3HzduSKxfB2s2GmWtyl7ceUzuCo2M2Rj2FJRdmF9TT8f8A/IJt/wDruP8A0Fq4Kuu8X63p2p6dDFZ3HmuswYjYy8YPqPeuRramrIiW51fw/wD+Qjdf9ch/Our1y+l07SLi7hVGkjAwHBI5IHb61xPhDU7PTL24kvZvKV4wqnaWyc+wra8ReItKvdDube2ut8rhdq+Wwz8wPUis5JuRSehHoHiq+1PV4bSeK3WNw2SisDwCe59q6jUP+Qfc/wDXJv5GvNfDV3b2GuQXF0/lxKGy2CcZUjoK7K88U6NLZzxpeZZo2UDyn5JH0onGz0Q09Dm/BNh9r1fz3GY7Ybv+BHgf1P4V6E6LJGyMMqwIPOOK47wtrGj6VpQjnuwtxIxeQeW5x2AyB6fzo8Q+LhshXRbr5iSZH8vp6D5h9fyoknKQKyR1Gn6baaZE0VnEYkZtxXezc+vJNZvjCw+26JI6jMlufNH0HX9OfwrmNM8XaimoQm/ut9ruxIPLUYB78DPHX8K6lvFehMpVrwFSMEGF+f0pcsk7hdNHIeGNGvNQujPBO9rHF/y2Xru9B6+9dVYP4kt71ILyKC6ticNOrBSB6/8A1sfjWPpniyDTGayaPzrONiIZol2ttzxlTjJ9/wCdbieLtFZAxumU/wB0xNn9BTldvYSsbMsaTRNHIodHGGU9CK8guFVLiVIzlFchT7ZrrNb8aJLbvb6YjguMNM4xgew/rXHjpVU01uKTuFFFFakA3+rP1FQnrUzf6s/UVCetYVPiNI7Edh9x/wAP61aqrYfcf8P61arWn8JMtwoooqiQpCKWigYgFKRmiigBNppccUUUAJilxxRRQAmKXHFFFACYoxS0UAFFFFAhMUYpaKBiYoxS0UAIBSkUUUAJijFLRQAmKXtRRQAmKUDFFFACYoApaKAExRilooATFKBiiigAxSYpaKADFFFFAARmkxS0UAJiloooATFGKWigBMUYpaKAEApaKKAAjNJilooACM0mKWigBMUAUtFAARSYpaKAExRilooAAKKKKACiiigQN/qz9RUJ61M3+rP1FQnrWFT4jSOxHYfcf8P61aqrYfcf8P61arWn8JMtwrvdC8O6VeaNa3E9rvlkTLN5jjPPsa4KvUfDH/Iu2X+5/U1NRtLQcSL/AIRTRP8Any/8iv8A41m6r4Ltmt3k05nSVQSI2O5W9vUVrXdvrT6sklreQR2IK7o2XLH1/h/rVrU9St9LtGuLlsAfdXux9BWSlLuVZHnnhiyt7/WUt7uPzIyrErkjoPau1/4RTRP+fL/yK/8AjXJeDXL+JUc9WVz+lehzpJJBIkMvlSMpCybd20+uO9VUbuKK0Mn/AIRTRP8Any/8iv8A41yum6ZZz+Lrixlh3WyPIFTcRjGcc5zXVf2brf8A0MH/AJJp/jXL+Fnkfxe7zPvkPmbmxjcecnFEW7PUGdR/wimif8+X/kV/8aP+EU0T/ny/8iv/AI1rXCSSQSJDL5UjKQsm3dtPrjvWT/Zut/8AQwf+Saf41Cb7lWXY5XTdMs5/F1xYyw7rZHkCpuIxjOOc5rqW8J6KVIFmVJHUSvkfrXMeFnkfxe7zPvkPmbmxjcecnFehVc20xRSPLF002viKHT7tdw+0Ijc4DKSOfxBruf8AhFNE/wCfL/yK/wDjTPEOlie7sNRTAe2nj8z3TcP5dfxNbtKU27WBI8ZqSBVe4jVhlWcAj8ajHSpbb/j6h/31/nXQZno//CKaJ/z5f+RX/wAa8/1eCO21a7ghXbHHKyquScDPvXrVeU69/wAh2+/67N/OsabbepckT+F7K3v9ZS3uo/MiKMSuSOg9q66+8MaPDYXEsdnh0iZlPmvwQD71zHgr/kYov9x/5V32p/8AILu/+uL/APoJom2pBFaHG+DtIsNTt7lryDzWRwFO9lxx7Gui/wCEU0T/AJ8v/Ir/AONZXw9/49Lz/fX+Rrd1mHVZooxpNzFA4J3mQZyPyNTJvm3GkrFC68G6VMp8lZbdscFXLDPuDmuHubB7HVjZXIBZJApweCDjB/EGvUY3a2sVe9mTfGmZZOi57mvONYv4tS8SG4gyYjIiqSMZAwM1VOTYpJHa/wDCKaJ/z5f+RX/xo/4RTRP+fL/yK/8AjW1WPJp2stIzJr2xSSQv2NDgemc1mpPuVZdjk/E+mWen6za29rD5cUiKWXcTnLEdzXVf8Ipon/Pl/wCRX/xrkfEK3cfiGGK8u/tTpsxJ5YTgnOMD616RVybSWokkYjeE9FKkCzKkjqJX4/Wuf8ReE1sbZruwZ3jTmSNuSo9QfSt2wHiD+3Zjdlf7O3vsB2ZK5O3GOfTrWhrUiRaNetKQF8lwc98jGKSk09wsmeT11vhHw/a6haS3V/CZELbYxuK9Op4P+cVykUbSyJHGu53IVR6k163p9omn2ENrH92JQM9MnufxOTWlSVloTFXMubwlo7wusdr5bspCv5jnaexxmuCsbYNrFva3KHBuFjkQnH8QBFemaTqUWqWjTxdBIydfQ8fmMH8a4rxfavpuvJewfJ5pEqNjOHB5/XB/GphJ3aY5JbnU/wDCKaJ/z5f+RX/xo/4RTRP+fL/yK/8AjXO+HPEWqXuuW1vdXe+FywZfLUZ+UkcgeuK7s8Kece9RLmj1GrM5rWPDekW2k3c8NptkjiZlPmOcHHuaZoXh3SrzRrW4ntd8siZZvMcZ59jXLT+JtYuIJIZbzdHIpVh5SDIPB7V3vhj/AJF2y/3P6mqlzRW4lZsi/wCEU0T/AJ8v/Ir/AONYni3RNO03SkmtLfy5DMFJ3seMH1PtXR31nqc9xvtNW+yxYA8v7Or8+uTXL+MINStrKBLzU/tcbycL5Cx4IHXI+tKLd9xtabGjoXh3SrzRrW4ntd8siZZvMcZ59jV//hFNE/58v/Ir/wCNS+GP+Rdsv9z+prC8Wa7qOmavHDaThIvKVypRTk5PqM9qPebsmGiRZvvBNlKjGzlkgk7BjuX/AB/WuLv7GfTrt7a5TbIv5Eeo9q9F8NaydZsGlkRUmjba4XofQisvx9bRtYW91j94kvl5/wBkgn+YqoyadmJpWujha7TwroWm6jpAnu7bzJPMZd29hwPoa4uvRPA3/IAH/XVv6VdR2RMdyx/wimif8+X/AJFf/GsrxPoGmWGiy3FrbeXKrKA3mMep9zW3rUGrzeT/AGRdQ2+N3meYM7umMfKfeuU8Srr9rYKmp30E0Er42xqM5HP90VlG7e5bt2NbQvDuk3mjWtxPa75ZEyzeY4zz7Gr/APwimif8+X/kV/8AGpfDH/Iu2X+5/U1V1ceIjqsY0wqLTau4tsxnPOc/N+VK7b3CysU9T8FWrws+nO8UoyQjNlT7ZPIrhmVkYqwIZTgg9jXslefaVDBqHjeVsB4VmklHocE4P54NXCb1uKSLGj+C3niWbUpGhDDIhT734k9Pp/Kt5PCWiqoBtC5Hcytk/ka2ZHWONnY4VQSfpXnd14y1SS6Z7d0hhz8sewHj3J5qU5SHojb1DwRbSIWsJnik7LIdyn+o/WuKu7aayuXt7hCkqHDA16foWp/2tpcd0UCOcq6joCPSuf8AiBap5NreAAOGMR9SOo/LB/OqhN3sxNK10aVn4X0aWzgkezyzRqxPmvySPrVLxD4Z0+30eeext/Lmiw+d7NlR16n05/Cuk0//AJB9t/1yX+QqQ+XPE6nDI2Ub+RFRzNMqyPMfDmnpqWsQ28q7ouWkGSOAPb3wK7j/AIRTRP8Any/8iv8A41n+DtKaxvNReQHdHJ5Ck9wOSfx+WuoV1dnCnJQ7W9jgH+RFVOTvoKK0PPfGGmWemXFsllD5QdCWG4tnn3Nc7XW/EH/j8s/+ubfzFclWsNYkS3Bv9WfqKhPWpm/1Z+oqE9ayqfEVHYjsPuP+H9atVVsPuP8Ah/WrVa0/hJluFeo+GP8AkXbL/c/qa8urvNC8R6TZ6Na29xd7JY0wy+W5xyfQVNRXQ4mlfXOux6kqWVlBLZ/Ll3bB9/4v6VqyxRzxNFKivG4wysMgisj/AISzRP8An9/8hP8A4VQ1HxtZRRMtgrzy9FZl2oPfnmseVvoXdGXoFsln42ltojlIzIF+mK7i5eWO3d4IfOlUZWPcF3H0yelebeHNSittf+238xVWDl3Kk5J+ldp/wlmif8/v/kJ/8KuadxRYf2lrf/Qv/wDk4n+Fcz4ahmg8YNHcR+XKA5ZNwOMjPUfWum/4SzRP+f3/AMhP/hXM22r2KeNJtQafFqwOH2Nz8oHTGaI3s9AZ3dy8sdu7wQ+dKoyse4LuPpk9Kyv7S1v/AKF//wAnE/wo/wCEs0T/AJ/f/IT/AOFH/CWaJ/z+/wDkJ/8ACoSfYd/M5nw1DNB4waO4j8uUByybgcZGeo+tdhr08lro1zPCcSRqGU/QiuPttXsU8aTag0+LVgcPsbn5QOmM1sa34k0i70e6t4bvfJJGQq+W4yfyq5JtolbG7pd/FqdhFdRdHHK/3T3FW6858Ja6mlXEkF25W1l5zgnY3rgevT8q6z/hLNE/5/f/ACE/+FTKDTKTPMx0qW2/4+of99f51EOlSQMEnjdjhVcEn8a6ehkexV59q/hrV7nVrueG03RySsynzEGRn610/wDwlmif8/v/AJCf/Cj/AISzRP8An9/8hP8A4VzR5o7I0dmcz4YsbnT/ABVHBdx+XJ5THbuB4x7V22p/8gu7/wCuL/8AoJrkm1zTj4xS/Fx/ooh2b9jdcHtjNat94o0aawuIo7zLvEyqPKfkkH2pyu2mCsil8Pf+PS8/31/ka3dZm1WGKM6TbRTuSd4kOMD8xXKeDtYsNMt7lL2fymdwVGxmzx7Cuj/4SzRP+f3/AMhP/hRJPmvYFsadk9w9pE13GsU5HzopyAa4fxZYwWfiC2eBQgn2uyjpu3dfxreufGWkQoTFJJO2OFRCP54ritQ1aXVNWW8uMIoZQFHIRQelOCd7ibR6tWPJqOsrIypoO9QSA32xBkeuMU3/AISzRP8An9/8hP8A4Uf8JZon/P7/AOQn/wAKhJ9iro5PxEL19dt7m9s/shlKhU81XzgjuK9Grz/xVq9jqN7YSWk/mJETvOxhjkeo9q6b/hLNE/5/f/IT/wCFVJNpaCRo2N7FexyNH1jkaJx6FTj/AOv+Nct4+F8EhIcmxbgqo6P7+vt9Kz9E1+Gw1+8eSQ/YrmR23YJxySGx1/8A110N74h8PX1pLbT3mY5Bg/un49/u0WcXsF7o5zwVp/2rV/PcZjthu/4Een9T+FehSIskbIwyrAg844rkfDmraLpGntDJfBpXkLMwifnsO3oM/jTPEPi4bYV0W65yTI/l/kPmH1pyTlIFZI6jT9MtNMjaOyi8pHO4jezc/iTWb4wsPtuiO6jMlufMX6d/05/CuX03xdqSahCb663227Eg8tRx68DPHWuqbxXoTKVa8BUjBBhfn9KXLJO4XTRxXhb/AJGOy/3j/wCgmvTJ/wDUSf7p/lXmemXFnYeJY5hPmzjkbbJtP3cHHGM12cvivRWidRe5JUgfun/wp1E29BR2PNh0r1Hwx/yLtl/uf1NeXDpXeaF4j0mz0a1t7i72Sxphl8tzjk+gq6iuhR3Ni+vNSguNlppP2qLAPmfaFTn0wa5nxa+qXlhHJdaX9kihfJf7Qr5zx0Fb3/CWaJ/z+/8AkJ/8KyfE/iDS7/RZbe1uvMlZlIXy2HQj1FZxTTWhTNvwx/yLtl/uf1NYfivQtR1PV45rSAPF5SoWLqMHJ9TnvU+heI9Js9Gtbe4u9ksaYZfLc459hWh/wlmif8/v/kJ/8KPeTukGjQ7wzo7aNp7RyuGmkbe+3oPQCsj4gXiC1trMH52fzSPQAED+Z/Kn3/ji0jQixheaTszjao/qa4u7u57+6e5uXLyOeT/SqjFt3Ym1ayIa9E8Df8gAf9dW/pXnddn4V17TdO0jyLu58uXzGbbsY8H6CqqK6FHc39a1210XyftMcz+du2+WAcYxnOSPWuQ8UeIbTWbWCK2jnRo33HzFAHT2Jp3jPVrHVPsf2KfzfL37/kZcZ246gehrmcUoQ6g2epeGP+Rdsv8Ac/qauLexNqL2R4lWMSj3BJH6Y/Wue0LxHpNno1rb3F3sljTDL5bnHJ9BWRrOvwjxNbajp8vmxxxqrcFc8nI59jUcrbZV9DqPFQvv7Flawcqy8yAD5infB7VxHhW8Sy163eU4R8xk+men64rtf+Es0Qjm869jE/8AhXBa2tj/AGhI+mzCS3f5gNpXZ6jkCqgtLMUu56s6LIjIwyrDBHtXnl14N1OO6aO3RZoSflk3gce4P9Ks6J4ye1hW31GN5kUYWVfvAe4PX6/zroE8XaKygm7KE/wmJ8j8hUrmhsPRlzQ9NGk6XFalg7jLOw6Emub+IF4hW1slOXBMjj07D+tTaj44t0jK6fC8kh6PIMKPw6n9K4q4uJru4ee4cvI5yzHvVQi73Ym9LI9b0/8A5B9t/wBcl/kKzdBvPMvNUs2PzQXLMo/2WJP88/nUNn4p0aKzgje8wyxqpHlPwQPpXO2Ot21r4vubzzT9jnLBn2np1BxjPUVCi9R3O/YpEjyHCqPmY/h1/SsjwtdNe6fNdN1luHb6DjA/Ks3xB4o0+fR54LG58yaUbMbGXAPXqPSoPCuvaZp2jrBd3Ply72O3y2PB+go5XYL6kPxB/wCPyz/65t/MVyVdF4w1Sz1O5tnspvNVEIY7SuOfcVztbw+EiW4N/qz9RUJ61M3+rP1FQnrWVT4io7Edh9x/w/rVqqth9x/w/rVqtafwky3CkxS0VQhMUYpaKAAikxS0UAJtNGKdSUAJijFLRQAmKMUtFAARSYpaKAAcCg8iiigBMUYpaKAExRilooATFGKWigBMUuOKKKAExRilooATFGKWigBMUYpaKAExQBS0UABFJilooATHFGKWigA7UmKWigBMUYpaKAExRilooATFLRRQAUmKWigBAOaWiigBMUYpaKAExSgYoooACKTFLRQAmKXtRRQAmKMUtFACYoxS0UAIBS0UUADf6s/UVCetTN/qz9RUJ61hU+IuOxHYfcf8P61aqrYfcf8AD+tWq1p/CTLcKKKKokK0dAtobzWra3uE3xOxDLkjPB9KzqltrqazuUuLd9kqHKtgHH50nsNHo/8Awimif8+X/kV/8aP+EU0T/ny/8iv/AI1i+E9d1LUdXMF5c+ZH5TNt2KOcj0FdPrE8ltpF3PC22SOJmVsA4OPeud8ydrmisznfE2gaZYaLLcWtt5cqsoDeYx6keprQs/C+jS2cEj2eWaNWJ81+SR9a4m98Qapf2zW91deZExBK+Wo6fQV6bp//ACD7b/rkv8hVS5orcSs2ebeJbSCx1ue3tU8uJAuFyTjKg966Xw94e0q90S2uLi13yuG3N5jDPzEdjV/UvCtjqd9Jdzy3CyPjIRlA4GO49q09OsotOsY7SFnaOPOC5BPJJ7fWhz91WBR1OD8YabZ6ZeW8dnD5SvGWYbi2Tn3NbuheHdKvNGtbie13yyJlm8xxnn2NZvxA/wCQja/9cj/Oum8Mf8i7Zf7n9TTbfKgS1Iv+EU0T/ny/8iv/AI1ieLdE07TdKSa0t/LkMwUnex4wfU+1dHfWepT3G+01b7LFgDy/s6vz65Ncv4wg1K2soFvNT+1xvJwvkLHggdcj61MW77ja0OTqzYWNxqN2ttbJukb8gPU+1Vq77wJaJHpkl1geZK5XPoo7fnmtpS5VchK7FsPBNjCim8kkuJO4B2r9OOf1q1L4R0aRNq27xH+8kjZ/UkVJ4m1ptGsVeJA08rbU3dB6mpNPt9VUpNcaok8bqCY2tguM+hB/nmsLy3uXZbHE+JNCXRZY/LuRIkmdqtw4+vt710WheHdKvNGtbie13yyJlm8xxnn2NZnivQp4I5NUuL/z3dwuzytoAPQDk8Cun8Mf8i7Zf7n9TVyk+VaiS1Iv+EU0T/ny/wDIr/41ieLdE07TdKSa0t/LkMwUnex4wfU+1dJf2epTzh7PVfske3Hl/Z1fn1ya5bxhBqVtZQJean9rjeThfIWPBA65H1qYt33G0rGjoXh3SrzRrW4ntd8siZZvMcZ59jVDxX4ct7KzS70+EoiHEq7i3B6Hn/PIro/DH/Iu2X+5/U1ozRJPC8UqhkdSrA9waOdqQWTRxnhHRdO1PTJZby38yRZioO9hxtU9j7mq3jLSrHS/sf2KHyvM37vmZs4246k+pro/C+nvpaX1o/IWfch/vKVGDWR8Q+unf9tP/ZapSbmJrQt6F4d0q80a1uJ7XfLImWbzHGefY1f/AOEU0T/ny/8AIr/41L4Y/wCRdsv9z+prC8Wa7qOmavHDaThIvKVypRTk5PqM9qn3m7Jj0SLN94IspUY2cskEnYMdy/4/rXF39jPp109tcptkX8iPUe1ei+GtZbWdPMkqBJo22uF6H0IrK+IFsrWNtdYG9JPLz7EE/wBP1qoyadmJpWui9Z+F9Gls4JHs8s0asT5r8kj61L/wimif8+X/AJFf/GtLT/8AkH23/XJf5CqV3Y6rLcu9vrPkRE/LH9lRtv4nrWfM+5Vkct4y0mx0tLQ2UHlGQvu+dmzjGOp961dC8O6VeaNa3E9rvlkTLN5jjPPsaxPGMd9BPbQ3t/8AbBtZlPkrHt7Hp16V1/hj/kXbL/c/qattqK1JS1Iv+EU0T/ny/wDIr/41nan4KtXhd9OZ4pRkhGbKn255FXNW/wCEh/taP+zCotMLu37MZzznPzenSt+p5pLW47JnjbKyMVYEMpwQexp0Cq9xGrDKs4BH41Y1iRJdYvZIiCjTOQR3561Bbf8AH1D/AL6/zro6GZ6P/wAIpon/AD5f+RX/AMaRvCeilSBZlSe4lfj9a26ydMt9ajvpX1C8gltiDsRF5HPHO0dvrXNzPua2Ry/iXwumm2xvLOR2hBAdH5K56EH0p3g7R7DU7e5a9g81kcBTvZccexrY8Z6pBbaXJZbg1xOAAo/hGc5P5VU+H3/Href76/yNacz5Lk2VyLxXoem6dpIntLby5PNVc72PGD6mneFdC03UdIE93beZJ5jLu3sOB9DV7x3/AMgFf+uy/wAjTvA3/IAH/XVv6UrvkCyuU/Efha0h0x7jTYDHJF8zAOzbl79SenWs3wbpVjqhvBew+aY9mz52XGd2eh9hXf1gaHpZ0rXNRjQYt5lWSL2GTkfhn+VJTfK0O2pk+LtE07TdLims7fypGmCE72PG1j3PsK5FEaSRURSzMQAB3Nd74/8A+QJD/wBfK/8AoLVgeDLD7ZrKzOuY7YeYf97+H/H8K0hL3bslrU6i28JaSltEs9t5koUb38xxk9zwaxfFvh60sLGO6sITGqttkG4tweh5Pr/Ouq1XUotLto5pcYeVY+uOp5P4DJ/CpdQtEvrGe1fpKhXPoex/OslJp3ZTSPIq9Hs/C+jS2cEj2eWaNWJ81+SR9a87mieGV4pBtdGKsPQivW9P/wCQfbf9cl/kK0qNq1iYozf+EU0T/ny/8iv/AI1ja14NjitXuNNeQsgyYnOdw9j6+1ajjxEfEPyFRpm8fe2fdwM/7WetbsjrHGzuQqqCST2FZ80l1KsmcX4W0/RdXsik9oPtUPD/ALxxuHZsZq3r3hWyTSpZdOtzHPF8/wB9m3AdRyT9fwrkNN1GTTNTS7gHCtyv95T1FeqWtzFeWsdxA26ORdymqk3F3ErNHEeEfD8GoxS3V9Fvh+5Gu4rk9zwfw/OtTWtI0DSdPe5eyBbpGnmv8zdh96ujiigsrbZGqxQxgnA4Cjqa808Saw2saiWQn7PH8sS+3r+NCblIGkkZZOTkDHtSUUVuZhRRRQAN/qz9RUJ61M3+rP1FQnrWFT4jSOxHYfcf8P61aqrYfcf8P61arWn8JMtwoooqiQooooA6LwL/AMh5v+uLfzFdn4g/5AN9/wBcW/lXCeFL+207VzPeS+XH5TLu2k85HpXS6x4l0i50i7ghu90kkTKq+W4yce4rGafMaRehwHavXtP/AOQfbf8AXJf5CvIe1ejWfinRorOCN7zDLGqkeU/BA+lOom7WFEz9f8VX2mavNaQRW7RoFwXVieQD2PvXQaHfS6jpFvdzKiySA5CAgcEjv9K898S3dvf65PcWr+ZEwXDYIzhQOhrpvDviLSrLQ7a3ubrZKgbcvlscfMT1AqZR91WQ09Sh8QP+Qja/9cj/ADrpvDH/ACLtl/uf1Ncd4w1Oz1O9t5LKbzVSMqx2lcHPuK3NC8R6TZ6Na29xd7JY0wy+W5xyfQUNPlQJ6mxfXmpQXGy00n7VFgHzPtCpz6YNcz4tfVLyxjkutL+yRQvkv9oV8546Ct7/AISzRP8An9/8hP8A4Vk+J/EGl3+iy29rdeZKzKQvlsOhHqKUbprQbOJrvvAd4kulyWuQJIXJx6qe/wCea4GrFhfXGm3a3Nq+11/Ij0PtW01dEJ2Z6H4o0V9ZsUWFgs8Tbk3dG9RVnSrjUHIhvNN+yxogAk89X3EYGMDpWTYeN7GZFF5HJbydyBuX68c/pVyTxdoqLlbpnPosTZ/UCsLStaxd1uQ+Of8AkAH/AK6r/Wrvhj/kXbL/AHP6muT8SeKItWtPslvbuse4NvkIB49h/jWvoXiPSbPRrW3uLvZLGmGXy3OOT6Cm4vlC6ubF9ealBcbLTSftUWAfM+0KnPpg1zPi19UvLCOS60v7JFC+S/2hXznjoK3v+Es0T/n9/wDIT/4Vk+J/EGl3+iy29rdeZKzKQvlsOhHqKI3TWgM2/DH/ACLtl/uf1NQpq3k+KJtNmbCSorRE9mxyPx/p71Q0LxHpNno1rb3F3sljTDL5bnHPsK5zxNqMF3rgvNPmLBVXDgEYYfWhRu2F9D02uL+IfXTv+2n/ALLWlY+MNLks4mu7jypyvzp5bHB/AVgeMtWsdUNn9in83y9+/wCRlxnbjqB6GiCakDeh1nhj/kXbL/c/qaw/FehajqerxzWkAeLylQsXUYOT6nPep9C8R6TZ6Na29xd7JY0wy+W5xyfQVof8JZon/P7/AOQn/wAKPeTukGjQ7wzo7aNp7RyuGmkbe+3oPQCsj4gXaC1trMH52fzSPQAED+f6U+/8cWkaEWMLzSdmcbVH9TXFXl3Pf3T3Ny5eRzyf6VUYtu7E2rWR6zp//IPtv+uS/wAhVK6v9WiuXS30Xz4gflk+1Iu78D0qpZ+KdGis4I3vMMsaqR5T8ED6VN/wlmif8/v/AJCf/Cs7PsVc5fxgdQuHt7m90/7Iigxj98sm49e1db4Y/wCRdsv9z+prmvGGtafqdhBFZXHmusu4jYy4GD6itDQvEek2ejWtvcXeyWNMMvluccn0FW03FaErc6Fb2JtRey6SrGJR7gkj9MfrVDxT9t/sSZrByrLzJtHzFO+K5bWdfhHia21HT5fNjjjVW4K55ORz7Gum/wCEs0Qjm869jE/+FTytWY73PNB0qW2/4+of99f51a1lbEahI+mzCS3f5gNpXZ6jkCqkDBJ43Y4VXBJ/GujoZ9T2KsfTrnXZNQZL+ygitedsiNz7cbjTf+Es0T/n9/8AIT/4Uh8W6IB/x+5/7ZP/AIVzWfY1ui1r1jBf6VcJOoJRGdGPVWA4NYPw+/49bz/fX+Rqr4g8Xpd2j2mno4WQbXlfg47gCo/B2sWGl29yl7P5TO4KjYzZ49hV8r5RXVzZ8d/8gFf+uy/yNO8Df8gAf9dW/pWZ4s13TdR0kQWdz5knmq23Yw4wfUU7wrr2m6dpHkXdz5cvmM23Yx4P0FFnyBfU2NQ1b+z/ABDaQSti3uY9pJ/hbPB/pW3XnXjHU7LU7m2kspvNCIQx2suOfcCtzRfF1j/ZsSalcGO4T5W+Rm3AdDwKTg7JhfUd4/8A+QJD/wBfK/8AoLVZ8HWH2PRUlYYkuT5h+n8P6c/jWX4k1nSNVtbW3jvMqLlWkPluNqYYE9PetdfFWhIoVbwBQMACJ+P0o15bBpe5f1DTLPU0RL2HzVQ5Ub2XB/AirSqEQKvQDAyc151feLtUe9mNpdbLfefLXy1Py9uozWt4e8XIYZl1q6w4YGN/L6juPlH+c0nCVg5kZvjew+y6t9pUYjuV3f8AAhwf6H8a7vT/APkH23/XJf5CuV8Uaxo2q6S0cN2GuI2DxjynGfUZx6VpWfinRorOCN7zDLGqkeU/BA+lN3cUCsma9vexXFzc268SW7BWH1AIP+fSsLxwL4aWGtnIt84nVRyR2OfSsMa/DbeMJr6CQvZzFVc4Iyu0DODzwRXSy+KNBmieKS7DI4KspifkH8KOVpp2C9zzbHFdz8PppGsrqFmJSNwVHpkHP8q46+jt47yRbSbzoM/I+COPfIHNdB4O1iw0uK7W9n8oyMpX5GbOM+gNaz1iRHc3fG80kWgMI2K+ZIqNjuOTj9K86AxXY+LNd03UdJEFnc+ZJ5qtt2MOMH1FcfSpqyHLcSiiitCAooooAG/1Z+oqE9amb/Vn6ioT1rCp8RpHYjsPuP8Ah/WrVVbD7j/h/WrVa0/hJluFFFFUSFFFFAARmk20tFAwxxSYpaKAADFJilooAQCjFLRQAmKMUtFABRRRQITFGKWigYYpMUtFACYoxS0UAJilAoooATFAFLRQAmKMUtFACYpe1FFACYoxS0UAJijFLRQAmKMUtFAABig8iiigBMUYpaKAACkIpaKAExRilooAQCjFLRQAmKMUtFAABSEUtFACYoxS0UAJijFLRQAAYpCOaWigBMUtFFABRRRQIKKKKABv9WfqKhPWpm/1Z+oqE9awqfEaR2I7Aja69+D/AJ/OrVZ1tJ5cgPbvWjV0npYUlqFFFFakBRRRQAUUUUAFFFFABRRRQAUUUUAFFFFABRRRQAUUUUAFFFFABRRRQAUUUUAFFFFABRRRQAUUUUAFFFFABRRRQAUUUUAFFFFABRRRQAUUUUAFFFFABRRRQAUUUUAFFFFABRRRQAUUUUAFFFFABRRRQAUUUUAFFFLQAjfc+pqE9akc1ETzXLJ3Zqtighq7bz4G1vu9j6VnqamRqlNp3Q2rmn1GRyDRVSOQr0OKnWYnqAa3VVdSHEkopvmj+6P1pfMH90frT9oh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QyewFHtEHKx+M0hYAcUwuT3pjPWcqlylEV2qEtzQ71CW5rMorVItFFIZKtTLRRQA8UtFFMQUUUUAFFFFABRRRQAUUUUAFFFFABRRRQAUUUUAFFFFABRRRQAUUUUAFFFFABRRRQAUUUUAFFFFABRRRQAUUUUAFFFFABRRRQAUUUUAFFFFABRRRQAUUUUAFFFFABRRRQAUUUUAFFFFABRRRQAUUUUAIaY1FFAETVF3oopDP/2Q=="/>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endParaRPr lang="en-US" altLang="en-US" sz="1800"/>
          </a:p>
        </p:txBody>
      </p:sp>
      <p:sp>
        <p:nvSpPr>
          <p:cNvPr id="13316" name="AutoShape 6" descr="data:image/jpeg;base64,/9j/4AAQSkZJRgABAQEAAAAAAAD/2wBDABALDA4MChAODQ4SERATGCgaGBYWGDEjJR0oOjM9PDkzODdASFxOQERXRTc4UG1RV19iZ2hnPk1xeXBkeFxlZ2P/2wBDARESEhgVGC8aGi9jQjhCY2NjY2NjY2NjY2NjY2NjY2NjY2NjY2NjY2NjY2NjY2NjY2NjY2NjY2NjY2NjY2NjY2P/wAARCAMSAg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iir9pagKJJBnPIU00nJ2Qm7FeK1klAIG1T3arAsBjmXn/d/+vVzrSVuqS6kOTKv2Ff+en/jv/16PsK/89P/AB3/AOvVqiq9nEXMyr9hX/nof++f/r0fYV/56H/vn/69WqKPZxDmZV+wr/z0P/fP/wBej7Cv/PQ/98//AF6tUUeziHMyr9hX/nof++f/AK9H2Ff+eh/75/8Ar1aoo9nEOZlX7Cv/AD0P/fP/ANej7Cv/AD0P/fP/ANerVFHs4hzMq/YV/wCeh/75/wDr0fYV/wCeh/75/wDr1aoo9nEOZlX7Cv8Az0P/AHz/APXo+wr/AM9D/wB8/wD16tUUeziHMyr9hX/nof8Avn/69H2Ff+eh/wC+f/r1aoo9nEOZlX7Cv/PQ/wDfP/16PsK/89D/AN8//Xq1RR7OIczKv2Ff+eh/75/+vR9hX/nof++f/r1aoo9nEOZlX7Cv/PQ/98//AF6PsK/89D/3z/8AXq1RR7OIczKv2Ff+eh/75/8Ar0fYV/56H/vn/wCvVqij2cQ5mVfsK/8APQ/98/8A16PsK/8APQ/98/8A16tUUeziHMyr9hX/AJ6H/vn/AOvR9hX/AJ6H/vn/AOvVqij2cQ5mVfsK/wDPQ/8AfP8A9ej7Cv8Az0P/AHz/APXq1RR7OIczKv2Ff+eh/wC+f/r0fYV/56H/AL5/+vVqij2cQ5mVfsK/89D/AN8//Xo+wr/z0P8A3z/9erVFHs4hzMq/YV/56H/vn/69H2Ff+eh/75/+vVqij2cQ5mVfsK/89D/3z/8AXo+wr/z0P/fP/wBerVFHs4hzMq/YV/56H/vn/wCvR9hX/nof++f/AK9WqKPZxDmZV+wr/wA9D/3z/wDXo+wr/wA9D/3z/wDXq1RR7OIczKv2Ff8Anof++f8A69H2Ff8Anof++f8A69WqKPZxDmZV+wr/AM9D/wB8/wD16PsK/wDPQ/8AfP8A9erVFHs4hzMq/YV/56H/AL5/+vR9hX/nof8Avn/69WqKPZxDmZV+wr/z0P8A3z/9ej7Cv/PQ/wDfP/16tUUeziHMyr9hX/nof++f/r0fYV/56H/vn/69WqKPZxDmZV+wr/z0P/fP/wBej7Cv/PQ/98//AF6tUUeziHMyr9hX/nof++f/AK9H2Ff+eh/75/8Ar1aoo9nEOZlX7Cv/AD0P/fP/ANej7CuP9Yc/7v8A9erVFL2cQ5mUJLR0GcBh6ioCla9QzQBxuUfN6etZyp21RSl3MwrTcVYZKj21kWPtIvNmAIyo5NanWqenAbZDjnj+tW66KS0uZyeoUUUVqQFFFFABRRRQAUUUUAFFFFABRRRQAUUUUAFFFFABRRRQAUUUUAFFFFABRRRQAUUUUAFFFFABRRRQAUUUUAFFFFABRRRQAUUUUAFFFFABRRRQAUUUUAFFFFABRRRQAUUUUAFFFFABRRRQAUUUUAFFFFABRRRQAtFJRQBBcRjdkDg1WK81ekGUz6Gq5XmuWaszVPQNP+5J+H9atVVsPuP+H9atVvT+EiW4UUUVZIUUUUAFFFFABRRRQAUUUUAFFFFABRRRQAUUUUAFFFFABRRRQAUUUUAFFFFABRRRQAUUUUAFFFFABRRRQAUUUUAFFFFABRRRQAUUUUAFFFFABRRRQAUUUUAFFFFABRRRQAUUUUAFFFFABRRRQAUUUUAFFFFABRRRQAN/qz9RUBHNTt/qz9RUJ61z1PiNI7Edh9x/w/rVqqth9x/w/rVqtafwky3CiiirJCiiigAooooAKKKKACiiigAooooAKKKKACiiigAooooAKKKKACiiigAooooAKKKKACiiigAooooAKKKKACiiigAooooAKKKKACiiigAooooAKKKKACiiigAooooAKKKKACiiigAooooAKKKKACiiigAooooAKKKKABv9WfqKhPWpm/1Z+oqE9a56nxGkdiOw+4/4f1q1VWw+4/4f1q1WtP4SZbhRRRVkhRRRQAUUUUAFFFFABRRRQAUUUUAFFFFABRRRQAUUUUAFFFFABRRRQAUUUUAFFFFABRRRQAUUUUAFFFFABRRRQAUUUUAFFFFABRRRQAUUUUAFFFFABRRRQAUUUUAFFFFABRRRQAUUUUAFFFFABRRRQAUUUUAFFFFAA3+rP1FQnrUzf6s/UVCetc9T4jSOxHYfcf8AD+tWqq2H3H/D+tWq1p/CTLcKKKKskKKKKACiiigAooooAKKKKACiiigAooooAKKKKACiiigAoopaAEorZsPC+qXyhxCIYz0aY7f06/pWkPAt5jm7gz9DUuSXUdmcpRXV/wDCC3f/AD+QfkaP+EFu/wDn8g/I0uePcdmcpRXV/wDCC3f/AD+QfkaP+EFu/wDn8g/I0c8e4WZylFdX/wAILd/8/kH5Gj/hBbv/AJ/IPyNHPHuFmcpRXV/8ILd/8/kH5Gj/AIQW7/5/IPyNHPHuFmcpRXV/8ILd/wDP5B+Ro/4QW7/5/IPyNHPHuFmcpRXV/wDCC3f/AD+QfkaP+EFu/wDn8g/I0c8e4WZylFdX/wAILd/8/kH5Gj/hBbv/AJ/IPyNHPHuFmcpRXV/8ILd/8/kH5Gj/AIQW7/5/IPyNHPHuFmcpRXV/8ILd/wDP5B+RoPgW87XcH5Gjnj3CzOUorcvvCmq2alxEtwg6mE5P5daxDkEgggjqDVJp7CsJRRRTEFFFFABRRRQAUUUUAFFFFABRRRQAUUUUAFFFFABRRRQAUUUUADf6s/UVCetTN/qz9RUJ61z1PiNI7Edh9x/w/rVqqth9x/w/rVqtafwky3CiiirJCiiigAooooAKKKKACiiigAooooAKKKKACiiigApyqzsFRSzE4AAyTTa0/D1/DpurxXNwm6MAgkDJXI60mM0dM8HX13h7si1iPZuXP4dvxrrtM0DT9Mw0EIaUf8tZPmb/AOt+FPj13SZEDDUbYA/3pAp/I07+2tK/6CVp/wB/l/xrnlKTNEki/RVD+29K/wCglaf9/l/xo/tvSv8AoJWn/f5f8aizKuX6Kof23pX/AEErT/v8v+NH9t6V/wBBK0/7/L/jRZhcv0VQ/tvSv+glaf8Af5f8aP7b0r/oJWn/AH+X/GizC5foqh/belf9BK0/7/L/AI0f23pX/QStP+/y/wCNFmFy/RVD+29K/wCglaf9/l/xo/tvSv8AoJWn/f5f8aLMLl+iqH9t6V/0ErT/AL/L/jR/belf9BK0/wC/y/40WYXL9FUP7b0r/oJWn/f5f8aP7b0r/oJWn/f5f8aLMLl+iqH9t6V/0ErT/v8AL/jR/belf9BK0/7/AC/40WYXL9FUP7b0r/oJWn/f5f8AGj+29K/6CVp/3+X/ABoswuX6Kof23pX/AEErT/v8v+NH9t6V/wBBK0/7/L/jRZhcv1naloen6oD9pgHmdpE+Vh+Pf8ad/belf9BK0/7/AC/40f23pX/QStP+/wAv+NCuthaHHan4LvLbMli4uY/7p4cf0Nc3IjxSNHKjI6nBVhgivVH13SUUsdRtcD0lBP5CvP8AxTqltquredaL+7RAm8jBfBPP61vCUnuRJIyaKBRWpAUUUUAFFFFABRRRQAUUUUAFFFFABRRRQAUUUUAFFFFAA3+rP1FQnrUzf6s/UVCetc9T4jSOxHYfcf8AD+tWqq2H3H/D+tWq1p/CTLcKKKKskKKKKACiiigAooooAKKKKACiiigAooooAKKKKACiirelWi32p21qxIWRwGI9O9IZSIpu2vYYNPs7eJYobWJEXoAgp/2aD/nhH/3wKy9quxfKeN7aNteyfZoP+eEf/fAo+zQf88I/++BR7XyDlPG9tG2vZPs0H/PCP/vgUfZoP+eEf/fAo9r5Bynje2jbXsn2aD/nhH/3wKPs0H/PCP8A74FHtfIOU8b20ba9k+zQf88I/wDvgUfZoP8AnhH/AN8Cj2vkHKeN7aNteyfZoP8AnhH/AN8Cj7NB/wA8I/8AvgUe18g5TxvbRtr2T7NB/wA8I/8AvgUfZoP+eEf/AHwKPa+Qcp43to217J9mg/54R/8AfAo+zQf88I/++BR7XyDlPG9tG2vZPs0H/PCP/vgUfZoP+eEf/fAo9r5Bynje2jbXsn2aD/nhH/3wKPs0H/PCP/vgUe18g5TxvbRtr2T7NB/zwj/74FH2aD/nhH/3wKPa+Qcp43to217J9mg/54R/98Cj7NB/zwj/AO+BR7XyDlPG9tOC17BLY2k0ZSS2hdT1BQV5hr9lHputXFrFny1IK57AgHH61UZqRLVigKKBRWhIUUUUAFFFFABRRRQAUUUUAFFFFABRRRQAUUUUAFFFFAA3+rP1FQnrUzf6s/UVCetc9T4jSOxHYfcf8P61aqrYfcf8P61arWn8JMtwoooqyQooooAKKKKACiiigAooooAKKKKACiiigAooooAK1PDX/Iw2X/XT+hrLrU8Nf8jDZf8AXT+hpPYaPUq5jX/Fy6TfmzhtfOkQAuWfaBkZx09DXT1g614Vs9Xu/tTSSQzEAMUwQ2OnXvXLG19TV36GH/wn83/QPT/v6f8ACl/4T+b/AKB6f9/T/hVv/hArT/n9m/75FVtS8GWtlp1xdLdTMYoywUqOcCtf3ZPvDf8AhP5v+gen/f0/4VZsfHkEsoS8tGgUn/WI24D6jFcOBS7ar2cSeZnssciSxrJGwZGGVYHIIp1cz4DuJJdHkhckiGUhfYEZx+efzrpq55KzsaJ3CiiikMKKKKACiiigAooooAKKKKACiiigAooooAKKKKACvMfGf/Iz3P0T/wBBFenV5j4z/wCRnufon/oIrWluTLYxl6UtItLXQZhRRRQIKKKKACiiigAooooAKKKKACiiigAooooAKKKKABv9WfqKhPWpm/1Z+oqE9a56nxGkdiOw+4/4f1q1VWw+4/4f1q1WtP4SZbhRRRVkhRRRQAUUUUAFFFFABRRRQAUUUUAFFFFABRRRQAVqeGv+Rhsv+un9DWXWp4a/5GGy/wCun9DSew0epUUUVxmwVHPClxBJDIMpIpRh7EYNSUUAeT6vo91o900cyExZ+SUD5WH+PtVa1tp7yZYbaJpZG6KozXsDKGUqwBB6g02OKOIYjjVAeyjFbe10I5DO8PaX/ZGlpbsQZWO+QjpuP/6hWpRRWTd9SwooopAFFFFABRRRQAUUUUAFFFFABRRRQAUUUUAFFFFABXmPjP8A5Ge5+if+givTq8x8Z/8AIz3P0T/0EVrS3JlsYy0tItLXQZhRRRQIKKKKACiiigAooooAKKKKACiiigAooooAKKKKABv9WfqKhPWpm/1Z+oqE9a56nxGkdiOw+4/4f1q1VWw+4/4f1q1WtP4SZbhRRRVkhRRRQAUUUUAFFFFABRRRQAUUUUAFFFFABRRRQAVqeGv+Rhsv+un9DWXWp4a/5GGy/wCun9DSew0epUUUVxmwUUUUAFFFFABRRRQAUUUUAFFFFABRRRQAUUUUAFFFFABRRRQAUUUUAFFFFABXmPjP/kZ7n6J/6CK9OrzHxn/yM9z9E/8AQRWtLcmWxjLS0i0tdBmFFFFAgooooAKKKKACiiigAooooAKKKKACiiigAooooAG/1Z+oqE9amb/Vn6ioT1rnqfEaR2I7D7j/AIf1q1VWw+4/4f1q1WtP4SZbhRRRVkhRRRQAUUUUAFFFFABRRRQAUUUUAFFFFABRRRQAVqeGv+Rhsv8Arp/Q1l1qeGv+Rhsv+un9DSew0epUUUVxmwUUUUAFFFFABRRRQAUUUUAFFFFABRRRQAUUUUAFFFFABRRRQAUUUUAFFFFABXmPjP8A5Ge5+if+givTq8x8Z/8AIz3P0T/0EVrS3JlsYy0tItLXQZhRRRQIKKKKACiiigAooooAKKKKACiiigAooooAKKKKABv9WfqKhPWpm/1Z+oqE9a56nxGkdiOw+4/4f1q1VWw+4/4f1q1WtP4SZbhRRRVkhRRRQAUUUUAFFFFABRRRQAUUUUAFFFFABRRRQAVqeGv+Rhsv+un9DWXWp4a/5GGy/wCun9DSew0epUUUVxmwUUUUAFFFFABRRRQAUUUUAFFFFABRRRQAUUUUAFFFFABRRRQAUUUUAFFFFABXmPjP/kZ7n6J/6CK9OrzHxn/yM9z9E/8AQRWtLcmWxjLS0i0tdBmFFFFAgooooAKKKKACiiigAooooAKKKKACiiigAooooAG/1Z+oqE9amb/Vn6ioT1rnqfEaR2I7D7j/AIf1q1VWw+4/4f1q1WtP4SZbhRRRVkhRRRQAUUUUAFFFFABRRRQAUUUUAFFFFABRRRQAVqeGv+Rhsv8Arp/Q1l1qeGv+Rhsv+un9DSew0epUUUVxmwUUUUAFFFFABRRRQAUUUUAFFFFABRRRQAUUUUAFFFFABRRRQAUUUUAFFFFABXmPjP8A5Ge5+if+givTq8x8Z/8AIz3P0T/0EVrS3JlsYy0tItLXQZhRRRQIKKKKACiiigAooooAKKKKACiiigAooooAKKKKABv9WfqKhPWpm/1Z+oqE9a56nxGkdiOw+4/4f1q1VWw+4/4f1q1WtP4SZbhRRRVkhRRRQAUUUUAFFFFABRRRQAUUUUAFFFFABRRRQAVqeGv+Rhsv+un9DWXWp4aOPEFl/wBdP6Gk9ho9SooorjNgooooAKKKKACiiigAooooAKKKKACiiigAooooAKKKKACiiigAooooAKKKKACvMfGf/Iz3P0T/ANBFenV5h4zP/FT3X0T/ANBFa0tyZbGOtLSLS10GYUUUUCCiiigAooooAKKKKACiiigAooooAKKKKACiiigAb/Vn6ioT1qZv9WfqKhPWuep8RpHYjsPuP+H9atVVsPuP+H9atVrT+EmW4UUUVZIUUUUAFFFFABRRRQAUUUUAFFFFABRRRQAUUUUAFPileCVJYmKyIwZWHYimUUAdhB49dYlE9gHkHVkkwD+GKf8A8J+n/QNb/v8Af/WrjMUm2s/Zx7FczOz/AOE/T/oGt/3+/wDrUf8ACfp/0DW/7/f/AFq4zbRto9nHsHMzs/8AhP0/6Brf9/v/AK1H/Cfp/wBA1v8Av9/9auM20baPZx7BzM7P/hP0/wCga3/f7/61H/Cfp/0DW/7/AH/1q4zbRto9nHsHMzs/+E/T/oGt/wB/v/rUf8J+n/QNb/v9/wDWrjNtG2j2cewczOz/AOE/T/oGt/3+/wDrUf8ACfp/0DW/7/f/AFq4zbRto9nHsHMzs/8AhP0/6Brf9/v/AK1H/Cfp/wBA1v8Av9/9auM20baPZx7BzM7P/hP0/wCga3/f7/61H/Cfp/0DW/7/AH/1q4zbRto9nHsHMzs/+E/T/oGt/wB/v/rUf8J+n/QNb/v9/wDWrjNtG2j2cewczOz/AOE/T/oGt/3+/wDrUf8ACfp/0DW/7/f/AFq4zbRto9nHsHMzs/8AhP0/6Brf9/v/AK1H/Cfp/wBA1v8Av9/9auM20baPZx7BzM7P/hP0/wCga3/f7/61H/Cfp/0DW/7/AH/1q4zbRto9nHsHMzsZfH5MZEWnYfsWlyB+GK5C5uJby6kuZ23SyNuY03bS4qlFLYG7gKKKKokKKKKACiiigAooooAKKKKACiiigAooooAKKKKACiiigAb/AFZ+oqE9amb/AFZ+oqE9a56nxGkdiOw+4/4f1q1VWw+4/wCH9atVrT+EmW4UUUVZIUUUUAFFFFABRRRQAUUUUAFFFFABRRRQAUUUUAFFFFABRRRQAUUU5VZ3CIpZmOAAMkmgBtFdZpXgqaZVl1GUwqefKTlvxPQfrXT2fh/S7IDyrOMsP4pBvP61m6iRSi2eaW9ldXR/0e2ml/3EJrSg8K6xMM/ZPLHq7gfpnNelgADAGBS1m6r6FchwMXgfUG5kuLZPoST/ACq0ngNv+WmogeyxZ/rXaUUvaSHyo5FfAluPv30p+iAVIPAtj3urk/Tb/hXVUUueXcOVHL/8INp3/Pzdf99L/hSHwLYdrq5H1K/4V1NFHPLuPlRyTeBLY/cvZR9UBqB/AR/5Z6j+DQ//AF67Sij2khcqOBl8Dagv+rubd/qWH9KpTeE9Zh5FqJB6o4P6ZzXpdFP2sg5UeRXFheWn/HxazRD1ZCB+dVq9lrPvNC0y9B8+zi3H+JRtb8xVqr3FyHlVFdhqngh0VpNNmL4/5ZS9fwP+NcjJG8MrRSoySKcMrDBBrRST2IasNoooqhBRRRQAUUUUAFFFFABRRRQAUUUUAFFFFABRRRQAUUUUAFFFFABRRRQAN/qz9RUJ61M3+rP1FQnrXPU+I0jsR2H3H/D+tWqq2H3H/D+tWq1p/CTLcKKKKskKKKKACiiigAooooAKKKKACiiigAooooAKKKKACiiigAoqWK3mmV2iieRYxucqpIUep9KioAK2PCtxbWuuwyXRATBVWborEcH/AD61j0Umrqwz2WlrzDS/E2o6WojVxNAOkcvOPoeorprLxzp82BdxS2zdzjev6c/pXO6bRopI6miqNtrOm3ePIvoGJ/h3gH8jzV3rWdrFC0UUUAFFFFABRRRQAUUUUAFFFJQAtFUrnVtPtM/aL2BCOxcZ/LrWLe+ONNgBFskty3bA2r+Z5/SqUWxXR09ea+Nbq2uddP2YqxSMJIy9CwJ/kMCo9V8WalqStGrC2hPBSLqR7nr/ACrDVa1hC2rIlK5IKKBRWxAUVI8E0cSSyROscn3HKkBvoe9R0AFFFFABRRRQAUUUUAFFFFABRRRQAUUUUAFFFFABRRRQAUUUUADf6s/UVCetTN/qz9RUJ61z1PiNI7Edh9x/w/rVqqth9x/w/rVqtafwky3CiiirJCiiigAooooAKKKKACiiigAooooAKKKKACiiigAooooA634fygXl5D/fjVsfQ4/rWnrXg+2vS01iwtpjyVx8jf4fh+Vc34OuPs/iGEE4EqtGfyyP1Ar0quebcZXRpHVHkuoaTfaY+Lu3ZF7OOVP41TzXsjKGUqwBU8EHvWLfeFNKvMsITbuf4oTt/Tp+lUqvcTgea4pCtdbd+BrpMm0uo5R/dkBU/wBaxrnw/q1rnzLGUgd4xvH6VopJk2Zklamhurm2/wBRcTRf7jlf5Ujo0bbXUqw7EYNNpgaEXiPWYfu6hKf9/Dfzq1H4x1pPvTxv/vRD+lYuKMUuVdgudEvjnVV6xWrfVG/xp48eaj3tbU/QN/jXM7aNtLkj2HdnUf8ACe3/APz6W/8A49/jSHx5qHa1th9Q3+Ncxto20ckewXZ0beOtVbpDar9Eb/4qoH8Za0/3Zo0/3Yx/XNYe2jbRyLsF2aMviTWpvvX8o/3ML/IVSnvLu5/4+LqaX/fkLfzpmKMVVkhXI9tKFqRVLMFUEk9gK0bbQdVuseVYzYPdxsH5nFGwGYFpcV1Vp4HvJCDdXEUK+iAuf6Ct6x8JaXaYZ42uXHeU5H5dKh1IofKzgrDTbzUZNlpbvJ6sBhR9T0rsdH8GwW5WbUWE8g5EY+4Pr611CIkaBI1CqOgUYAp1ZSqN7FqJxnxCkCRWEC4Ay7YHbGAK4sGuh8eXPm66sIPEMQB+p5/kRXPLW0PhREtxaKKKskKKKKACiiigAooooAKKKKACiiigAooooAKKKKACiiigAb/Vn6ioT1qZv9WfqKhPWuep8RpHYjsPuP8Ah/WrVVbD7j/h/WrVa0/hJluFFFFWSFFFFABRRRQAUUUUAFFFFABRRRQAUUUUAFFFFABRRRQBLbTta3UNwn3onDj8DmvXoZVmhSWM5R1DKfUGvHK9E8Fah9r0f7OxzJbHb/wE8j+o/Csaq0uXFnRUUUVgaBRRRQBHLDFMu2WNJF9GUEVRm8P6TP8AfsIR/uLt/litKindoLGBL4O0eT7sUsf+7If65qrJ4FsD/q7m5X6lT/Supop88u4uVHHt4DiP3dQcfWIH+tRnwEe2pfnB/wDZV2lFP2khcqOK/wCECf8A6CK/9+f/AK9KPAR76kP+/H/2VdpRR7SQcqOPXwHGPvag5+kQH9amTwLYj/WXVw3+7tH9DXVUUc8u4cqOfi8G6Qn3klk/3pD/AExV2Hw9pEH3LCE/743/AM81p0UuZ9x2RHDBDAu2GJIx6IoH8qkooqRhRRRQAUhIUEk4A5JNLWH4v1AWGhShTiW4/dJ+PU/lmmld2B6Hnep3Zv8AVLm67SyEj6dv0xUI6VGoqSutGIUUUUxBRRRQAUUUUAFFFFABRRRQAUUUUAFFFFABRRRQAUUUUADf6s/UVCetTN/qz9RUJ61z1PiNI7Edh9x/w/rVqqth9x/w/rVqtafwky3CiiirJCiiigAooooAKKKKACiiigAooooAKKKKACiiigAooooAK1vDWp/2Xq8cjnEMn7uT2B7/AIGsmik1cZ7L1FLXM+DNZF7ZfYp2/wBItx8uf4k7fl0/Kumrkas7GqdwooopDCiiigAooooAKKKKACiiigAooooAKKKKACiiigAooooAK8y8Y6r/AGlq5jjbMFtlF9Cf4j/T8K63xdrQ0vTjFC2Lq4BVMdVHdv8AD/61eaqK2px6kSfQcop1AorcgKKKKBBRRRQAUUUUAFFFFABRRRQAUUUUAFFFFABRRRQAUUUUADf6s/UVCetTN/qz9RUJ61z1PiNI7Edh9x/w/rVqqth9x/w/rVqtafwky3CiiirJCiiigAooooAKKKKACiiigAooooAKKKKACiiigAooooAKKKKAJrO6msbuO5t22yRnIP8AT6V6jo+qQ6vYrcQnDdHTujeleUVe0jVbjSLwTwHKnh4z0cVnOHMVF2PWKKp6ZqVtqlotxbPlTwynqp9DVyubY1CiiigAooooAKKKKACiiigAooooAKKKKACiiigAqpqeowaXZPdXDYVeg7sewFOv763061e5upAka/mT6D1NeYa7rU+t3nmPlIU4ijzwo/xq4Q5iW7FbUr+fVL6S6uD8zngDoo7AVCoxSKKdXSZhRRRTEFFFFABRRRQAUUUUAFFFFABRRRQAUUUUAFFFFABRRRQAUUUUADf6s/UVCetTN/qz9RUJ61z1PiNI7Edh9x/w/rVqqth9x/w/rVqtafwky3CiiirJCiiigAooooAKKKKACiiigAooooAKKKKACiiigAooooAKKKKACiiigC3pmpXWlXQntXwejKfusPQivRdE1+01iLEZ8u4A+aFjyPceory+lRnikWSN2R1OQynBBqJQUik7HstFcNo3jaSILDqqGRegmQfMPqO/4V2Nne219D5trOkqeqnp9fSueUXHc0TTLFFFFSMKKKKACiiigAooooAKKKhubqCzhMtzMkUY/ic4oAmrM1nXLPRod1w+6Uj5Il+83+A965zWfHHDQ6Snt57j+Q/x/KuOmlluZmlnkaSRjlmY5JrWNO+5Dl2Lesaxd6zc+bcthF+5Gv3UH+PvVNVoC06t0rEBRRRTEFFFFABRRRQAUUUUAFFFFABRRRQAUUUUAFFFFABRRRQAUUUUAFFFFAA3+rP1FQnrUzf6s/UVCetc9T4jSOxHYfcf8P61aqrYfcf8P61arWn8JMtwoooqyQooooAKKKKACiiigAooooAKKKKACiiigAooooAKKKKACiiigAooooAKKKKANp/C2pf2fDeQos6SoH2IfmAIz07/AIVkRTXNjcboZJIJV4O0lSPavXLGPyrG3j/uRKv5Cob/AEmx1JcXdskh7N0YfiOawVTuacpxdh44v4AFvIkuV/vD5G/Tj9K6C08Z6TcACV5LdvSROPzGazr7wIjEtYXZX0SYZH5j/CsG78K6vbE5tDKv96Ihs/h1/SnaEhao9Gt9SsbnHkXkEmeyyAn8qs143Naz25xPBJEfR0K/zpEllj/1crp/usRS9l5j5z2aivHft15jH2ufH/XQ/wCNRvNNJ/rJpH/3mJo9l5hznrs+oWVt/r7uCL/fkArIu/GOj2wISZ7hvSJP6nArzmG2mnbEMUkh9EUmtS18LavckbbNo19ZSEx+B5p+zit2HMzSv/HV5MCtjAluP77fO3+H865u5urq/m33M0k8h4G45/AV19j4D5DX939UhH9T/hXS6doun6aB9ltkV/755b8zRzRjsKze5wNp4T1O4tXuHjWBFUsBLkM2Pb/GsYV7KyhlKnoRg140wKSMh6qcGqhLmCSsLRRRWhAUUUUAFFFFABRRRQAUUUUAFFFFABRRRQAUUUUAFFFFABRRRQAUUUUAFFFFAA3+rP1FQnrUzf6s/UVCetc9T4jSOxHYfcf8P61aqrYfcf8AD+tWq1p/CTLcKKKKskKKKKACiiigAooooAKKKKACiiigAooooAKKKKACiiigAooooAKKKKACpII/Nnjj/vsF/M1HV7RY/N1qxTsZ0z9Mikxnq9LRRXGbBRRRQAhAIwagexs5P9ZawP8A70YNWKKAKf8AZOm/9A+1/wC/K/4U9LCzj+5aQL/uxgf0qzRTuwsIAAMAYHtS0UUgCiiigAryDVY/J1e8j/uzuP8Ax416/XlXiiPyvEl6vq+78wD/AFrWluRIzh0ooHSiugzCiiigAooooAKKKKACiiigAooooAKKKKACiiigAooooAKKKKACiiigAooooAG/1Z+oqE9amb/Vn6ioT1rnqfEaR2I7D7j/AIf1q1VWw+4/4f1q1WtP4SZbhRRRVkhRRRQAUUUUAFFFFABRRRQAUUUUAFFFFABRRRQAUUUUAFFFFABRRRQAVseE4/M8R2g7As35KTWPXReBo9+vbv7kLN/If1qZbMa3PRKKKK5DYKKKKACiiigAooooAKKKKACiiigArzXxvHs8RyN/z0jRv0x/SvSq8/8AiFHjVraT+9Bj8mP+NaU/iJlscwOlLSLS10mYUUUUCCiiigAooooAKKKKACiiigAooooAKKKKACiiigAooooAKKKKACiiigAb/Vn6ioT1qZv9WfqKhPWuep8RpHYjsPuP+H9atVVsPuP+H9atVrT+EmW4UUUVZIUUUUAFFFFABRRRQAUUUUAFFFFABRRRQAUUUUAFFFFABRRRQAUUUUAFdZ8P48393J/diC/mf/rVyddt8Po8QX0n95kX8gf8aip8JUdzsKKKK5TUKKKKACiiigAooooAKKKKACiiigAriviLHxYSj/bU/wDjv/167WuU+IUe7SLeT+7OB+an/Crh8QpbHBrS01adXSZBRRRTEFFFFABRRRQAUUUUAFFFFABRRRQAUUUUAFFFFABRRRQAUUUUAFFFFAA3+rP1FQnrUzf6s/UVCetc9T4jSOxHYfcf8P61aqrYfcf8P61arWn8JMtwoooqyQooooAKKKKACiiigAooooAKKKKACiiigAooooAKKKKACiiigAooooAK9A8Bx7dFlfu85/kK8/rS0zXr/SYmitZF8tju2uuQD61E1dWKTsz1SivNz411j1g/79//AF6P+E11j1g/79//AF6x9ky+ZHpFFeb/APCa6x6wf9+//r0f8JrrHrB/37/+vR7JhzI9Iorzf/hNdY9YP+/f/wBej/hNdY9YP+/f/wBej2TDmR6RRXm//Ca6x6wf9+//AK9H/Ca6x6wf9+//AK9HsmHMj0iivN/+E11j1g/79/8A16P+E11j1g/79/8A16PZMOZHpFFeb/8ACa6x6wf9+/8A69H/AAmusesH/fv/AOvR7JhzI9Irn/HEe/w5K3/PN0b9cf1rl/8AhNdY9YP+/f8A9eqep+I9S1W3+z3MiCLOSqLjP1qo02ncTkjLWnU1RTq2ICiiimIKKKKACiiigAooooAKKKKACiiigAooooAKKKKACiiigAooooAKKKKABv8AVn6ioT1qZv8AVn6ioT1rnqfEaR2I7D7j/h/WrVVbD7j/AIf1q1WtP4SZbhRRRVkhRRRQAUUUUAFFFFABRRRQAUUUUAFFFFABRRRQAUUUUAFFFFABRRRQAUUUUAGKTbS0UDE20baWigBNtG2looATbRtpaKAE20baWigBNtG2looATbS4oooAMUUUUCCiiigAooooAKKKKACiiigAooooAKKKKACiiigAooooAKKKKACiiigAooooAG/1Z+oqE9amb/Vn6ioT1rnqfEaR2I7D7j/h/WrVVbD7j/h/WrVa0/hJluFFFFWSFFFFABRRRQAUUUUAFFFFABRRRQAUUUUAFFFFABRRRQAUUUUAFFFFABRRRQAUUUUAFFFFABRRRQAUUUUAFFFFABRRRQAUUUUAFFFFABRRRQAUUUUAFFFFABRRRQAUUUUAFFFFABRRRQAUUUUAFFFFABRRRQAUUUUADf6s/UVCetTN/qz9RUJ61z1PiNI7Edh9x/w/rVqqth9x/wAP61arWn8JMtwoooqyQooooAKKKKACiiigAooooAKKKKACiiigAooooAKKKKACiiigAooooAKKKKACiiigAooooAKKKKACiiigAooooAKKKKACiiigAooooAKKKKACiiigAooooAKKKKACiiigAooooAKKKKACiiigAooooAKKKKACiiigAb/Vn6ioT1qZv9WfqKhPWuep8RpHYjsPuP8Ah/WrVVbD7j/h/WrVa0/hJluFFFFUSFFFFABRRRQAUUUUAFFFFABRRRQAUUUUAFFFFABRRRQAUUUUAFFFFABRRRQAUUUUAFFFFABRRRQAUUUUAFFFFABRRRQAUUUUAFFFFABRRRQAUUUUAFFFFABRRRQAUUUUAFFFFABRRRQAUUUUAFFFFABRRRQAUUUUwBv9WfqKhPWpm/1Z+oqE9a56nxGkdiOw+4/4f1q1VWw+4/4f1q1WtP4SZbhRRRVEhRRRQAUUUUAFFFFABRRRQAUUUUAFFFFABRRRQAUUUUAFFFFABRRRQAUUUUAFFFFABRRRQAUUUUAFFFFABRRRQAUUUUAFFFFABRRRQAUUUUAFFFFABRRRQAUUUUAFFFFABRRRQAUUUUAFFFFABRRRQAUUUUAFFFFAA3+rP1FQnrUzf6s/UVCetYVPiNI7Edh9x/w/rVqqth9x/wAP61arWn8JMtwoooqiQooooAKKKKACiiigAooooAKKKKACiiigAooooAKKKKACiiigAooooAKKKKACiiigAooooAKKKKACiiigAooooAKKKKACiiigAooooAKKKKACiiigAooooAKKKKACiiigAooooAKKKKACiiigAooooAKKKKACiiigAb/Vn6ioT1qZv9WfqKhPWsKnxGkdiOw+4/4f1q1VWw+4/wCH9atVrT+EmW4UUUVRIUUUUAFFFFABRRRQAUUUUAFFFFABRRRQAUUUUAFFFFABRRRQAUUUUAFFFFABRRRQAUUUUAFFFFABRRRQAUUUUAFFFFABRRRQAUUUUAFFFFABRRRQAUUUUAFFFFABRRRQAUUUUAFFFFABRRRQAUUUUAFFFFABRRRQAN/qz9RUJ61M3+rP1FQnrWFT4jSOxHYfcf8AD+tWqq2H3H/D+tWq1p/CTLcKKKKokKKKKACiiigAooooAKKKKACiiigAooooAKKKKACiiigAooooAKKKKACiiigAooooAKKKKACiiigAooooAKKKKACiiigAooooAKKKKACiiigAooooAKKKKACiiigAooooAKKKKACiiigAooooAKKKKACiiigAooooAG/1Z+oqE9amb/Vn6ioT1rCp8RpHYjsPuP8Ah/WrVVbD7j/h/WrVa0/hJluFFFFUSFFFFABRRRQAUUUUAFFFFABRRRQAUUUUAFFFFABRRRQAUUUUAFFFFABRRS0AJRRRQAUUUtACUUUUAFFFFABRRRQAUUUUAFFFFABRRRQAUUUUAFFLSUAFFFFABRRRQAUUUUAFFFFABRRRQAUUUUAFFFFABRRRQAUUUUADf6s/UVCetTN/qz9RUJ61hU+I0jsR2H3H/D+tWqq2H3H/AA/rVqtafwky3CiiiqJCiiigAooooAKKKKACiiigAooooAKKKKACiiigAooooAKWkooAKKKKACiiigAooooAKKKKACiiigAooooAKKKKACiiigAooooAKKKKACiiigAooooAKKKKACiiigAooooAKKKKACiiigAooooAKKKKACiiigAooooAG/1Z+oqE9amb/Vn6ioT1rCp8RpHYjsPuP+H9atVVsPuP+H9atVrT+EmW4UUUVRJ0ng7S7LU5rpb2HzRGqlfmK4zn0NdR/wAIpon/AD5f+RX/AMa8+sNVvdLeRrKbyjIAG+VWzj6g13fg/UrvU7CeW9l811l2g7QuBgegrGfMtbmkbE3/AAimif8APl/5Ff8AxrE1jRNOttd0u2ht9sU7ESLvY7uncnitXxhqV3plhBLZS+U7S7SdobIwfUVyum6re6p4h05r2bzTHLhflVcZ+gFKPNvcHbY7D/hFNE/58v8AyK/+NebYHm47bsV7HXM/8IRpu7d593nOfvr/APE0QnbcHHsXP+EU0T/ny/8AIr/41x32C1/4S77D5X+jfaNmzcenpnOa9Lrzz/mfv+3qiDeoNI6n/hFNE/58v/Ir/wCNcBZafLqOpC0tgNxY8nooHc16zXAeC7iKHxBOkrBWlRlQnudwOP0/SiEnZg0jcs/BmmQxr9p8y5fuSxUfgB/jTrrwbpUyYhWS3bsUct/PNblykslvIkEohlYYWQru2n1x3rnri58S6bZzebFDffKdk0Qwye5XAzx6CpTk+o7I43WNMk0m+a2kkSQgZDKe3uOxqjTnkkmlaWVy7ucszHJJpp6V0rYzPR7Pwvo0tnBI9nlmjVifNfkkfWpf+EU0T/ny/wDIr/41paf/AMg+2/65L/IVRig1oa00st3CdOycRBfmxjjnb6+9ct33NbI5/XvCENrZSXdg7/uhueNznIHUg1x9en+JNUt9O0yZZW/ezRskaDkkkYz9K8yijeWRI0G53IVR6k1tTba1Ikjq/CPh+11C0lur+EyIW2xjcV6dTwf84rbuPCWkPbyLDa+XIVIVvMc7T2PJrU060Sw0+C1TGIkAJ9T3P55pul6jDqdq08BBUSMnBz0PB/EYP41k5Nu6KSR5xollHPr0FneR7lLsrpkjoD6e4ruf+EU0T/ny/wDIr/41zXiyObR/EKahaHy2mXerbQQGxhuDx7/jV7whrmo6lqskN5cebGsJYDYo53KOw9zVyu1dCVloa/8Awimif8+X/kV/8ayvE2gaZYaLLcWtt5cqsoDeYx6keprpNVne20q7njbbJHC7K2M4IBx+tea3viDVL+2a3urrzImxlfLUZwc9hShzPW43ZHbWfhfRpbOCR7PLNGrE+a/JI+tcb4ltILHW57e1Ty4kC4XJOMqD3r0nT/8AkH23/XJf5CsrUvCtjqd9Jdzy3CyPjIRlA4GO49qUZ2eoNaaFDw94e0q90S2uLi13yuG3N5jDPzEdjWL4w02z0y8t47OHyleMsw3FsnPua7zTrKLTrGO0hZ2jjzguQTySe31rjfiB/wAhC1/65H+dOMm5Ca0N2z8L6NLZwSPZ5Zo1YnzX5JH1qX/hFNE/58v/ACK/+NaWn/8AIPtv+uS/yFZDjxEfEPyFRpm8fe2fdwM/7WetTdvqVZGVrfg2KG1e4053LRjc0TnOQPQ+tceiNI6oilmY4AHUmvYpHWONncgIoJYnsK4LwRZx3OrzXJXK265UehJ4/TNXCbs7kuOpc0rwSpjWTU5WDHnyoyOPqf8AD862P+ET0XZj7Ic4xu818/XrWnf3SWNjNdSDKxIWwO/tXn//AAmer/avN8yPy8/6nyxtx6Z6/rUpykPRGvqnglPLMmmStvH/ACylPB+h/wAa4ySN4pGjkUq6nDKRgg163p92t/YQXSKVEqBsHt7VzHiPSI7jxPpx2gLdnEgHU7OSfywPwqoTezE49jN0HwnNqMS3N05gt25UAfM49fYV0sXhHRkTa1s0h/vNK2f0IrcACqFUAAcADtXA6x4v1D+0JY7GRYYY2Kj5AxbHc5qbyk9B2SNi+8FWEyE2jyW8nYE7l/Xn9a4rUdPuNMumt7pNrjkEdGHqDXoXhjWX1mwZ5lCzRNtfb0PHBqr44s0m0b7VgB7dgc9yCcEfmR+VVGTTsxNJq6ItC8O6VeaNa3E9rvlkTLN5jjPPsan1Hwnph0+f7JalLgITGRI55HbBP4Vd8Mf8i7Zf7n9TWmrqxYKclTg+xxn+oqHJ3HZWPJdMtDfalb2w6SOAfp3/AEzXoX/CKaJ/z5f+RX/xrO0bSPs3i+/lMf7uIbozjgb+mPw3CupDqZCgPzKASPY5x/I1U5u+goo4fxho2n6ZZ28lnB5TPIVJ3scjHua5Ou7+IAP9nWrdhNj9DXCVpTd4ky3Oh8H6bZ6neXEd5D5qpGGUbiuDn2NbPiHw9pVlolzcW9rslQLtbzGOPmA7mqHw/wD+Qjdf9ch/Oux1Gyi1GxktJmdY5MZKEA8EHv8ASs5SakUloeceGrSC+1uC3uk8yJw2VyRnCk9q7K88L6NFZzyJZ4ZY2YHzX4IH1p2m+FbHTL6O7gluGkTOA7KRyMdh71q6h/yD7n/rk38jSlO70GlpqeQ11vhHw/a6haS3V/CZELbYxuK9Op4P+cVykUbSyJHGNzuQqj1Jr1rTrRLDT4LVMYiQAn1Pc/nmtKkrImKuZdx4S0h7eRYbXy5CpCt5jnaex5NedSRtFI0bjDoSrD0Ir1bSdRi1S0a4ixgSMnX0PH5jB/GuI8bWH2XWPtCLiO5XdwMDcOD/AEP41NOTvZjktLoq+H9Bl1qZvn8qCP774zz6D3rsIfCGjxph4HlP955GB/TFVPAVzE2mTW4YCVJSxXuQQMH9K2tWg1CeBRpl2ltKDk70DBvbkHH5Upyd7AkrGLqHgmzlRmsZHgk7Kx3L/jXCzRmGZ4mKkoxUlTkH6Gut8Q6jr1vpf2e7t1jDHbJcwnIYentn9a48dK0hfqTKwUUUVZIN/qz9RUJ61M3+rP1FQnrWFT4jSOxHYfcf8P61aqrYfcf8P61arWn8JMtwoooqiQrvPh//AMgy5/67f+yiuDrrPB+tafpljPFe3HlO0u4DYzZGB6CoqK6KjuaHxA/5Blt/12/9lNcp4d/5D9j/ANdRW34w1rT9TsYIrK4811l3EbGXAwfUVgaNcRWur2s87bIo5AzNgnA/ClFe6N7nrNcB/wAJxqfm7fItMZx9xv8A4qul/wCEs0T/AJ/f/IT/AOFea5Hmbu27NRCPdDk+x7JXnn/M/f8Ab1XU/wDCWaJ/z+/+Qn/wrjf7Qtf+Eu+3eb/o32jfv2np64xmiCeo2z0yvJ7LTrjU9UNvbD5i5Jbsgz1Nd9/wlmif8/v/AJCf/CuN0PxE+jXEwEKTQSvluzfgf6H9KIJpMTsdO0PiXTHC2ssep2/QCbCuB7nI/PJ+ldFEztEjSoEcqCyg52nuM96w4PGOjSpl5pIT/deMk/8Ajuarah42sYY2Fkj3En8JKlV/HPP6VNm+hV0jnPF8MUHiCZYQFDBWYDsxHP8Aj+NYh6VLc3Mt5cyXE7bpJG3MaiPSuhaIye569p//ACD7b/rkv8hWeLnXf7YMRsoP7P3483dhtvr97+lV7PxTo0VnBG95hljVSPKfggfSpv8AhLNE/wCf3/yE/wDhXNZ9jW6NO8tIL61e3uUDxuMEHt7j3rhPB+mifXXkb5o7TJz2LdB/U/hWlrHjWDyHi0xXeRgR5rDaF9wOpNM8Laxo+laUI57sLcSMXkHlucdgM49P51aTUWJ2bOxdFkjZGGVYEHnHFVtP0y00yNo7KLykc7iN7Nz+JNcv4h8XDbCui3XOSZH8v8h8w+tZum+LtSTUITfXW+23YkHlqOPXgZ461KhKwcyOp8X2H27RJGUZkt/3q/Qdf0yfwFc14C/5Dk3/AF7t/wChLXTN4r0JlKteAgjBBhfn/wAdrlvD19p2leIbqVrnFoY2WJ9rHILAjjGeg9KqN+VoT3udn4g/5AN9/wBcW/lXlXau/wBY8S6Rc6RdwQ3e6SSJlVfLcZOPcVwHaqpqy1FI9e0//kH23/XJf5CuX1/xVfaZq81pBFbtGgXBdWJ5APY+9aFn4p0aKzgje8wyxqpHlPwQPpXG+Jbu3v8AXJ7i1fzImC4bBGcKB0NTCN3qim9D0LQ76XUdIt7uZUWSQHIQEDgkd/pXJ/ED/kIWv/XI/wA60PDviLSrLQ7a3ubrZKgbcvlscfMT1ArF8YanZ6neW8llN5qpGVY7SuDn3FEU1ITeh32n/wDIPtv+uS/yFJb3kVxc3Nup/eW7BWH1UEH9f0rIs/FOjRWcEb3mGWNVI8p+CB9K53+34bbxhNfQSF7OYqrnBGV2gZweeCKlRbuO5u+OBfDSg1s+LfOJ1Uckdjn0rC8C3q22rvbyNgXCYX/eHI/TNdNJ4p0GWNo5LwMjgqwMT4IP4V57eiGC/c2FwZIlbdFIMqQOo6gHIq4q6sxPe56tfWqX1lNayHCyoVJHb3rgP+EN1b7T5Xlx+XnHm7xtx646/pWlpPjcLEsWpxMzAY86MZz9R/h+VbP/AAl2i7N32s5xnb5T5+nSpXNEejNPT7RbGxgtUOViQLk9/euU8SaxHB4psMNlLM5kI7bvvD8sUat43UxNFpkTBiMebIBx9B/j+Vca7NI7O7FnY5JJ5JqoQe7E32PZVYMoZSCpGQR3rgtZ8I3/APaEstjGs0MrFgN4Upnsc1FoPi2bTYktbuMz268KQfnQenuPb9a6aLxfosibmuWjP91omz+gNSlKD0HoyTwzozaPYMkrBppW3Pt6D0FU/HV4sGjC2yN9w4GP9kHJP54/OmX/AI3sYUYWcclxJ2JG1frzz+lcVqOoXOqXbXN0+5zwAOij0A9KcYtu7E2krI9I8Mf8i7Zf7n9TUVnebPFOo2TH76JKn1CgH+n5Vn6F4j0mz0a1t7i72Sxphl8tzjk+grHvdbth4wh1G2lL242q7bSOMYbgjNLlbbHc9B2gMWAG48E9zWLoN79v1HVpQcosqxp9FBH/ANf8agv/ABbpYsZ/sl1vn2ERjy3HzduSKxfB2s2GmWtyl7ceUzuCo2M2Rj2FJRdmF9TT8f8A/IJt/wDruP8A0Fq4Kuu8X63p2p6dDFZ3HmuswYjYy8YPqPeuRramrIiW51fw/wD+Qjdf9ch/Our1y+l07SLi7hVGkjAwHBI5IHb61xPhDU7PTL24kvZvKV4wqnaWyc+wra8ReItKvdDube2ut8rhdq+Wwz8wPUis5JuRSehHoHiq+1PV4bSeK3WNw2SisDwCe59q6jUP+Qfc/wDXJv5GvNfDV3b2GuQXF0/lxKGy2CcZUjoK7K88U6NLZzxpeZZo2UDyn5JH0onGz0Q09Dm/BNh9r1fz3GY7Ybv+BHgf1P4V6E6LJGyMMqwIPOOK47wtrGj6VpQjnuwtxIxeQeW5x2AyB6fzo8Q+LhshXRbr5iSZH8vp6D5h9fyoknKQKyR1Gn6baaZE0VnEYkZtxXezc+vJNZvjCw+26JI6jMlufNH0HX9OfwrmNM8XaimoQm/ut9ruxIPLUYB78DPHX8K6lvFehMpVrwFSMEGF+f0pcsk7hdNHIeGNGvNQujPBO9rHF/y2Xru9B6+9dVYP4kt71ILyKC6ticNOrBSB6/8A1sfjWPpniyDTGayaPzrONiIZol2ttzxlTjJ9/wCdbieLtFZAxumU/wB0xNn9BTldvYSsbMsaTRNHIodHGGU9CK8guFVLiVIzlFchT7ZrrNb8aJLbvb6YjguMNM4xgew/rXHjpVU01uKTuFFFFakA3+rP1FQnrUzf6s/UVCetYVPiNI7Edh9x/wAP61aqrYfcf8P61arWn8JMtwoooqiQpCKWigYgFKRmiigBNppccUUUAJilxxRRQAmKXHFFFACYoxS0UAFFFFAhMUYpaKBiYoxS0UAIBSkUUUAJijFLRQAmKXtRRQAmKUDFFFACYoApaKAExRilooATFKBiiigAxSYpaKADFFFFAARmkxS0UAJiloooATFGKWigBMUYpaKAEApaKKAAjNJilooACM0mKWigBMUAUtFAARSYpaKAExRilooAAKKKKACiiigQN/qz9RUJ61M3+rP1FQnrWFT4jSOxHYfcf8P61aqrYfcf8P61arWn8JMtwrvdC8O6VeaNa3E9rvlkTLN5jjPPsa4KvUfDH/Iu2X+5/U1NRtLQcSL/AIRTRP8Any/8iv8A41m6r4Ltmt3k05nSVQSI2O5W9vUVrXdvrT6sklreQR2IK7o2XLH1/h/rVrU9St9LtGuLlsAfdXux9BWSlLuVZHnnhiyt7/WUt7uPzIyrErkjoPau1/4RTRP+fL/yK/8AjXJeDXL+JUc9WVz+lehzpJJBIkMvlSMpCybd20+uO9VUbuKK0Mn/AIRTRP8Any/8iv8A41yum6ZZz+Lrixlh3WyPIFTcRjGcc5zXVf2brf8A0MH/AJJp/jXL+Fnkfxe7zPvkPmbmxjcecnFEW7PUGdR/wimif8+X/kV/8aP+EU0T/ny/8iv/AI1rXCSSQSJDL5UjKQsm3dtPrjvWT/Zut/8AQwf+Saf41Cb7lWXY5XTdMs5/F1xYyw7rZHkCpuIxjOOc5rqW8J6KVIFmVJHUSvkfrXMeFnkfxe7zPvkPmbmxjcecnFehVc20xRSPLF002viKHT7tdw+0Ijc4DKSOfxBruf8AhFNE/wCfL/yK/wDjTPEOlie7sNRTAe2nj8z3TcP5dfxNbtKU27WBI8ZqSBVe4jVhlWcAj8ajHSpbb/j6h/31/nXQZno//CKaJ/z5f+RX/wAa8/1eCO21a7ghXbHHKyquScDPvXrVeU69/wAh2+/67N/OsabbepckT+F7K3v9ZS3uo/MiKMSuSOg9q66+8MaPDYXEsdnh0iZlPmvwQD71zHgr/kYov9x/5V32p/8AILu/+uL/APoJom2pBFaHG+DtIsNTt7lryDzWRwFO9lxx7Gui/wCEU0T/AJ8v/Ir/AONZXw9/49Lz/fX+Rrd1mHVZooxpNzFA4J3mQZyPyNTJvm3GkrFC68G6VMp8lZbdscFXLDPuDmuHubB7HVjZXIBZJApweCDjB/EGvUY3a2sVe9mTfGmZZOi57mvONYv4tS8SG4gyYjIiqSMZAwM1VOTYpJHa/wDCKaJ/z5f+RX/xo/4RTRP+fL/yK/8AjW1WPJp2stIzJr2xSSQv2NDgemc1mpPuVZdjk/E+mWen6za29rD5cUiKWXcTnLEdzXVf8Ipon/Pl/wCRX/xrkfEK3cfiGGK8u/tTpsxJ5YTgnOMD616RVybSWokkYjeE9FKkCzKkjqJX4/Wuf8ReE1sbZruwZ3jTmSNuSo9QfSt2wHiD+3Zjdlf7O3vsB2ZK5O3GOfTrWhrUiRaNetKQF8lwc98jGKSk09wsmeT11vhHw/a6haS3V/CZELbYxuK9Op4P+cVykUbSyJHGu53IVR6k163p9omn2ENrH92JQM9MnufxOTWlSVloTFXMubwlo7wusdr5bspCv5jnaexxmuCsbYNrFva3KHBuFjkQnH8QBFemaTqUWqWjTxdBIydfQ8fmMH8a4rxfavpuvJewfJ5pEqNjOHB5/XB/GphJ3aY5JbnU/wDCKaJ/z5f+RX/xo/4RTRP+fL/yK/8AjXO+HPEWqXuuW1vdXe+FywZfLUZ+UkcgeuK7s8Kece9RLmj1GrM5rWPDekW2k3c8NptkjiZlPmOcHHuaZoXh3SrzRrW4ntd8siZZvMcZ59jXLT+JtYuIJIZbzdHIpVh5SDIPB7V3vhj/AJF2y/3P6mqlzRW4lZsi/wCEU0T/AJ8v/Ir/AONYni3RNO03SkmtLfy5DMFJ3seMH1PtXR31nqc9xvtNW+yxYA8v7Or8+uTXL+MINStrKBLzU/tcbycL5Cx4IHXI+tKLd9xtabGjoXh3SrzRrW4ntd8siZZvMcZ59jV//hFNE/58v/Ir/wCNS+GP+Rdsv9z+prC8Wa7qOmavHDaThIvKVypRTk5PqM9qPebsmGiRZvvBNlKjGzlkgk7BjuX/AB/WuLv7GfTrt7a5TbIv5Eeo9q9F8NaydZsGlkRUmjba4XofQisvx9bRtYW91j94kvl5/wBkgn+YqoyadmJpWujha7TwroWm6jpAnu7bzJPMZd29hwPoa4uvRPA3/IAH/XVv6VdR2RMdyx/wimif8+X/AJFf/GsrxPoGmWGiy3FrbeXKrKA3mMep9zW3rUGrzeT/AGRdQ2+N3meYM7umMfKfeuU8Srr9rYKmp30E0Er42xqM5HP90VlG7e5bt2NbQvDuk3mjWtxPa75ZEyzeY4zz7Gr/APwimif8+X/kV/8AGpfDH/Iu2X+5/U1V1ceIjqsY0wqLTau4tsxnPOc/N+VK7b3CysU9T8FWrws+nO8UoyQjNlT7ZPIrhmVkYqwIZTgg9jXslefaVDBqHjeVsB4VmklHocE4P54NXCb1uKSLGj+C3niWbUpGhDDIhT734k9Pp/Kt5PCWiqoBtC5Hcytk/ka2ZHWONnY4VQSfpXnd14y1SS6Z7d0hhz8sewHj3J5qU5SHojb1DwRbSIWsJnik7LIdyn+o/WuKu7aayuXt7hCkqHDA16foWp/2tpcd0UCOcq6joCPSuf8AiBap5NreAAOGMR9SOo/LB/OqhN3sxNK10aVn4X0aWzgkezyzRqxPmvySPrVLxD4Z0+30eeext/Lmiw+d7NlR16n05/Cuk0//AJB9t/1yX+QqQ+XPE6nDI2Ub+RFRzNMqyPMfDmnpqWsQ28q7ouWkGSOAPb3wK7j/AIRTRP8Any/8iv8A41n+DtKaxvNReQHdHJ5Ck9wOSfx+WuoV1dnCnJQ7W9jgH+RFVOTvoKK0PPfGGmWemXFsllD5QdCWG4tnn3Nc7XW/EH/j8s/+ubfzFclWsNYkS3Bv9WfqKhPWpm/1Z+oqE9ayqfEVHYjsPuP+H9atVVsPuP8Ah/WrVa0/hJluFeo+GP8AkXbL/c/qa8urvNC8R6TZ6Na29xd7JY0wy+W5xyfQVNRXQ4mlfXOux6kqWVlBLZ/Ll3bB9/4v6VqyxRzxNFKivG4wysMgisj/AISzRP8An9/8hP8A4VQ1HxtZRRMtgrzy9FZl2oPfnmseVvoXdGXoFsln42ltojlIzIF+mK7i5eWO3d4IfOlUZWPcF3H0yelebeHNSittf+238xVWDl3Kk5J+ldp/wlmif8/v/kJ/8KuadxRYf2lrf/Qv/wDk4n+Fcz4ahmg8YNHcR+XKA5ZNwOMjPUfWum/4SzRP+f3/AMhP/hXM22r2KeNJtQafFqwOH2Nz8oHTGaI3s9AZ3dy8sdu7wQ+dKoyse4LuPpk9Kyv7S1v/AKF//wAnE/wo/wCEs0T/AJ/f/IT/AOFH/CWaJ/z+/wDkJ/8ACoSfYd/M5nw1DNB4waO4j8uUByybgcZGeo+tdhr08lro1zPCcSRqGU/QiuPttXsU8aTag0+LVgcPsbn5QOmM1sa34k0i70e6t4bvfJJGQq+W4yfyq5JtolbG7pd/FqdhFdRdHHK/3T3FW6858Ja6mlXEkF25W1l5zgnY3rgevT8q6z/hLNE/5/f/ACE/+FTKDTKTPMx0qW2/4+of99f51EOlSQMEnjdjhVcEn8a6ehkexV59q/hrV7nVrueG03RySsynzEGRn610/wDwlmif8/v/AJCf/Cj/AISzRP8An9/8hP8A4VzR5o7I0dmcz4YsbnT/ABVHBdx+XJ5THbuB4x7V22p/8gu7/wCuL/8AoJrkm1zTj4xS/Fx/ooh2b9jdcHtjNat94o0aawuIo7zLvEyqPKfkkH2pyu2mCsil8Pf+PS8/31/ka3dZm1WGKM6TbRTuSd4kOMD8xXKeDtYsNMt7lL2fymdwVGxmzx7Cuj/4SzRP+f3/AMhP/hRJPmvYFsadk9w9pE13GsU5HzopyAa4fxZYwWfiC2eBQgn2uyjpu3dfxreufGWkQoTFJJO2OFRCP54ritQ1aXVNWW8uMIoZQFHIRQelOCd7ibR6tWPJqOsrIypoO9QSA32xBkeuMU3/AISzRP8An9/8hP8A4Uf8JZon/P7/AOQn/wAKhJ9iro5PxEL19dt7m9s/shlKhU81XzgjuK9Grz/xVq9jqN7YSWk/mJETvOxhjkeo9q6b/hLNE/5/f/IT/wCFVJNpaCRo2N7FexyNH1jkaJx6FTj/AOv+Nct4+F8EhIcmxbgqo6P7+vt9Kz9E1+Gw1+8eSQ/YrmR23YJxySGx1/8A110N74h8PX1pLbT3mY5Bg/un49/u0WcXsF7o5zwVp/2rV/PcZjthu/4Een9T+FehSIskbIwyrAg844rkfDmraLpGntDJfBpXkLMwifnsO3oM/jTPEPi4bYV0W65yTI/l/kPmH1pyTlIFZI6jT9MtNMjaOyi8pHO4jezc/iTWb4wsPtuiO6jMlufMX6d/05/CuX03xdqSahCb663227Eg8tRx68DPHWuqbxXoTKVa8BUjBBhfn9KXLJO4XTRxXhb/AJGOy/3j/wCgmvTJ/wDUSf7p/lXmemXFnYeJY5hPmzjkbbJtP3cHHGM12cvivRWidRe5JUgfun/wp1E29BR2PNh0r1Hwx/yLtl/uf1NeXDpXeaF4j0mz0a1t7i72Sxphl8tzjk+gq6iuhR3Ni+vNSguNlppP2qLAPmfaFTn0wa5nxa+qXlhHJdaX9kihfJf7Qr5zx0Fb3/CWaJ/z+/8AkJ/8KyfE/iDS7/RZbe1uvMlZlIXy2HQj1FZxTTWhTNvwx/yLtl/uf1NYfivQtR1PV45rSAPF5SoWLqMHJ9TnvU+heI9Js9Gtbe4u9ksaYZfLc459hWh/wlmif8/v/kJ/8KPeTukGjQ7wzo7aNp7RyuGmkbe+3oPQCsj4gXiC1trMH52fzSPQAED+Z/Kn3/ji0jQixheaTszjao/qa4u7u57+6e5uXLyOeT/SqjFt3Ym1ayIa9E8Df8gAf9dW/pXnddn4V17TdO0jyLu58uXzGbbsY8H6CqqK6FHc39a1210XyftMcz+du2+WAcYxnOSPWuQ8UeIbTWbWCK2jnRo33HzFAHT2Jp3jPVrHVPsf2KfzfL37/kZcZ246gehrmcUoQ6g2epeGP+Rdsv8Ac/qauLexNqL2R4lWMSj3BJH6Y/Wue0LxHpNno1rb3F3sljTDL5bnHJ9BWRrOvwjxNbajp8vmxxxqrcFc8nI59jUcrbZV9DqPFQvv7Flawcqy8yAD5infB7VxHhW8Sy163eU4R8xk+men64rtf+Es0Qjm869jE/8AhXBa2tj/AGhI+mzCS3f5gNpXZ6jkCqgtLMUu56s6LIjIwyrDBHtXnl14N1OO6aO3RZoSflk3gce4P9Ks6J4ye1hW31GN5kUYWVfvAe4PX6/zroE8XaKygm7KE/wmJ8j8hUrmhsPRlzQ9NGk6XFalg7jLOw6Emub+IF4hW1slOXBMjj07D+tTaj44t0jK6fC8kh6PIMKPw6n9K4q4uJru4ee4cvI5yzHvVQi73Ym9LI9b0/8A5B9t/wBcl/kKzdBvPMvNUs2PzQXLMo/2WJP88/nUNn4p0aKzgje8wyxqpHlPwQPpXO2Ot21r4vubzzT9jnLBn2np1BxjPUVCi9R3O/YpEjyHCqPmY/h1/SsjwtdNe6fNdN1luHb6DjA/Ks3xB4o0+fR54LG58yaUbMbGXAPXqPSoPCuvaZp2jrBd3Ply72O3y2PB+go5XYL6kPxB/wCPyz/65t/MVyVdF4w1Sz1O5tnspvNVEIY7SuOfcVztbw+EiW4N/qz9RUJ61M3+rP1FQnrWVT4io7Edh9x/w/rVqqth9x/w/rVqtafwky3CkxS0VQhMUYpaKAAikxS0UAJtNGKdSUAJijFLRQAmKMUtFAARSYpaKAAcCg8iiigBMUYpaKAExRilooATFGKWigBMUuOKKKAExRilooATFGKWigBMUYpaKAExQBS0UABFJilooATHFGKWigA7UmKWigBMUYpaKAExRilooATFLRRQAUmKWigBAOaWiigBMUYpaKAExSgYoooACKTFLRQAmKXtRRQAmKMUtFACYoxS0UAIBS0UUADf6s/UVCetTN/qz9RUJ61hU+IuOxHYfcf8P61aqrYfcf8AD+tWq1p/CTLcKKKKokK0dAtobzWra3uE3xOxDLkjPB9KzqltrqazuUuLd9kqHKtgHH50nsNHo/8Awimif8+X/kV/8aP+EU0T/ny/8iv/AI1i+E9d1LUdXMF5c+ZH5TNt2KOcj0FdPrE8ltpF3PC22SOJmVsA4OPeud8ydrmisznfE2gaZYaLLcWtt5cqsoDeYx6keprQs/C+jS2cEj2eWaNWJ81+SR9a4m98Qapf2zW91deZExBK+Wo6fQV6bp//ACD7b/rkv8hVS5orcSs2ebeJbSCx1ue3tU8uJAuFyTjKg966Xw94e0q90S2uLi13yuG3N5jDPzEdjV/UvCtjqd9Jdzy3CyPjIRlA4GO49q09OsotOsY7SFnaOPOC5BPJJ7fWhz91WBR1OD8YabZ6ZeW8dnD5SvGWYbi2Tn3NbuheHdKvNGtbie13yyJlm8xxnn2NZvxA/wCQja/9cj/Oum8Mf8i7Zf7n9TTbfKgS1Iv+EU0T/ny/8iv/AI1ieLdE07TdKSa0t/LkMwUnex4wfU+1dHfWepT3G+01b7LFgDy/s6vz65Ncv4wg1K2soFvNT+1xvJwvkLHggdcj61MW77ja0OTqzYWNxqN2ttbJukb8gPU+1Vq77wJaJHpkl1geZK5XPoo7fnmtpS5VchK7FsPBNjCim8kkuJO4B2r9OOf1q1L4R0aRNq27xH+8kjZ/UkVJ4m1ptGsVeJA08rbU3dB6mpNPt9VUpNcaok8bqCY2tguM+hB/nmsLy3uXZbHE+JNCXRZY/LuRIkmdqtw4+vt710WheHdKvNGtbie13yyJlm8xxnn2NZnivQp4I5NUuL/z3dwuzytoAPQDk8Cun8Mf8i7Zf7n9TVyk+VaiS1Iv+EU0T/ny/wDIr/41ieLdE07TdKSa0t/LkMwUnex4wfU+1dJf2epTzh7PVfske3Hl/Z1fn1ya5bxhBqVtZQJean9rjeThfIWPBA65H1qYt33G0rGjoXh3SrzRrW4ntd8siZZvMcZ59jVDxX4ct7KzS70+EoiHEq7i3B6Hn/PIro/DH/Iu2X+5/U1ozRJPC8UqhkdSrA9waOdqQWTRxnhHRdO1PTJZby38yRZioO9hxtU9j7mq3jLSrHS/sf2KHyvM37vmZs4246k+pro/C+nvpaX1o/IWfch/vKVGDWR8Q+unf9tP/ZapSbmJrQt6F4d0q80a1uJ7XfLImWbzHGefY1f/AOEU0T/ny/8AIr/41L4Y/wCRdsv9z+prC8Wa7qOmavHDaThIvKVypRTk5PqM9qn3m7Jj0SLN94IspUY2cskEnYMdy/4/rXF39jPp109tcptkX8iPUe1ei+GtZbWdPMkqBJo22uF6H0IrK+IFsrWNtdYG9JPLz7EE/wBP1qoyadmJpWui9Z+F9Gls4JHs8s0asT5r8kj61L/wimif8+X/AJFf/GtLT/8AkH23/XJf5CqV3Y6rLcu9vrPkRE/LH9lRtv4nrWfM+5Vkct4y0mx0tLQ2UHlGQvu+dmzjGOp961dC8O6VeaNa3E9rvlkTLN5jjPPsaxPGMd9BPbQ3t/8AbBtZlPkrHt7Hp16V1/hj/kXbL/c/qattqK1JS1Iv+EU0T/ny/wDIr/41nan4KtXhd9OZ4pRkhGbKn255FXNW/wCEh/taP+zCotMLu37MZzznPzenSt+p5pLW47JnjbKyMVYEMpwQexp0Cq9xGrDKs4BH41Y1iRJdYvZIiCjTOQR3561Bbf8AH1D/AL6/zro6GZ6P/wAIpon/AD5f+RX/AMaRvCeilSBZlSe4lfj9a26ydMt9ajvpX1C8gltiDsRF5HPHO0dvrXNzPua2Ry/iXwumm2xvLOR2hBAdH5K56EH0p3g7R7DU7e5a9g81kcBTvZccexrY8Z6pBbaXJZbg1xOAAo/hGc5P5VU+H3/Href76/yNacz5Lk2VyLxXoem6dpIntLby5PNVc72PGD6mneFdC03UdIE93beZJ5jLu3sOB9DV7x3/AMgFf+uy/wAjTvA3/IAH/XVv6UrvkCyuU/Efha0h0x7jTYDHJF8zAOzbl79SenWs3wbpVjqhvBew+aY9mz52XGd2eh9hXf1gaHpZ0rXNRjQYt5lWSL2GTkfhn+VJTfK0O2pk+LtE07TdLims7fypGmCE72PG1j3PsK5FEaSRURSzMQAB3Nd74/8A+QJD/wBfK/8AoLVgeDLD7ZrKzOuY7YeYf97+H/H8K0hL3bslrU6i28JaSltEs9t5koUb38xxk9zwaxfFvh60sLGO6sITGqttkG4tweh5Pr/Ouq1XUotLto5pcYeVY+uOp5P4DJ/CpdQtEvrGe1fpKhXPoex/OslJp3ZTSPIq9Hs/C+jS2cEj2eWaNWJ81+SR9a87mieGV4pBtdGKsPQivW9P/wCQfbf9cl/kK0qNq1iYozf+EU0T/ny/8iv/AI1ja14NjitXuNNeQsgyYnOdw9j6+1ajjxEfEPyFRpm8fe2fdwM/7WetbsjrHGzuQqqCST2FZ80l1KsmcX4W0/RdXsik9oPtUPD/ALxxuHZsZq3r3hWyTSpZdOtzHPF8/wB9m3AdRyT9fwrkNN1GTTNTS7gHCtyv95T1FeqWtzFeWsdxA26ORdymqk3F3ErNHEeEfD8GoxS3V9Fvh+5Gu4rk9zwfw/OtTWtI0DSdPe5eyBbpGnmv8zdh96ujiigsrbZGqxQxgnA4Cjqa808Saw2saiWQn7PH8sS+3r+NCblIGkkZZOTkDHtSUUVuZhRRRQAN/qz9RUJ61M3+rP1FQnrWFT4jSOxHYfcf8P61aqrYfcf8P61arWn8JMtwoooqiQooooA6LwL/AMh5v+uLfzFdn4g/5AN9/wBcW/lXCeFL+207VzPeS+XH5TLu2k85HpXS6x4l0i50i7ghu90kkTKq+W4yce4rGafMaRehwHavXtP/AOQfbf8AXJf5CvIe1ejWfinRorOCN7zDLGqkeU/BA+lOom7WFEz9f8VX2mavNaQRW7RoFwXVieQD2PvXQaHfS6jpFvdzKiySA5CAgcEjv9K898S3dvf65PcWr+ZEwXDYIzhQOhrpvDviLSrLQ7a3ubrZKgbcvlscfMT1AqZR91WQ09Sh8QP+Qja/9cj/ADrpvDH/ACLtl/uf1Ncd4w1Oz1O9t5LKbzVSMqx2lcHPuK3NC8R6TZ6Na29xd7JY0wy+W5xyfQUNPlQJ6mxfXmpQXGy00n7VFgHzPtCpz6YNcz4tfVLyxjkutL+yRQvkv9oV8546Ct7/AISzRP8An9/8hP8A4Vk+J/EGl3+iy29rdeZKzKQvlsOhHqKUbprQbOJrvvAd4kulyWuQJIXJx6qe/wCea4GrFhfXGm3a3Nq+11/Ij0PtW01dEJ2Z6H4o0V9ZsUWFgs8Tbk3dG9RVnSrjUHIhvNN+yxogAk89X3EYGMDpWTYeN7GZFF5HJbydyBuX68c/pVyTxdoqLlbpnPosTZ/UCsLStaxd1uQ+Of8AkAH/AK6r/Wrvhj/kXbL/AHP6muT8SeKItWtPslvbuse4NvkIB49h/jWvoXiPSbPRrW3uLvZLGmGXy3OOT6Cm4vlC6ubF9ealBcbLTSftUWAfM+0KnPpg1zPi19UvLCOS60v7JFC+S/2hXznjoK3v+Es0T/n9/wDIT/4Vk+J/EGl3+iy29rdeZKzKQvlsOhHqKI3TWgM2/DH/ACLtl/uf1NQpq3k+KJtNmbCSorRE9mxyPx/p71Q0LxHpNno1rb3F3sljTDL5bnHPsK5zxNqMF3rgvNPmLBVXDgEYYfWhRu2F9D02uL+IfXTv+2n/ALLWlY+MNLks4mu7jypyvzp5bHB/AVgeMtWsdUNn9in83y9+/wCRlxnbjqB6GiCakDeh1nhj/kXbL/c/qaw/FehajqerxzWkAeLylQsXUYOT6nPep9C8R6TZ6Na29xd7JY0wy+W5xyfQVof8JZon/P7/AOQn/wAKPeTukGjQ7wzo7aNp7RyuGmkbe+3oPQCsj4gXaC1trMH52fzSPQAED+f6U+/8cWkaEWMLzSdmcbVH9TXFXl3Pf3T3Ny5eRzyf6VUYtu7E2rWR6zp//IPtv+uS/wAhVK6v9WiuXS30Xz4gflk+1Iu78D0qpZ+KdGis4I3vMMsaqR5T8ED6VN/wlmif8/v/AJCf/Cs7PsVc5fxgdQuHt7m90/7Iigxj98sm49e1db4Y/wCRdsv9z+prmvGGtafqdhBFZXHmusu4jYy4GD6itDQvEek2ejWtvcXeyWNMMvluccn0FW03FaErc6Fb2JtRey6SrGJR7gkj9MfrVDxT9t/sSZrByrLzJtHzFO+K5bWdfhHia21HT5fNjjjVW4K55ORz7Gum/wCEs0Qjm869jE/+FTytWY73PNB0qW2/4+of99f51a1lbEahI+mzCS3f5gNpXZ6jkCqkDBJ43Y4VXBJ/GujoZ9T2KsfTrnXZNQZL+ygitedsiNz7cbjTf+Es0T/n9/8AIT/4Uh8W6IB/x+5/7ZP/AIVzWfY1ui1r1jBf6VcJOoJRGdGPVWA4NYPw+/49bz/fX+Rqr4g8Xpd2j2mno4WQbXlfg47gCo/B2sWGl29yl7P5TO4KjYzZ49hV8r5RXVzZ8d/8gFf+uy/yNO8Df8gAf9dW/pWZ4s13TdR0kQWdz5knmq23Yw4wfUU7wrr2m6dpHkXdz5cvmM23Yx4P0FFnyBfU2NQ1b+z/ABDaQSti3uY9pJ/hbPB/pW3XnXjHU7LU7m2kspvNCIQx2suOfcCtzRfF1j/ZsSalcGO4T5W+Rm3AdDwKTg7JhfUd4/8A+QJD/wBfK/8AoLVZ8HWH2PRUlYYkuT5h+n8P6c/jWX4k1nSNVtbW3jvMqLlWkPluNqYYE9PetdfFWhIoVbwBQMACJ+P0o15bBpe5f1DTLPU0RL2HzVQ5Ub2XB/AirSqEQKvQDAyc151feLtUe9mNpdbLfefLXy1Py9uozWt4e8XIYZl1q6w4YGN/L6juPlH+c0nCVg5kZvjew+y6t9pUYjuV3f8AAhwf6H8a7vT/APkH23/XJf5CuV8Uaxo2q6S0cN2GuI2DxjynGfUZx6VpWfinRorOCN7zDLGqkeU/BA+lN3cUCsma9vexXFzc268SW7BWH1AIP+fSsLxwL4aWGtnIt84nVRyR2OfSsMa/DbeMJr6CQvZzFVc4Iyu0DODzwRXSy+KNBmieKS7DI4KspifkH8KOVpp2C9zzbHFdz8PppGsrqFmJSNwVHpkHP8q46+jt47yRbSbzoM/I+COPfIHNdB4O1iw0uK7W9n8oyMpX5GbOM+gNaz1iRHc3fG80kWgMI2K+ZIqNjuOTj9K86AxXY+LNd03UdJEFnc+ZJ5qtt2MOMH1FcfSpqyHLcSiiitCAooooAG/1Z+oqE9amb/Vn6ioT1rCp8RpHYjsPuP8Ah/WrVVbD7j/h/WrVa0/hJluFFFFUSFFFFAARmk20tFAwxxSYpaKAADFJilooAQCjFLRQAmKMUtFABRRRQITFGKWigYYpMUtFACYoxS0UAJilAoooATFAFLRQAmKMUtFACYpe1FFACYoxS0UAJijFLRQAmKMUtFAABig8iiigBMUYpaKAACkIpaKAExRilooAQCjFLRQAmKMUtFAABSEUtFACYoxS0UAJijFLRQAAYpCOaWigBMUtFFABRRRQIKKKKABv9WfqKhPWpm/1Z+oqE9awqfEaR2I7Aja69+D/AJ/OrVZ1tJ5cgPbvWjV0npYUlqFFFFakBRRRQAUUUUAFFFFABRRRQAUUUUAFFFFABRRRQAUUUUAFFFFABRRRQAUUUUAFFFFABRRRQAUUUUAFFFFABRRRQAUUUUAFFFFABRRRQAUUUUAFFFFABRRRQAUUUUAFFFFABRRRQAUUUUAFFFFABRRRQAUUUUAFFFLQAjfc+pqE9akc1ETzXLJ3Zqtighq7bz4G1vu9j6VnqamRqlNp3Q2rmn1GRyDRVSOQr0OKnWYnqAa3VVdSHEkopvmj+6P1pfMH90frT9oh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QyewFHtEHKx+M0hYAcUwuT3pjPWcqlylEV2qEtzQ71CW5rMorVItFFIZKtTLRRQA8UtFFMQUUUUAFFFFABRRRQAUUUUAFFFFABRRRQAUUUUAFFFFABRRRQAUUUUAFFFFABRRRQAUUUUAFFFFABRRRQAUUUUAFFFFABRRRQAUUUUAFFFFABRRRQAUUUUAFFFFABRRRQAUUUUAFFFFABRRRQAUUUUAIaY1FFAETVF3oopDP/2Q=="/>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endParaRPr lang="en-US" altLang="en-US" sz="1800"/>
          </a:p>
        </p:txBody>
      </p:sp>
      <p:sp>
        <p:nvSpPr>
          <p:cNvPr id="13317" name="AutoShape 8" descr="data:image/jpeg;base64,/9j/4AAQSkZJRgABAQEAAAAAAAD/2wBDABALDA4MChAODQ4SERATGCgaGBYWGDEjJR0oOjM9PDkzODdASFxOQERXRTc4UG1RV19iZ2hnPk1xeXBkeFxlZ2P/2wBDARESEhgVGC8aGi9jQjhCY2NjY2NjY2NjY2NjY2NjY2NjY2NjY2NjY2NjY2NjY2NjY2NjY2NjY2NjY2NjY2NjY2P/wAARCAMSAg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iir9pagKJJBnPIU00nJ2Qm7FeK1klAIG1T3arAsBjmXn/d/+vVzrSVuqS6kOTKv2Ff+en/jv/16PsK/89P/AB3/AOvVqiq9nEXMyr9hX/nof++f/r0fYV/56H/vn/69WqKPZxDmZV+wr/z0P/fP/wBej7Cv/PQ/98//AF6tUUeziHMyr9hX/nof++f/AK9H2Ff+eh/75/8Ar1aoo9nEOZlX7Cv/AD0P/fP/ANej7Cv/AD0P/fP/ANerVFHs4hzMq/YV/wCeh/75/wDr0fYV/wCeh/75/wDr1aoo9nEOZlX7Cv8Az0P/AHz/APXo+wr/AM9D/wB8/wD16tUUeziHMyr9hX/nof8Avn/69H2Ff+eh/wC+f/r1aoo9nEOZlX7Cv/PQ/wDfP/16PsK/89D/AN8//Xq1RR7OIczKv2Ff+eh/75/+vR9hX/nof++f/r1aoo9nEOZlX7Cv/PQ/98//AF6PsK/89D/3z/8AXq1RR7OIczKv2Ff+eh/75/8Ar0fYV/56H/vn/wCvVqij2cQ5mVfsK/8APQ/98/8A16PsK/8APQ/98/8A16tUUeziHMyr9hX/AJ6H/vn/AOvR9hX/AJ6H/vn/AOvVqij2cQ5mVfsK/wDPQ/8AfP8A9ej7Cv8Az0P/AHz/APXq1RR7OIczKv2Ff+eh/wC+f/r0fYV/56H/AL5/+vVqij2cQ5mVfsK/89D/AN8//Xo+wr/z0P8A3z/9erVFHs4hzMq/YV/56H/vn/69H2Ff+eh/75/+vVqij2cQ5mVfsK/89D/3z/8AXo+wr/z0P/fP/wBerVFHs4hzMq/YV/56H/vn/wCvR9hX/nof++f/AK9WqKPZxDmZV+wr/wA9D/3z/wDXo+wr/wA9D/3z/wDXq1RR7OIczKv2Ff8Anof++f8A69H2Ff8Anof++f8A69WqKPZxDmZV+wr/AM9D/wB8/wD16PsK/wDPQ/8AfP8A9erVFHs4hzMq/YV/56H/AL5/+vR9hX/nof8Avn/69WqKPZxDmZV+wr/z0P8A3z/9ej7Cv/PQ/wDfP/16tUUeziHMyr9hX/nof++f/r0fYV/56H/vn/69WqKPZxDmZV+wr/z0P/fP/wBej7Cv/PQ/98//AF6tUUeziHMyr9hX/nof++f/AK9H2Ff+eh/75/8Ar1aoo9nEOZlX7Cv/AD0P/fP/ANej7CuP9Yc/7v8A9erVFL2cQ5mUJLR0GcBh6ioCla9QzQBxuUfN6etZyp21RSl3MwrTcVYZKj21kWPtIvNmAIyo5NanWqenAbZDjnj+tW66KS0uZyeoUUUVqQFFFFABRRRQAUUUUAFFFFABRRRQAUUUUAFFFFABRRRQAUUUUAFFFFABRRRQAUUUUAFFFFABRRRQAUUUUAFFFFABRRRQAUUUUAFFFFABRRRQAUUUUAFFFFABRRRQAUUUUAFFFFABRRRQAUUUUAFFFFABRRRQAtFJRQBBcRjdkDg1WK81ekGUz6Gq5XmuWaszVPQNP+5J+H9atVVsPuP+H9atVvT+EiW4UUUVZIUUUUAFFFFABRRRQAUUUUAFFFFABRRRQAUUUUAFFFFABRRRQAUUUUAFFFFABRRRQAUUUUAFFFFABRRRQAUUUUAFFFFABRRRQAUUUUAFFFFABRRRQAUUUUAFFFFABRRRQAUUUUAFFFFABRRRQAUUUUAFFFFABRRRQAN/qz9RUBHNTt/qz9RUJ61z1PiNI7Edh9x/w/rVqqth9x/w/rVqtafwky3CiiirJCiiigAooooAKKKKACiiigAooooAKKKKACiiigAooooAKKKKACiiigAooooAKKKKACiiigAooooAKKKKACiiigAooooAKKKKACiiigAooooAKKKKACiiigAooooAKKKKACiiigAooooAKKKKACiiigAooooAKKKKABv9WfqKhPWpm/1Z+oqE9a56nxGkdiOw+4/4f1q1VWw+4/4f1q1WtP4SZbhRRRVkhRRRQAUUUUAFFFFABRRRQAUUUUAFFFFABRRRQAUUUUAFFFFABRRRQAUUUUAFFFFABRRRQAUUUUAFFFFABRRRQAUUUUAFFFFABRRRQAUUUUAFFFFABRRRQAUUUUAFFFFABRRRQAUUUUAFFFFABRRRQAUUUUAFFFFAA3+rP1FQnrUzf6s/UVCetc9T4jSOxHYfcf8AD+tWqq2H3H/D+tWq1p/CTLcKKKKskKKKKACiiigAooooAKKKKACiiigAooooAKKKKACiiigAoopaAEorZsPC+qXyhxCIYz0aY7f06/pWkPAt5jm7gz9DUuSXUdmcpRXV/wDCC3f/AD+QfkaP+EFu/wDn8g/I0uePcdmcpRXV/wDCC3f/AD+QfkaP+EFu/wDn8g/I0c8e4WZylFdX/wAILd/8/kH5Gj/hBbv/AJ/IPyNHPHuFmcpRXV/8ILd/8/kH5Gj/AIQW7/5/IPyNHPHuFmcpRXV/8ILd/wDP5B+Ro/4QW7/5/IPyNHPHuFmcpRXV/wDCC3f/AD+QfkaP+EFu/wDn8g/I0c8e4WZylFdX/wAILd/8/kH5Gj/hBbv/AJ/IPyNHPHuFmcpRXV/8ILd/8/kH5Gj/AIQW7/5/IPyNHPHuFmcpRXV/8ILd/wDP5B+RoPgW87XcH5Gjnj3CzOUorcvvCmq2alxEtwg6mE5P5daxDkEgggjqDVJp7CsJRRRTEFFFFABRRRQAUUUUAFFFFABRRRQAUUUUAFFFFABRRRQAUUUUADf6s/UVCetTN/qz9RUJ61z1PiNI7Edh9x/w/rVqqth9x/w/rVqtafwky3CiiirJCiiigAooooAKKKKACiiigAooooAKKKKACiiigApyqzsFRSzE4AAyTTa0/D1/DpurxXNwm6MAgkDJXI60mM0dM8HX13h7si1iPZuXP4dvxrrtM0DT9Mw0EIaUf8tZPmb/AOt+FPj13SZEDDUbYA/3pAp/I07+2tK/6CVp/wB/l/xrnlKTNEki/RVD+29K/wCglaf9/l/xo/tvSv8AoJWn/f5f8aizKuX6Kof23pX/AEErT/v8v+NH9t6V/wBBK0/7/L/jRZhcv0VQ/tvSv+glaf8Af5f8aP7b0r/oJWn/AH+X/GizC5foqh/belf9BK0/7/L/AI0f23pX/QStP+/y/wCNFmFy/RVD+29K/wCglaf9/l/xo/tvSv8AoJWn/f5f8aLMLl+iqH9t6V/0ErT/AL/L/jR/belf9BK0/wC/y/40WYXL9FUP7b0r/oJWn/f5f8aP7b0r/oJWn/f5f8aLMLl+iqH9t6V/0ErT/v8AL/jR/belf9BK0/7/AC/40WYXL9FUP7b0r/oJWn/f5f8AGj+29K/6CVp/3+X/ABoswuX6Kof23pX/AEErT/v8v+NH9t6V/wBBK0/7/L/jRZhcv1naloen6oD9pgHmdpE+Vh+Pf8ad/belf9BK0/7/AC/40f23pX/QStP+/wAv+NCuthaHHan4LvLbMli4uY/7p4cf0Nc3IjxSNHKjI6nBVhgivVH13SUUsdRtcD0lBP5CvP8AxTqltquredaL+7RAm8jBfBPP61vCUnuRJIyaKBRWpAUUUUAFFFFABRRRQAUUUUAFFFFABRRRQAUUUUAFFFFAA3+rP1FQnrUzf6s/UVCetc9T4jSOxHYfcf8AD+tWqq2H3H/D+tWq1p/CTLcKKKKskKKKKACiiigAooooAKKKKACiiigAooooAKKKKACiirelWi32p21qxIWRwGI9O9IZSIpu2vYYNPs7eJYobWJEXoAgp/2aD/nhH/3wKy9quxfKeN7aNteyfZoP+eEf/fAo+zQf88I/++BR7XyDlPG9tG2vZPs0H/PCP/vgUfZoP+eEf/fAo9r5Bynje2jbXsn2aD/nhH/3wKPs0H/PCP8A74FHtfIOU8b20ba9k+zQf88I/wDvgUfZoP8AnhH/AN8Cj2vkHKeN7aNteyfZoP8AnhH/AN8Cj7NB/wA8I/8AvgUe18g5TxvbRtr2T7NB/wA8I/8AvgUfZoP+eEf/AHwKPa+Qcp43to217J9mg/54R/8AfAo+zQf88I/++BR7XyDlPG9tG2vZPs0H/PCP/vgUfZoP+eEf/fAo9r5Bynje2jbXsn2aD/nhH/3wKPs0H/PCP/vgUe18g5TxvbRtr2T7NB/zwj/74FH2aD/nhH/3wKPa+Qcp43to217J9mg/54R/98Cj7NB/zwj/AO+BR7XyDlPG9tOC17BLY2k0ZSS2hdT1BQV5hr9lHputXFrFny1IK57AgHH61UZqRLVigKKBRWhIUUUUAFFFFABRRRQAUUUUAFFFFABRRRQAUUUUAFFFFAA3+rP1FQnrUzf6s/UVCetc9T4jSOxHYfcf8P61aqrYfcf8P61arWn8JMtwoooqyQooooAKKKKACiiigAooooAKKKKACiiigAooooAK1PDX/Iw2X/XT+hrLrU8Nf8jDZf8AXT+hpPYaPUq5jX/Fy6TfmzhtfOkQAuWfaBkZx09DXT1g614Vs9Xu/tTSSQzEAMUwQ2OnXvXLG19TV36GH/wn83/QPT/v6f8ACl/4T+b/AKB6f9/T/hVv/hArT/n9m/75FVtS8GWtlp1xdLdTMYoywUqOcCtf3ZPvDf8AhP5v+gen/f0/4VZsfHkEsoS8tGgUn/WI24D6jFcOBS7ar2cSeZnssciSxrJGwZGGVYHIIp1cz4DuJJdHkhckiGUhfYEZx+efzrpq55KzsaJ3CiiikMKKKKACiiigAooooAKKKKACiiigAooooAKKKKACvMfGf/Iz3P0T/wBBFenV5j4z/wCRnufon/oIrWluTLYxl6UtItLXQZhRRRQIKKKKACiiigAooooAKKKKACiiigAooooAKKKKABv9WfqKhPWpm/1Z+oqE9a56nxGkdiOw+4/4f1q1VWw+4/4f1q1WtP4SZbhRRRVkhRRRQAUUUUAFFFFABRRRQAUUUUAFFFFABRRRQAVqeGv+Rhsv+un9DWXWp4a/5GGy/wCun9DSew0epUUUVxmwVHPClxBJDIMpIpRh7EYNSUUAeT6vo91o900cyExZ+SUD5WH+PtVa1tp7yZYbaJpZG6KozXsDKGUqwBB6g02OKOIYjjVAeyjFbe10I5DO8PaX/ZGlpbsQZWO+QjpuP/6hWpRRWTd9SwooopAFFFFABRRRQAUUUUAFFFFABRRRQAUUUUAFFFFABXmPjP8A5Ge5+if+givTq8x8Z/8AIz3P0T/0EVrS3JlsYy0tItLXQZhRRRQIKKKKACiiigAooooAKKKKACiiigAooooAKKKKABv9WfqKhPWpm/1Z+oqE9a56nxGkdiOw+4/4f1q1VWw+4/4f1q1WtP4SZbhRRRVkhRRRQAUUUUAFFFFABRRRQAUUUUAFFFFABRRRQAVqeGv+Rhsv+un9DWXWp4a/5GGy/wCun9DSew0epUUUVxmwUUUUAFFFFABRRRQAUUUUAFFFFABRRRQAUUUUAFFFFABRRRQAUUUUAFFFFABXmPjP/kZ7n6J/6CK9OrzHxn/yM9z9E/8AQRWtLcmWxjLS0i0tdBmFFFFAgooooAKKKKACiiigAooooAKKKKACiiigAooooAG/1Z+oqE9amb/Vn6ioT1rnqfEaR2I7D7j/AIf1q1VWw+4/4f1q1WtP4SZbhRRRVkhRRRQAUUUUAFFFFABRRRQAUUUUAFFFFABRRRQAVqeGv+Rhsv8Arp/Q1l1qeGv+Rhsv+un9DSew0epUUUVxmwUUUUAFFFFABRRRQAUUUUAFFFFABRRRQAUUUUAFFFFABRRRQAUUUUAFFFFABXmPjP8A5Ge5+if+givTq8x8Z/8AIz3P0T/0EVrS3JlsYy0tItLXQZhRRRQIKKKKACiiigAooooAKKKKACiiigAooooAKKKKABv9WfqKhPWpm/1Z+oqE9a56nxGkdiOw+4/4f1q1VWw+4/4f1q1WtP4SZbhRRRVkhRRRQAUUUUAFFFFABRRRQAUUUUAFFFFABRRRQAVqeGv+Rhsv+un9DWXWp4a/5GGy/wCun9DSew0epUUUVxmwUUUUAFFFFABRRRQAUUUUAFFFFABRRRQAUUUUAFFFFABRRRQAUUUUAFFFFABXmPjP/kZ7n6J/6CK9OrzHxn/yM9z9E/8AQRWtLcmWxjLS0i0tdBmFFFFAgooooAKKKKACiiigAooooAKKKKACiiigAooooAG/1Z+oqE9amb/Vn6ioT1rnqfEaR2I7D7j/AIf1q1VWw+4/4f1q1WtP4SZbhRRRVkhRRRQAUUUUAFFFFABRRRQAUUUUAFFFFABRRRQAVqeGv+Rhsv8Arp/Q1l1qeGv+Rhsv+un9DSew0epUUUVxmwUUUUAFFFFABRRRQAUUUUAFFFFABRRRQAUUUUAFFFFABRRRQAUUUUAFFFFABXmPjP8A5Ge5+if+givTq8x8Z/8AIz3P0T/0EVrS3JlsYy0tItLXQZhRRRQIKKKKACiiigAooooAKKKKACiiigAooooAKKKKABv9WfqKhPWpm/1Z+oqE9a56nxGkdiOw+4/4f1q1VWw+4/4f1q1WtP4SZbhRRRVkhRRRQAUUUUAFFFFABRRRQAUUUUAFFFFABRRRQAVqeGv+Rhsv+un9DWXWp4aOPEFl/wBdP6Gk9ho9SooorjNgooooAKKKKACiiigAooooAKKKKACiiigAooooAKKKKACiiigAooooAKKKKACvMfGf/Iz3P0T/ANBFenV5h4zP/FT3X0T/ANBFa0tyZbGOtLSLS10GYUUUUCCiiigAooooAKKKKACiiigAooooAKKKKACiiigAb/Vn6ioT1qZv9WfqKhPWuep8RpHYjsPuP+H9atVVsPuP+H9atVrT+EmW4UUUVZIUUUUAFFFFABRRRQAUUUUAFFFFABRRRQAUUUUAFPileCVJYmKyIwZWHYimUUAdhB49dYlE9gHkHVkkwD+GKf8A8J+n/QNb/v8Af/WrjMUm2s/Zx7FczOz/AOE/T/oGt/3+/wDrUf8ACfp/0DW/7/f/AFq4zbRto9nHsHMzs/8AhP0/6Brf9/v/AK1H/Cfp/wBA1v8Av9/9auM20baPZx7BzM7P/hP0/wCga3/f7/61H/Cfp/0DW/7/AH/1q4zbRto9nHsHMzs/+E/T/oGt/wB/v/rUf8J+n/QNb/v9/wDWrjNtG2j2cewczOz/AOE/T/oGt/3+/wDrUf8ACfp/0DW/7/f/AFq4zbRto9nHsHMzs/8AhP0/6Brf9/v/AK1H/Cfp/wBA1v8Av9/9auM20baPZx7BzM7P/hP0/wCga3/f7/61H/Cfp/0DW/7/AH/1q4zbRto9nHsHMzs/+E/T/oGt/wB/v/rUf8J+n/QNb/v9/wDWrjNtG2j2cewczOz/AOE/T/oGt/3+/wDrUf8ACfp/0DW/7/f/AFq4zbRto9nHsHMzs/8AhP0/6Brf9/v/AK1H/Cfp/wBA1v8Av9/9auM20baPZx7BzM7P/hP0/wCga3/f7/61H/Cfp/0DW/7/AH/1q4zbRto9nHsHMzsZfH5MZEWnYfsWlyB+GK5C5uJby6kuZ23SyNuY03bS4qlFLYG7gKKKKokKKKKACiiigAooooAKKKKACiiigAooooAKKKKACiiigAb/AFZ+oqE9amb/AFZ+oqE9a56nxGkdiOw+4/4f1q1VWw+4/wCH9atVrT+EmW4UUUVZIUUUUAFFFFABRRRQAUUUUAFFFFABRRRQAUUUUAFFFFABRRRQAUUU5VZ3CIpZmOAAMkmgBtFdZpXgqaZVl1GUwqefKTlvxPQfrXT2fh/S7IDyrOMsP4pBvP61m6iRSi2eaW9ldXR/0e2ml/3EJrSg8K6xMM/ZPLHq7gfpnNelgADAGBS1m6r6FchwMXgfUG5kuLZPoST/ACq0ngNv+WmogeyxZ/rXaUUvaSHyo5FfAluPv30p+iAVIPAtj3urk/Tb/hXVUUueXcOVHL/8INp3/Pzdf99L/hSHwLYdrq5H1K/4V1NFHPLuPlRyTeBLY/cvZR9UBqB/AR/5Z6j+DQ//AF67Sij2khcqOBl8Dagv+rubd/qWH9KpTeE9Zh5FqJB6o4P6ZzXpdFP2sg5UeRXFheWn/HxazRD1ZCB+dVq9lrPvNC0y9B8+zi3H+JRtb8xVqr3FyHlVFdhqngh0VpNNmL4/5ZS9fwP+NcjJG8MrRSoySKcMrDBBrRST2IasNoooqhBRRRQAUUUUAFFFFABRRRQAUUUUAFFFFABRRRQAUUUUAFFFFABRRRQAN/qz9RUJ61M3+rP1FQnrXPU+I0jsR2H3H/D+tWqq2H3H/D+tWq1p/CTLcKKKKskKKKKACiiigAooooAKKKKACiiigAooooAKKKKACiiigAoqWK3mmV2iieRYxucqpIUep9KioAK2PCtxbWuuwyXRATBVWborEcH/AD61j0Umrqwz2WlrzDS/E2o6WojVxNAOkcvOPoeorprLxzp82BdxS2zdzjev6c/pXO6bRopI6miqNtrOm3ePIvoGJ/h3gH8jzV3rWdrFC0UUUAFFFFABRRRQAUUUUAFFFJQAtFUrnVtPtM/aL2BCOxcZ/LrWLe+ONNgBFskty3bA2r+Z5/SqUWxXR09ea+Nbq2uddP2YqxSMJIy9CwJ/kMCo9V8WalqStGrC2hPBSLqR7nr/ACrDVa1hC2rIlK5IKKBRWxAUVI8E0cSSyROscn3HKkBvoe9R0AFFFFABRRRQAUUUUAFFFFABRRRQAUUUUAFFFFABRRRQAUUUUADf6s/UVCetTN/qz9RUJ61z1PiNI7Edh9x/w/rVqqth9x/w/rVqtafwky3CiiirJCiiigAooooAKKKKACiiigAooooAKKKKACiiigAooooA634fygXl5D/fjVsfQ4/rWnrXg+2vS01iwtpjyVx8jf4fh+Vc34OuPs/iGEE4EqtGfyyP1Ar0quebcZXRpHVHkuoaTfaY+Lu3ZF7OOVP41TzXsjKGUqwBU8EHvWLfeFNKvMsITbuf4oTt/Tp+lUqvcTgea4pCtdbd+BrpMm0uo5R/dkBU/wBaxrnw/q1rnzLGUgd4xvH6VopJk2Zklamhurm2/wBRcTRf7jlf5Ujo0bbXUqw7EYNNpgaEXiPWYfu6hKf9/Dfzq1H4x1pPvTxv/vRD+lYuKMUuVdgudEvjnVV6xWrfVG/xp48eaj3tbU/QN/jXM7aNtLkj2HdnUf8ACe3/APz6W/8A49/jSHx5qHa1th9Q3+Ncxto20ckewXZ0beOtVbpDar9Eb/4qoH8Za0/3Zo0/3Yx/XNYe2jbRyLsF2aMviTWpvvX8o/3ML/IVSnvLu5/4+LqaX/fkLfzpmKMVVkhXI9tKFqRVLMFUEk9gK0bbQdVuseVYzYPdxsH5nFGwGYFpcV1Vp4HvJCDdXEUK+iAuf6Ct6x8JaXaYZ42uXHeU5H5dKh1IofKzgrDTbzUZNlpbvJ6sBhR9T0rsdH8GwW5WbUWE8g5EY+4Pr611CIkaBI1CqOgUYAp1ZSqN7FqJxnxCkCRWEC4Ay7YHbGAK4sGuh8eXPm66sIPEMQB+p5/kRXPLW0PhREtxaKKKskKKKKACiiigAooooAKKKKACiiigAooooAKKKKACiiigAb/Vn6ioT1qZv9WfqKhPWuep8RpHYjsPuP8Ah/WrVVbD7j/h/WrVa0/hJluFFFFWSFFFFABRRRQAUUUUAFFFFABRRRQAUUUUAFFFFABRRRQBLbTta3UNwn3onDj8DmvXoZVmhSWM5R1DKfUGvHK9E8Fah9r0f7OxzJbHb/wE8j+o/Csaq0uXFnRUUUVgaBRRRQBHLDFMu2WNJF9GUEVRm8P6TP8AfsIR/uLt/litKindoLGBL4O0eT7sUsf+7If65qrJ4FsD/q7m5X6lT/Supop88u4uVHHt4DiP3dQcfWIH+tRnwEe2pfnB/wDZV2lFP2khcqOK/wCECf8A6CK/9+f/AK9KPAR76kP+/H/2VdpRR7SQcqOPXwHGPvag5+kQH9amTwLYj/WXVw3+7tH9DXVUUc8u4cqOfi8G6Qn3klk/3pD/AExV2Hw9pEH3LCE/743/AM81p0UuZ9x2RHDBDAu2GJIx6IoH8qkooqRhRRRQAUhIUEk4A5JNLWH4v1AWGhShTiW4/dJ+PU/lmmld2B6Hnep3Zv8AVLm67SyEj6dv0xUI6VGoqSutGIUUUUxBRRRQAUUUUAFFFFABRRRQAUUUUAFFFFABRRRQAUUUUADf6s/UVCetTN/qz9RUJ61z1PiNI7Edh9x/w/rVqqth9x/w/rVqtafwky3CiiirJCiiigAooooAKKKKACiiigAooooAKKKKACiiigAooooAK1vDWp/2Xq8cjnEMn7uT2B7/AIGsmik1cZ7L1FLXM+DNZF7ZfYp2/wBItx8uf4k7fl0/Kumrkas7GqdwooopDCiiigAooooAKKKKACiiigAooooAKKKKACiiigAooooAK8y8Y6r/AGlq5jjbMFtlF9Cf4j/T8K63xdrQ0vTjFC2Lq4BVMdVHdv8AD/61eaqK2px6kSfQcop1AorcgKKKKBBRRRQAUUUUAFFFFABRRRQAUUUUAFFFFABRRRQAUUUUADf6s/UVCetTN/qz9RUJ61z1PiNI7Edh9x/w/rVqqth9x/w/rVqtafwky3CiiirJCiiigAooooAKKKKACiiigAooooAKKKKACiiigAooooAKKKKAJrO6msbuO5t22yRnIP8AT6V6jo+qQ6vYrcQnDdHTujeleUVe0jVbjSLwTwHKnh4z0cVnOHMVF2PWKKp6ZqVtqlotxbPlTwynqp9DVyubY1CiiigAooooAKKKKACiiigAooooAKKKKACiiigAqpqeowaXZPdXDYVeg7sewFOv763061e5upAka/mT6D1NeYa7rU+t3nmPlIU4ijzwo/xq4Q5iW7FbUr+fVL6S6uD8zngDoo7AVCoxSKKdXSZhRRRTEFFFFABRRRQAUUUUAFFFFABRRRQAUUUUAFFFFABRRRQAUUUUADf6s/UVCetTN/qz9RUJ61z1PiNI7Edh9x/w/rVqqth9x/w/rVqtafwky3CiiirJCiiigAooooAKKKKACiiigAooooAKKKKACiiigAooooAKKKKACiiigC3pmpXWlXQntXwejKfusPQivRdE1+01iLEZ8u4A+aFjyPceory+lRnikWSN2R1OQynBBqJQUik7HstFcNo3jaSILDqqGRegmQfMPqO/4V2Nne219D5trOkqeqnp9fSueUXHc0TTLFFFFSMKKKKACiiigAooooAKKKhubqCzhMtzMkUY/ic4oAmrM1nXLPRod1w+6Uj5Il+83+A965zWfHHDQ6Snt57j+Q/x/KuOmlluZmlnkaSRjlmY5JrWNO+5Dl2Lesaxd6zc+bcthF+5Gv3UH+PvVNVoC06t0rEBRRRTEFFFFABRRRQAUUUUAFFFFABRRRQAUUUUAFFFFABRRRQAUUUUAFFFFAA3+rP1FQnrUzf6s/UVCetc9T4jSOxHYfcf8P61aqrYfcf8P61arWn8JMtwoooqyQooooAKKKKACiiigAooooAKKKKACiiigAooooAKKKKACiiigAooooAKKKKANp/C2pf2fDeQos6SoH2IfmAIz07/AIVkRTXNjcboZJIJV4O0lSPavXLGPyrG3j/uRKv5Cob/AEmx1JcXdskh7N0YfiOawVTuacpxdh44v4AFvIkuV/vD5G/Tj9K6C08Z6TcACV5LdvSROPzGazr7wIjEtYXZX0SYZH5j/CsG78K6vbE5tDKv96Ihs/h1/SnaEhao9Gt9SsbnHkXkEmeyyAn8qs143Naz25xPBJEfR0K/zpEllj/1crp/usRS9l5j5z2aivHft15jH2ufH/XQ/wCNRvNNJ/rJpH/3mJo9l5hznrs+oWVt/r7uCL/fkArIu/GOj2wISZ7hvSJP6nArzmG2mnbEMUkh9EUmtS18LavckbbNo19ZSEx+B5p+zit2HMzSv/HV5MCtjAluP77fO3+H865u5urq/m33M0k8h4G45/AV19j4D5DX939UhH9T/hXS6doun6aB9ltkV/755b8zRzRjsKze5wNp4T1O4tXuHjWBFUsBLkM2Pb/GsYV7KyhlKnoRg140wKSMh6qcGqhLmCSsLRRRWhAUUUUAFFFFABRRRQAUUUUAFFFFABRRRQAUUUUAFFFFABRRRQAUUUUAFFFFAA3+rP1FQnrUzf6s/UVCetc9T4jSOxHYfcf8P61aqrYfcf8AD+tWq1p/CTLcKKKKskKKKKACiiigAooooAKKKKACiiigAooooAKKKKACiiigAooooAKKKKACpII/Nnjj/vsF/M1HV7RY/N1qxTsZ0z9Mikxnq9LRRXGbBRRRQAhAIwagexs5P9ZawP8A70YNWKKAKf8AZOm/9A+1/wC/K/4U9LCzj+5aQL/uxgf0qzRTuwsIAAMAYHtS0UUgCiiigAryDVY/J1e8j/uzuP8Ax416/XlXiiPyvEl6vq+78wD/AFrWluRIzh0ooHSiugzCiiigAooooAKKKKACiiigAooooAKKKKACiiigAooooAKKKKACiiigAooooAG/1Z+oqE9amb/Vn6ioT1rnqfEaR2I7D7j/AIf1q1VWw+4/4f1q1WtP4SZbhRRRVkhRRRQAUUUUAFFFFABRRRQAUUUUAFFFFABRRRQAUUUUAFFFFABRRRQAVseE4/M8R2g7As35KTWPXReBo9+vbv7kLN/If1qZbMa3PRKKKK5DYKKKKACiiigAooooAKKKKACiiigArzXxvHs8RyN/z0jRv0x/SvSq8/8AiFHjVraT+9Bj8mP+NaU/iJlscwOlLSLS10mYUUUUCCiiigAooooAKKKKACiiigAooooAKKKKACiiigAooooAKKKKACiiigAb/Vn6ioT1qZv9WfqKhPWuep8RpHYjsPuP+H9atVVsPuP+H9atVrT+EmW4UUUVZIUUUUAFFFFABRRRQAUUUUAFFFFABRRRQAUUUUAFFFFABRRRQAUUUUAFdZ8P48393J/diC/mf/rVyddt8Po8QX0n95kX8gf8aip8JUdzsKKKK5TUKKKKACiiigAooooAKKKKACiiigAriviLHxYSj/bU/wDjv/167WuU+IUe7SLeT+7OB+an/Crh8QpbHBrS01adXSZBRRRTEFFFFABRRRQAUUUUAFFFFABRRRQAUUUUAFFFFABRRRQAUUUUAFFFFAA3+rP1FQnrUzf6s/UVCetc9T4jSOxHYfcf8P61aqrYfcf8P61arWn8JMtwoooqyQooooAKKKKACiiigAooooAKKKKACiiigAooooAKKKKACiiigAooooAK9A8Bx7dFlfu85/kK8/rS0zXr/SYmitZF8tju2uuQD61E1dWKTsz1SivNz411j1g/79//AF6P+E11j1g/79//AF6x9ky+ZHpFFeb/APCa6x6wf9+//r0f8JrrHrB/37/+vR7JhzI9Iorzf/hNdY9YP+/f/wBej/hNdY9YP+/f/wBej2TDmR6RRXm//Ca6x6wf9+//AK9H/Ca6x6wf9+//AK9HsmHMj0iivN/+E11j1g/79/8A16P+E11j1g/79/8A16PZMOZHpFFeb/8ACa6x6wf9+/8A69H/AAmusesH/fv/AOvR7JhzI9Irn/HEe/w5K3/PN0b9cf1rl/8AhNdY9YP+/f8A9eqep+I9S1W3+z3MiCLOSqLjP1qo02ncTkjLWnU1RTq2ICiiimIKKKKACiiigAooooAKKKKACiiigAooooAKKKKACiiigAooooAKKKKABv8AVn6ioT1qZv8AVn6ioT1rnqfEaR2I7D7j/h/WrVVbD7j/AIf1q1WtP4SZbhRRRVkhRRRQAUUUUAFFFFABRRRQAUUUUAFFFFABRRRQAUUUUAFFFFABRRRQAUUUUAGKTbS0UDE20baWigBNtG2looATbRtpaKAE20baWigBNtG2looATbS4oooAMUUUUCCiiigAooooAKKKKACiiigAooooAKKKKACiiigAooooAKKKKACiiigAooooAG/1Z+oqE9amb/Vn6ioT1rnqfEaR2I7D7j/h/WrVVbD7j/h/WrVa0/hJluFFFFWSFFFFABRRRQAUUUUAFFFFABRRRQAUUUUAFFFFABRRRQAUUUUAFFFFABRRRQAUUUUAFFFFABRRRQAUUUUAFFFFABRRRQAUUUUAFFFFABRRRQAUUUUAFFFFABRRRQAUUUUAFFFFABRRRQAUUUUAFFFFABRRRQAUUUUADf6s/UVCetTN/qz9RUJ61z1PiNI7Edh9x/w/rVqqth9x/wAP61arWn8JMtwoooqyQooooAKKKKACiiigAooooAKKKKACiiigAooooAKKKKACiiigAooooAKKKKACiiigAooooAKKKKACiiigAooooAKKKKACiiigAooooAKKKKACiiigAooooAKKKKACiiigAooooAKKKKACiiigAooooAKKKKACiiigAb/Vn6ioT1qZv9WfqKhPWuep8RpHYjsPuP8Ah/WrVVbD7j/h/WrVa0/hJluFFFFUSFFFFABRRRQAUUUUAFFFFABRRRQAUUUUAFFFFABRRRQAUUUUAFFFFABRRRQAUUUUAFFFFABRRRQAUUUUAFFFFABRRRQAUUUUAFFFFABRRRQAUUUUAFFFFABRRRQAUUUUAFFFFABRRRQAUUUUAFFFFABRRRQAUUUUwBv9WfqKhPWpm/1Z+oqE9a56nxGkdiOw+4/4f1q1VWw+4/4f1q1WtP4SZbhRRRVEhRRRQAUUUUAFFFFABRRRQAUUUUAFFFFABRRRQAUUUUAFFFFABRRRQAUUUUAFFFFABRRRQAUUUUAFFFFABRRRQAUUUUAFFFFABRRRQAUUUUAFFFFABRRRQAUUUUAFFFFABRRRQAUUUUAFFFFABRRRQAUUUUAFFFFAA3+rP1FQnrUzf6s/UVCetYVPiNI7Edh9x/w/rVqqth9x/wAP61arWn8JMtwoooqiQooooAKKKKACiiigAooooAKKKKACiiigAooooAKKKKACiiigAooooAKKKKACiiigAooooAKKKKACiiigAooooAKKKKACiiigAooooAKKKKACiiigAooooAKKKKACiiigAooooAKKKKACiiigAooooAKKKKACiiigAb/Vn6ioT1qZv9WfqKhPWsKnxGkdiOw+4/4f1q1VWw+4/wCH9atVrT+EmW4UUUVRIUUUUAFFFFABRRRQAUUUUAFFFFABRRRQAUUUUAFFFFABRRRQAUUUUAFFFFABRRRQAUUUUAFFFFABRRRQAUUUUAFFFFABRRRQAUUUUAFFFFABRRRQAUUUUAFFFFABRRRQAUUUUAFFFFABRRRQAUUUUAFFFFABRRRQAN/qz9RUJ61M3+rP1FQnrWFT4jSOxHYfcf8AD+tWqq2H3H/D+tWq1p/CTLcKKKKokKKKKACiiigAooooAKKKKACiiigAooooAKKKKACiiigAooooAKKKKACiiigAooooAKKKKACiiigAooooAKKKKACiiigAooooAKKKKACiiigAooooAKKKKACiiigAooooAKKKKACiiigAooooAKKKKACiiigAooooAG/1Z+oqE9amb/Vn6ioT1rCp8RpHYjsPuP8Ah/WrVVbD7j/h/WrVa0/hJluFFFFUSFFFFABRRRQAUUUUAFFFFABRRRQAUUUUAFFFFABRRRQAUUUUAFFFFABRRS0AJRRRQAUUUtACUUUUAFFFFABRRRQAUUUUAFFFFABRRRQAUUUUAFFLSUAFFFFABRRRQAUUUUAFFFFABRRRQAUUUUAFFFFABRRRQAUUUUADf6s/UVCetTN/qz9RUJ61hU+I0jsR2H3H/D+tWqq2H3H/AA/rVqtafwky3CiiiqJCiiigAooooAKKKKACiiigAooooAKKKKACiiigAooooAKWkooAKKKKACiiigAooooAKKKKACiiigAooooAKKKKACiiigAooooAKKKKACiiigAooooAKKKKACiiigAooooAKKKKACiiigAooooAKKKKACiiigAooooAG/1Z+oqE9amb/Vn6ioT1rCp8RpHYjsPuP+H9atVVsPuP+H9atVrT+EmW4UUUVRJ0ng7S7LU5rpb2HzRGqlfmK4zn0NdR/wAIpon/AD5f+RX/AMa8+sNVvdLeRrKbyjIAG+VWzj6g13fg/UrvU7CeW9l811l2g7QuBgegrGfMtbmkbE3/AAimif8APl/5Ff8AxrE1jRNOttd0u2ht9sU7ESLvY7uncnitXxhqV3plhBLZS+U7S7SdobIwfUVyum6re6p4h05r2bzTHLhflVcZ+gFKPNvcHbY7D/hFNE/58v8AyK/+NebYHm47bsV7HXM/8IRpu7d593nOfvr/APE0QnbcHHsXP+EU0T/ny/8AIr/41x32C1/4S77D5X+jfaNmzcenpnOa9Lrzz/mfv+3qiDeoNI6n/hFNE/58v/Ir/wCNcBZafLqOpC0tgNxY8nooHc16zXAeC7iKHxBOkrBWlRlQnudwOP0/SiEnZg0jcs/BmmQxr9p8y5fuSxUfgB/jTrrwbpUyYhWS3bsUct/PNblykslvIkEohlYYWQru2n1x3rnri58S6bZzebFDffKdk0Qwye5XAzx6CpTk+o7I43WNMk0m+a2kkSQgZDKe3uOxqjTnkkmlaWVy7ucszHJJpp6V0rYzPR7Pwvo0tnBI9nlmjVifNfkkfWpf+EU0T/ny/wDIr/41paf/AMg+2/65L/IVRig1oa00st3CdOycRBfmxjjnb6+9ct33NbI5/XvCENrZSXdg7/uhueNznIHUg1x9en+JNUt9O0yZZW/ezRskaDkkkYz9K8yijeWRI0G53IVR6k1tTba1Ikjq/CPh+11C0lur+EyIW2xjcV6dTwf84rbuPCWkPbyLDa+XIVIVvMc7T2PJrU060Sw0+C1TGIkAJ9T3P55pul6jDqdq08BBUSMnBz0PB/EYP41k5Nu6KSR5xollHPr0FneR7lLsrpkjoD6e4ruf+EU0T/ny/wDIr/41zXiyObR/EKahaHy2mXerbQQGxhuDx7/jV7whrmo6lqskN5cebGsJYDYo53KOw9zVyu1dCVloa/8Awimif8+X/kV/8ayvE2gaZYaLLcWtt5cqsoDeYx6keprpNVne20q7njbbJHC7K2M4IBx+tea3viDVL+2a3urrzImxlfLUZwc9hShzPW43ZHbWfhfRpbOCR7PLNGrE+a/JI+tcb4ltILHW57e1Ty4kC4XJOMqD3r0nT/8AkH23/XJf5CsrUvCtjqd9Jdzy3CyPjIRlA4GO49qUZ2eoNaaFDw94e0q90S2uLi13yuG3N5jDPzEdjWL4w02z0y8t47OHyleMsw3FsnPua7zTrKLTrGO0hZ2jjzguQTySe31rjfiB/wAhC1/65H+dOMm5Ca0N2z8L6NLZwSPZ5Zo1YnzX5JH1qX/hFNE/58v/ACK/+NaWn/8AIPtv+uS/yFZDjxEfEPyFRpm8fe2fdwM/7WetTdvqVZGVrfg2KG1e4053LRjc0TnOQPQ+tceiNI6oilmY4AHUmvYpHWONncgIoJYnsK4LwRZx3OrzXJXK265UehJ4/TNXCbs7kuOpc0rwSpjWTU5WDHnyoyOPqf8AD862P+ET0XZj7Ic4xu818/XrWnf3SWNjNdSDKxIWwO/tXn//AAmer/avN8yPy8/6nyxtx6Z6/rUpykPRGvqnglPLMmmStvH/ACylPB+h/wAa4ySN4pGjkUq6nDKRgg163p92t/YQXSKVEqBsHt7VzHiPSI7jxPpx2gLdnEgHU7OSfywPwqoTezE49jN0HwnNqMS3N05gt25UAfM49fYV0sXhHRkTa1s0h/vNK2f0IrcACqFUAAcADtXA6x4v1D+0JY7GRYYY2Kj5AxbHc5qbyk9B2SNi+8FWEyE2jyW8nYE7l/Xn9a4rUdPuNMumt7pNrjkEdGHqDXoXhjWX1mwZ5lCzRNtfb0PHBqr44s0m0b7VgB7dgc9yCcEfmR+VVGTTsxNJq6ItC8O6VeaNa3E9rvlkTLN5jjPPsan1Hwnph0+f7JalLgITGRI55HbBP4Vd8Mf8i7Zf7n9TWmrqxYKclTg+xxn+oqHJ3HZWPJdMtDfalb2w6SOAfp3/AEzXoX/CKaJ/z5f+RX/xrO0bSPs3i+/lMf7uIbozjgb+mPw3CupDqZCgPzKASPY5x/I1U5u+goo4fxho2n6ZZ28lnB5TPIVJ3scjHua5Ou7+IAP9nWrdhNj9DXCVpTd4ky3Oh8H6bZ6neXEd5D5qpGGUbiuDn2NbPiHw9pVlolzcW9rslQLtbzGOPmA7mqHw/wD+Qjdf9ch/Oux1Gyi1GxktJmdY5MZKEA8EHv8ASs5SakUloeceGrSC+1uC3uk8yJw2VyRnCk9q7K88L6NFZzyJZ4ZY2YHzX4IH1p2m+FbHTL6O7gluGkTOA7KRyMdh71q6h/yD7n/rk38jSlO70GlpqeQ11vhHw/a6haS3V/CZELbYxuK9Op4P+cVykUbSyJHGNzuQqj1Jr1rTrRLDT4LVMYiQAn1Pc/nmtKkrImKuZdx4S0h7eRYbXy5CpCt5jnaex5NedSRtFI0bjDoSrD0Ir1bSdRi1S0a4ixgSMnX0PH5jB/GuI8bWH2XWPtCLiO5XdwMDcOD/AEP41NOTvZjktLoq+H9Bl1qZvn8qCP774zz6D3rsIfCGjxph4HlP955GB/TFVPAVzE2mTW4YCVJSxXuQQMH9K2tWg1CeBRpl2ltKDk70DBvbkHH5Upyd7AkrGLqHgmzlRmsZHgk7Kx3L/jXCzRmGZ4mKkoxUlTkH6Gut8Q6jr1vpf2e7t1jDHbJcwnIYentn9a48dK0hfqTKwUUUVZIN/qz9RUJ61M3+rP1FQnrWFT4jSOxHYfcf8P61aqrYfcf8P61arWn8JMtwoooqiQrvPh//AMgy5/67f+yiuDrrPB+tafpljPFe3HlO0u4DYzZGB6CoqK6KjuaHxA/5Blt/12/9lNcp4d/5D9j/ANdRW34w1rT9TsYIrK4811l3EbGXAwfUVgaNcRWur2s87bIo5AzNgnA/ClFe6N7nrNcB/wAJxqfm7fItMZx9xv8A4qul/wCEs0T/AJ/f/IT/AOFea5Hmbu27NRCPdDk+x7JXnn/M/f8Ab1XU/wDCWaJ/z+/+Qn/wrjf7Qtf+Eu+3eb/o32jfv2np64xmiCeo2z0yvJ7LTrjU9UNvbD5i5Jbsgz1Nd9/wlmif8/v/AJCf/CuN0PxE+jXEwEKTQSvluzfgf6H9KIJpMTsdO0PiXTHC2ssep2/QCbCuB7nI/PJ+ldFEztEjSoEcqCyg52nuM96w4PGOjSpl5pIT/deMk/8Ajuarah42sYY2Fkj3En8JKlV/HPP6VNm+hV0jnPF8MUHiCZYQFDBWYDsxHP8Aj+NYh6VLc3Mt5cyXE7bpJG3MaiPSuhaIye569p//ACD7b/rkv8hWeLnXf7YMRsoP7P3483dhtvr97+lV7PxTo0VnBG95hljVSPKfggfSpv8AhLNE/wCf3/yE/wDhXNZ9jW6NO8tIL61e3uUDxuMEHt7j3rhPB+mifXXkb5o7TJz2LdB/U/hWlrHjWDyHi0xXeRgR5rDaF9wOpNM8Laxo+laUI57sLcSMXkHlucdgM49P51aTUWJ2bOxdFkjZGGVYEHnHFVtP0y00yNo7KLykc7iN7Nz+JNcv4h8XDbCui3XOSZH8v8h8w+tZum+LtSTUITfXW+23YkHlqOPXgZ461KhKwcyOp8X2H27RJGUZkt/3q/Qdf0yfwFc14C/5Dk3/AF7t/wChLXTN4r0JlKteAgjBBhfn/wAdrlvD19p2leIbqVrnFoY2WJ9rHILAjjGeg9KqN+VoT3udn4g/5AN9/wBcW/lXlXau/wBY8S6Rc6RdwQ3e6SSJlVfLcZOPcVwHaqpqy1FI9e0//kH23/XJf5CuX1/xVfaZq81pBFbtGgXBdWJ5APY+9aFn4p0aKzgje8wyxqpHlPwQPpXG+Jbu3v8AXJ7i1fzImC4bBGcKB0NTCN3qim9D0LQ76XUdIt7uZUWSQHIQEDgkd/pXJ/ED/kIWv/XI/wA60PDviLSrLQ7a3ubrZKgbcvlscfMT1ArF8YanZ6neW8llN5qpGVY7SuDn3FEU1ITeh32n/wDIPtv+uS/yFJb3kVxc3Nup/eW7BWH1UEH9f0rIs/FOjRWcEb3mGWNVI8p+CB9K53+34bbxhNfQSF7OYqrnBGV2gZweeCKlRbuO5u+OBfDSg1s+LfOJ1Uckdjn0rC8C3q22rvbyNgXCYX/eHI/TNdNJ4p0GWNo5LwMjgqwMT4IP4V57eiGC/c2FwZIlbdFIMqQOo6gHIq4q6sxPe56tfWqX1lNayHCyoVJHb3rgP+EN1b7T5Xlx+XnHm7xtx646/pWlpPjcLEsWpxMzAY86MZz9R/h+VbP/AAl2i7N32s5xnb5T5+nSpXNEejNPT7RbGxgtUOViQLk9/euU8SaxHB4psMNlLM5kI7bvvD8sUat43UxNFpkTBiMebIBx9B/j+Vca7NI7O7FnY5JJ5JqoQe7E32PZVYMoZSCpGQR3rgtZ8I3/APaEstjGs0MrFgN4Upnsc1FoPi2bTYktbuMz268KQfnQenuPb9a6aLxfosibmuWjP91omz+gNSlKD0HoyTwzozaPYMkrBppW3Pt6D0FU/HV4sGjC2yN9w4GP9kHJP54/OmX/AI3sYUYWcclxJ2JG1frzz+lcVqOoXOqXbXN0+5zwAOij0A9KcYtu7E2krI9I8Mf8i7Zf7n9TUVnebPFOo2TH76JKn1CgH+n5Vn6F4j0mz0a1t7i72Sxphl8tzjk+grHvdbth4wh1G2lL242q7bSOMYbgjNLlbbHc9B2gMWAG48E9zWLoN79v1HVpQcosqxp9FBH/ANf8agv/ABbpYsZ/sl1vn2ERjy3HzduSKxfB2s2GmWtyl7ceUzuCo2M2Rj2FJRdmF9TT8f8A/IJt/wDruP8A0Fq4Kuu8X63p2p6dDFZ3HmuswYjYy8YPqPeuRramrIiW51fw/wD+Qjdf9ch/Our1y+l07SLi7hVGkjAwHBI5IHb61xPhDU7PTL24kvZvKV4wqnaWyc+wra8ReItKvdDube2ut8rhdq+Wwz8wPUis5JuRSehHoHiq+1PV4bSeK3WNw2SisDwCe59q6jUP+Qfc/wDXJv5GvNfDV3b2GuQXF0/lxKGy2CcZUjoK7K88U6NLZzxpeZZo2UDyn5JH0onGz0Q09Dm/BNh9r1fz3GY7Ybv+BHgf1P4V6E6LJGyMMqwIPOOK47wtrGj6VpQjnuwtxIxeQeW5x2AyB6fzo8Q+LhshXRbr5iSZH8vp6D5h9fyoknKQKyR1Gn6baaZE0VnEYkZtxXezc+vJNZvjCw+26JI6jMlufNH0HX9OfwrmNM8XaimoQm/ut9ruxIPLUYB78DPHX8K6lvFehMpVrwFSMEGF+f0pcsk7hdNHIeGNGvNQujPBO9rHF/y2Xru9B6+9dVYP4kt71ILyKC6ticNOrBSB6/8A1sfjWPpniyDTGayaPzrONiIZol2ttzxlTjJ9/wCdbieLtFZAxumU/wB0xNn9BTldvYSsbMsaTRNHIodHGGU9CK8guFVLiVIzlFchT7ZrrNb8aJLbvb6YjguMNM4xgew/rXHjpVU01uKTuFFFFakA3+rP1FQnrUzf6s/UVCetYVPiNI7Edh9x/wAP61aqrYfcf8P61arWn8JMtwoooqiQpCKWigYgFKRmiigBNppccUUUAJilxxRRQAmKXHFFFACYoxS0UAFFFFAhMUYpaKBiYoxS0UAIBSkUUUAJijFLRQAmKXtRRQAmKUDFFFACYoApaKAExRilooATFKBiiigAxSYpaKADFFFFAARmkxS0UAJiloooATFGKWigBMUYpaKAEApaKKAAjNJilooACM0mKWigBMUAUtFAARSYpaKAExRilooAAKKKKACiiigQN/qz9RUJ61M3+rP1FQnrWFT4jSOxHYfcf8P61aqrYfcf8P61arWn8JMtwrvdC8O6VeaNa3E9rvlkTLN5jjPPsa4KvUfDH/Iu2X+5/U1NRtLQcSL/AIRTRP8Any/8iv8A41m6r4Ltmt3k05nSVQSI2O5W9vUVrXdvrT6sklreQR2IK7o2XLH1/h/rVrU9St9LtGuLlsAfdXux9BWSlLuVZHnnhiyt7/WUt7uPzIyrErkjoPau1/4RTRP+fL/yK/8AjXJeDXL+JUc9WVz+lehzpJJBIkMvlSMpCybd20+uO9VUbuKK0Mn/AIRTRP8Any/8iv8A41yum6ZZz+Lrixlh3WyPIFTcRjGcc5zXVf2brf8A0MH/AJJp/jXL+Fnkfxe7zPvkPmbmxjcecnFEW7PUGdR/wimif8+X/kV/8aP+EU0T/ny/8iv/AI1rXCSSQSJDL5UjKQsm3dtPrjvWT/Zut/8AQwf+Saf41Cb7lWXY5XTdMs5/F1xYyw7rZHkCpuIxjOOc5rqW8J6KVIFmVJHUSvkfrXMeFnkfxe7zPvkPmbmxjcecnFehVc20xRSPLF002viKHT7tdw+0Ijc4DKSOfxBruf8AhFNE/wCfL/yK/wDjTPEOlie7sNRTAe2nj8z3TcP5dfxNbtKU27WBI8ZqSBVe4jVhlWcAj8ajHSpbb/j6h/31/nXQZno//CKaJ/z5f+RX/wAa8/1eCO21a7ghXbHHKyquScDPvXrVeU69/wAh2+/67N/OsabbepckT+F7K3v9ZS3uo/MiKMSuSOg9q66+8MaPDYXEsdnh0iZlPmvwQD71zHgr/kYov9x/5V32p/8AILu/+uL/APoJom2pBFaHG+DtIsNTt7lryDzWRwFO9lxx7Gui/wCEU0T/AJ8v/Ir/AONZXw9/49Lz/fX+Rrd1mHVZooxpNzFA4J3mQZyPyNTJvm3GkrFC68G6VMp8lZbdscFXLDPuDmuHubB7HVjZXIBZJApweCDjB/EGvUY3a2sVe9mTfGmZZOi57mvONYv4tS8SG4gyYjIiqSMZAwM1VOTYpJHa/wDCKaJ/z5f+RX/xo/4RTRP+fL/yK/8AjW1WPJp2stIzJr2xSSQv2NDgemc1mpPuVZdjk/E+mWen6za29rD5cUiKWXcTnLEdzXVf8Ipon/Pl/wCRX/xrkfEK3cfiGGK8u/tTpsxJ5YTgnOMD616RVybSWokkYjeE9FKkCzKkjqJX4/Wuf8ReE1sbZruwZ3jTmSNuSo9QfSt2wHiD+3Zjdlf7O3vsB2ZK5O3GOfTrWhrUiRaNetKQF8lwc98jGKSk09wsmeT11vhHw/a6haS3V/CZELbYxuK9Op4P+cVykUbSyJHGu53IVR6k163p9omn2ENrH92JQM9MnufxOTWlSVloTFXMubwlo7wusdr5bspCv5jnaexxmuCsbYNrFva3KHBuFjkQnH8QBFemaTqUWqWjTxdBIydfQ8fmMH8a4rxfavpuvJewfJ5pEqNjOHB5/XB/GphJ3aY5JbnU/wDCKaJ/z5f+RX/xo/4RTRP+fL/yK/8AjXO+HPEWqXuuW1vdXe+FywZfLUZ+UkcgeuK7s8Kece9RLmj1GrM5rWPDekW2k3c8NptkjiZlPmOcHHuaZoXh3SrzRrW4ntd8siZZvMcZ59jXLT+JtYuIJIZbzdHIpVh5SDIPB7V3vhj/AJF2y/3P6mqlzRW4lZsi/wCEU0T/AJ8v/Ir/AONYni3RNO03SkmtLfy5DMFJ3seMH1PtXR31nqc9xvtNW+yxYA8v7Or8+uTXL+MINStrKBLzU/tcbycL5Cx4IHXI+tKLd9xtabGjoXh3SrzRrW4ntd8siZZvMcZ59jV//hFNE/58v/Ir/wCNS+GP+Rdsv9z+prC8Wa7qOmavHDaThIvKVypRTk5PqM9qPebsmGiRZvvBNlKjGzlkgk7BjuX/AB/WuLv7GfTrt7a5TbIv5Eeo9q9F8NaydZsGlkRUmjba4XofQisvx9bRtYW91j94kvl5/wBkgn+YqoyadmJpWujha7TwroWm6jpAnu7bzJPMZd29hwPoa4uvRPA3/IAH/XVv6VdR2RMdyx/wimif8+X/AJFf/GsrxPoGmWGiy3FrbeXKrKA3mMep9zW3rUGrzeT/AGRdQ2+N3meYM7umMfKfeuU8Srr9rYKmp30E0Er42xqM5HP90VlG7e5bt2NbQvDuk3mjWtxPa75ZEyzeY4zz7Gr/APwimif8+X/kV/8AGpfDH/Iu2X+5/U1V1ceIjqsY0wqLTau4tsxnPOc/N+VK7b3CysU9T8FWrws+nO8UoyQjNlT7ZPIrhmVkYqwIZTgg9jXslefaVDBqHjeVsB4VmklHocE4P54NXCb1uKSLGj+C3niWbUpGhDDIhT734k9Pp/Kt5PCWiqoBtC5Hcytk/ka2ZHWONnY4VQSfpXnd14y1SS6Z7d0hhz8sewHj3J5qU5SHojb1DwRbSIWsJnik7LIdyn+o/WuKu7aayuXt7hCkqHDA16foWp/2tpcd0UCOcq6joCPSuf8AiBap5NreAAOGMR9SOo/LB/OqhN3sxNK10aVn4X0aWzgkezyzRqxPmvySPrVLxD4Z0+30eeext/Lmiw+d7NlR16n05/Cuk0//AJB9t/1yX+QqQ+XPE6nDI2Ub+RFRzNMqyPMfDmnpqWsQ28q7ouWkGSOAPb3wK7j/AIRTRP8Any/8iv8A41n+DtKaxvNReQHdHJ5Ck9wOSfx+WuoV1dnCnJQ7W9jgH+RFVOTvoKK0PPfGGmWemXFsllD5QdCWG4tnn3Nc7XW/EH/j8s/+ubfzFclWsNYkS3Bv9WfqKhPWpm/1Z+oqE9ayqfEVHYjsPuP+H9atVVsPuP8Ah/WrVa0/hJluFeo+GP8AkXbL/c/qa8urvNC8R6TZ6Na29xd7JY0wy+W5xyfQVNRXQ4mlfXOux6kqWVlBLZ/Ll3bB9/4v6VqyxRzxNFKivG4wysMgisj/AISzRP8An9/8hP8A4VQ1HxtZRRMtgrzy9FZl2oPfnmseVvoXdGXoFsln42ltojlIzIF+mK7i5eWO3d4IfOlUZWPcF3H0yelebeHNSittf+238xVWDl3Kk5J+ldp/wlmif8/v/kJ/8KuadxRYf2lrf/Qv/wDk4n+Fcz4ahmg8YNHcR+XKA5ZNwOMjPUfWum/4SzRP+f3/AMhP/hXM22r2KeNJtQafFqwOH2Nz8oHTGaI3s9AZ3dy8sdu7wQ+dKoyse4LuPpk9Kyv7S1v/AKF//wAnE/wo/wCEs0T/AJ/f/IT/AOFH/CWaJ/z+/wDkJ/8ACoSfYd/M5nw1DNB4waO4j8uUByybgcZGeo+tdhr08lro1zPCcSRqGU/QiuPttXsU8aTag0+LVgcPsbn5QOmM1sa34k0i70e6t4bvfJJGQq+W4yfyq5JtolbG7pd/FqdhFdRdHHK/3T3FW6858Ja6mlXEkF25W1l5zgnY3rgevT8q6z/hLNE/5/f/ACE/+FTKDTKTPMx0qW2/4+of99f51EOlSQMEnjdjhVcEn8a6ehkexV59q/hrV7nVrueG03RySsynzEGRn610/wDwlmif8/v/AJCf/Cj/AISzRP8An9/8hP8A4VzR5o7I0dmcz4YsbnT/ABVHBdx+XJ5THbuB4x7V22p/8gu7/wCuL/8AoJrkm1zTj4xS/Fx/ooh2b9jdcHtjNat94o0aawuIo7zLvEyqPKfkkH2pyu2mCsil8Pf+PS8/31/ka3dZm1WGKM6TbRTuSd4kOMD8xXKeDtYsNMt7lL2fymdwVGxmzx7Cuj/4SzRP+f3/AMhP/hRJPmvYFsadk9w9pE13GsU5HzopyAa4fxZYwWfiC2eBQgn2uyjpu3dfxreufGWkQoTFJJO2OFRCP54ritQ1aXVNWW8uMIoZQFHIRQelOCd7ibR6tWPJqOsrIypoO9QSA32xBkeuMU3/AISzRP8An9/8hP8A4Uf8JZon/P7/AOQn/wAKhJ9iro5PxEL19dt7m9s/shlKhU81XzgjuK9Grz/xVq9jqN7YSWk/mJETvOxhjkeo9q6b/hLNE/5/f/IT/wCFVJNpaCRo2N7FexyNH1jkaJx6FTj/AOv+Nct4+F8EhIcmxbgqo6P7+vt9Kz9E1+Gw1+8eSQ/YrmR23YJxySGx1/8A110N74h8PX1pLbT3mY5Bg/un49/u0WcXsF7o5zwVp/2rV/PcZjthu/4Een9T+FehSIskbIwyrAg844rkfDmraLpGntDJfBpXkLMwifnsO3oM/jTPEPi4bYV0W65yTI/l/kPmH1pyTlIFZI6jT9MtNMjaOyi8pHO4jezc/iTWb4wsPtuiO6jMlufMX6d/05/CuX03xdqSahCb663227Eg8tRx68DPHWuqbxXoTKVa8BUjBBhfn9KXLJO4XTRxXhb/AJGOy/3j/wCgmvTJ/wDUSf7p/lXmemXFnYeJY5hPmzjkbbJtP3cHHGM12cvivRWidRe5JUgfun/wp1E29BR2PNh0r1Hwx/yLtl/uf1NeXDpXeaF4j0mz0a1t7i72Sxphl8tzjk+gq6iuhR3Ni+vNSguNlppP2qLAPmfaFTn0wa5nxa+qXlhHJdaX9kihfJf7Qr5zx0Fb3/CWaJ/z+/8AkJ/8KyfE/iDS7/RZbe1uvMlZlIXy2HQj1FZxTTWhTNvwx/yLtl/uf1NYfivQtR1PV45rSAPF5SoWLqMHJ9TnvU+heI9Js9Gtbe4u9ksaYZfLc459hWh/wlmif8/v/kJ/8KPeTukGjQ7wzo7aNp7RyuGmkbe+3oPQCsj4gXiC1trMH52fzSPQAED+Z/Kn3/ji0jQixheaTszjao/qa4u7u57+6e5uXLyOeT/SqjFt3Ym1ayIa9E8Df8gAf9dW/pXnddn4V17TdO0jyLu58uXzGbbsY8H6CqqK6FHc39a1210XyftMcz+du2+WAcYxnOSPWuQ8UeIbTWbWCK2jnRo33HzFAHT2Jp3jPVrHVPsf2KfzfL37/kZcZ246gehrmcUoQ6g2epeGP+Rdsv8Ac/qauLexNqL2R4lWMSj3BJH6Y/Wue0LxHpNno1rb3F3sljTDL5bnHJ9BWRrOvwjxNbajp8vmxxxqrcFc8nI59jUcrbZV9DqPFQvv7Flawcqy8yAD5infB7VxHhW8Sy163eU4R8xk+men64rtf+Es0Qjm869jE/8AhXBa2tj/AGhI+mzCS3f5gNpXZ6jkCqgtLMUu56s6LIjIwyrDBHtXnl14N1OO6aO3RZoSflk3gce4P9Ks6J4ye1hW31GN5kUYWVfvAe4PX6/zroE8XaKygm7KE/wmJ8j8hUrmhsPRlzQ9NGk6XFalg7jLOw6Emub+IF4hW1slOXBMjj07D+tTaj44t0jK6fC8kh6PIMKPw6n9K4q4uJru4ee4cvI5yzHvVQi73Ym9LI9b0/8A5B9t/wBcl/kKzdBvPMvNUs2PzQXLMo/2WJP88/nUNn4p0aKzgje8wyxqpHlPwQPpXO2Ot21r4vubzzT9jnLBn2np1BxjPUVCi9R3O/YpEjyHCqPmY/h1/SsjwtdNe6fNdN1luHb6DjA/Ks3xB4o0+fR54LG58yaUbMbGXAPXqPSoPCuvaZp2jrBd3Ply72O3y2PB+go5XYL6kPxB/wCPyz/65t/MVyVdF4w1Sz1O5tnspvNVEIY7SuOfcVztbw+EiW4N/qz9RUJ61M3+rP1FQnrWVT4io7Edh9x/w/rVqqth9x/w/rVqtafwky3CkxS0VQhMUYpaKAAikxS0UAJtNGKdSUAJijFLRQAmKMUtFAARSYpaKAAcCg8iiigBMUYpaKAExRilooATFGKWigBMUuOKKKAExRilooATFGKWigBMUYpaKAExQBS0UABFJilooATHFGKWigA7UmKWigBMUYpaKAExRilooATFLRRQAUmKWigBAOaWiigBMUYpaKAExSgYoooACKTFLRQAmKXtRRQAmKMUtFACYoxS0UAIBS0UUADf6s/UVCetTN/qz9RUJ61hU+IuOxHYfcf8P61aqrYfcf8AD+tWq1p/CTLcKKKKokK0dAtobzWra3uE3xOxDLkjPB9KzqltrqazuUuLd9kqHKtgHH50nsNHo/8Awimif8+X/kV/8aP+EU0T/ny/8iv/AI1i+E9d1LUdXMF5c+ZH5TNt2KOcj0FdPrE8ltpF3PC22SOJmVsA4OPeud8ydrmisznfE2gaZYaLLcWtt5cqsoDeYx6keprQs/C+jS2cEj2eWaNWJ81+SR9a4m98Qapf2zW91deZExBK+Wo6fQV6bp//ACD7b/rkv8hVS5orcSs2ebeJbSCx1ue3tU8uJAuFyTjKg966Xw94e0q90S2uLi13yuG3N5jDPzEdjV/UvCtjqd9Jdzy3CyPjIRlA4GO49q09OsotOsY7SFnaOPOC5BPJJ7fWhz91WBR1OD8YabZ6ZeW8dnD5SvGWYbi2Tn3NbuheHdKvNGtbie13yyJlm8xxnn2NZvxA/wCQja/9cj/Oum8Mf8i7Zf7n9TTbfKgS1Iv+EU0T/ny/8iv/AI1ieLdE07TdKSa0t/LkMwUnex4wfU+1dHfWepT3G+01b7LFgDy/s6vz65Ncv4wg1K2soFvNT+1xvJwvkLHggdcj61MW77ja0OTqzYWNxqN2ttbJukb8gPU+1Vq77wJaJHpkl1geZK5XPoo7fnmtpS5VchK7FsPBNjCim8kkuJO4B2r9OOf1q1L4R0aRNq27xH+8kjZ/UkVJ4m1ptGsVeJA08rbU3dB6mpNPt9VUpNcaok8bqCY2tguM+hB/nmsLy3uXZbHE+JNCXRZY/LuRIkmdqtw4+vt710WheHdKvNGtbie13yyJlm8xxnn2NZnivQp4I5NUuL/z3dwuzytoAPQDk8Cun8Mf8i7Zf7n9TVyk+VaiS1Iv+EU0T/ny/wDIr/41ieLdE07TdKSa0t/LkMwUnex4wfU+1dJf2epTzh7PVfske3Hl/Z1fn1ya5bxhBqVtZQJean9rjeThfIWPBA65H1qYt33G0rGjoXh3SrzRrW4ntd8siZZvMcZ59jVDxX4ct7KzS70+EoiHEq7i3B6Hn/PIro/DH/Iu2X+5/U1ozRJPC8UqhkdSrA9waOdqQWTRxnhHRdO1PTJZby38yRZioO9hxtU9j7mq3jLSrHS/sf2KHyvM37vmZs4246k+pro/C+nvpaX1o/IWfch/vKVGDWR8Q+unf9tP/ZapSbmJrQt6F4d0q80a1uJ7XfLImWbzHGefY1f/AOEU0T/ny/8AIr/41L4Y/wCRdsv9z+prC8Wa7qOmavHDaThIvKVypRTk5PqM9qn3m7Jj0SLN94IspUY2cskEnYMdy/4/rXF39jPp109tcptkX8iPUe1ei+GtZbWdPMkqBJo22uF6H0IrK+IFsrWNtdYG9JPLz7EE/wBP1qoyadmJpWui9Z+F9Gls4JHs8s0asT5r8kj61L/wimif8+X/AJFf/GtLT/8AkH23/XJf5CqV3Y6rLcu9vrPkRE/LH9lRtv4nrWfM+5Vkct4y0mx0tLQ2UHlGQvu+dmzjGOp961dC8O6VeaNa3E9rvlkTLN5jjPPsaxPGMd9BPbQ3t/8AbBtZlPkrHt7Hp16V1/hj/kXbL/c/qattqK1JS1Iv+EU0T/ny/wDIr/41nan4KtXhd9OZ4pRkhGbKn255FXNW/wCEh/taP+zCotMLu37MZzznPzenSt+p5pLW47JnjbKyMVYEMpwQexp0Cq9xGrDKs4BH41Y1iRJdYvZIiCjTOQR3561Bbf8AH1D/AL6/zro6GZ6P/wAIpon/AD5f+RX/AMaRvCeilSBZlSe4lfj9a26ydMt9ajvpX1C8gltiDsRF5HPHO0dvrXNzPua2Ry/iXwumm2xvLOR2hBAdH5K56EH0p3g7R7DU7e5a9g81kcBTvZccexrY8Z6pBbaXJZbg1xOAAo/hGc5P5VU+H3/Href76/yNacz5Lk2VyLxXoem6dpIntLby5PNVc72PGD6mneFdC03UdIE93beZJ5jLu3sOB9DV7x3/AMgFf+uy/wAjTvA3/IAH/XVv6UrvkCyuU/Efha0h0x7jTYDHJF8zAOzbl79SenWs3wbpVjqhvBew+aY9mz52XGd2eh9hXf1gaHpZ0rXNRjQYt5lWSL2GTkfhn+VJTfK0O2pk+LtE07TdLims7fypGmCE72PG1j3PsK5FEaSRURSzMQAB3Nd74/8A+QJD/wBfK/8AoLVgeDLD7ZrKzOuY7YeYf97+H/H8K0hL3bslrU6i28JaSltEs9t5koUb38xxk9zwaxfFvh60sLGO6sITGqttkG4tweh5Pr/Ouq1XUotLto5pcYeVY+uOp5P4DJ/CpdQtEvrGe1fpKhXPoex/OslJp3ZTSPIq9Hs/C+jS2cEj2eWaNWJ81+SR9a87mieGV4pBtdGKsPQivW9P/wCQfbf9cl/kK0qNq1iYozf+EU0T/ny/8iv/AI1ja14NjitXuNNeQsgyYnOdw9j6+1ajjxEfEPyFRpm8fe2fdwM/7WetbsjrHGzuQqqCST2FZ80l1KsmcX4W0/RdXsik9oPtUPD/ALxxuHZsZq3r3hWyTSpZdOtzHPF8/wB9m3AdRyT9fwrkNN1GTTNTS7gHCtyv95T1FeqWtzFeWsdxA26ORdymqk3F3ErNHEeEfD8GoxS3V9Fvh+5Gu4rk9zwfw/OtTWtI0DSdPe5eyBbpGnmv8zdh96ujiigsrbZGqxQxgnA4Cjqa808Saw2saiWQn7PH8sS+3r+NCblIGkkZZOTkDHtSUUVuZhRRRQAN/qz9RUJ61M3+rP1FQnrWFT4jSOxHYfcf8P61aqrYfcf8P61arWn8JMtwoooqiQooooA6LwL/AMh5v+uLfzFdn4g/5AN9/wBcW/lXCeFL+207VzPeS+XH5TLu2k85HpXS6x4l0i50i7ghu90kkTKq+W4yce4rGafMaRehwHavXtP/AOQfbf8AXJf5CvIe1ejWfinRorOCN7zDLGqkeU/BA+lOom7WFEz9f8VX2mavNaQRW7RoFwXVieQD2PvXQaHfS6jpFvdzKiySA5CAgcEjv9K898S3dvf65PcWr+ZEwXDYIzhQOhrpvDviLSrLQ7a3ubrZKgbcvlscfMT1AqZR91WQ09Sh8QP+Qja/9cj/ADrpvDH/ACLtl/uf1Ncd4w1Oz1O9t5LKbzVSMqx2lcHPuK3NC8R6TZ6Na29xd7JY0wy+W5xyfQUNPlQJ6mxfXmpQXGy00n7VFgHzPtCpz6YNcz4tfVLyxjkutL+yRQvkv9oV8546Ct7/AISzRP8An9/8hP8A4Vk+J/EGl3+iy29rdeZKzKQvlsOhHqKUbprQbOJrvvAd4kulyWuQJIXJx6qe/wCea4GrFhfXGm3a3Nq+11/Ij0PtW01dEJ2Z6H4o0V9ZsUWFgs8Tbk3dG9RVnSrjUHIhvNN+yxogAk89X3EYGMDpWTYeN7GZFF5HJbydyBuX68c/pVyTxdoqLlbpnPosTZ/UCsLStaxd1uQ+Of8AkAH/AK6r/Wrvhj/kXbL/AHP6muT8SeKItWtPslvbuse4NvkIB49h/jWvoXiPSbPRrW3uLvZLGmGXy3OOT6Cm4vlC6ubF9ealBcbLTSftUWAfM+0KnPpg1zPi19UvLCOS60v7JFC+S/2hXznjoK3v+Es0T/n9/wDIT/4Vk+J/EGl3+iy29rdeZKzKQvlsOhHqKI3TWgM2/DH/ACLtl/uf1NQpq3k+KJtNmbCSorRE9mxyPx/p71Q0LxHpNno1rb3F3sljTDL5bnHPsK5zxNqMF3rgvNPmLBVXDgEYYfWhRu2F9D02uL+IfXTv+2n/ALLWlY+MNLks4mu7jypyvzp5bHB/AVgeMtWsdUNn9in83y9+/wCRlxnbjqB6GiCakDeh1nhj/kXbL/c/qaw/FehajqerxzWkAeLylQsXUYOT6nPep9C8R6TZ6Na29xd7JY0wy+W5xyfQVof8JZon/P7/AOQn/wAKPeTukGjQ7wzo7aNp7RyuGmkbe+3oPQCsj4gXaC1trMH52fzSPQAED+f6U+/8cWkaEWMLzSdmcbVH9TXFXl3Pf3T3Ny5eRzyf6VUYtu7E2rWR6zp//IPtv+uS/wAhVK6v9WiuXS30Xz4gflk+1Iu78D0qpZ+KdGis4I3vMMsaqR5T8ED6VN/wlmif8/v/AJCf/Cs7PsVc5fxgdQuHt7m90/7Iigxj98sm49e1db4Y/wCRdsv9z+prmvGGtafqdhBFZXHmusu4jYy4GD6itDQvEek2ejWtvcXeyWNMMvluccn0FW03FaErc6Fb2JtRey6SrGJR7gkj9MfrVDxT9t/sSZrByrLzJtHzFO+K5bWdfhHia21HT5fNjjjVW4K55ORz7Gum/wCEs0Qjm869jE/+FTytWY73PNB0qW2/4+of99f51a1lbEahI+mzCS3f5gNpXZ6jkCqkDBJ43Y4VXBJ/GujoZ9T2KsfTrnXZNQZL+ygitedsiNz7cbjTf+Es0T/n9/8AIT/4Uh8W6IB/x+5/7ZP/AIVzWfY1ui1r1jBf6VcJOoJRGdGPVWA4NYPw+/49bz/fX+Rqr4g8Xpd2j2mno4WQbXlfg47gCo/B2sWGl29yl7P5TO4KjYzZ49hV8r5RXVzZ8d/8gFf+uy/yNO8Df8gAf9dW/pWZ4s13TdR0kQWdz5knmq23Yw4wfUU7wrr2m6dpHkXdz5cvmM23Yx4P0FFnyBfU2NQ1b+z/ABDaQSti3uY9pJ/hbPB/pW3XnXjHU7LU7m2kspvNCIQx2suOfcCtzRfF1j/ZsSalcGO4T5W+Rm3AdDwKTg7JhfUd4/8A+QJD/wBfK/8AoLVZ8HWH2PRUlYYkuT5h+n8P6c/jWX4k1nSNVtbW3jvMqLlWkPluNqYYE9PetdfFWhIoVbwBQMACJ+P0o15bBpe5f1DTLPU0RL2HzVQ5Ub2XB/AirSqEQKvQDAyc151feLtUe9mNpdbLfefLXy1Py9uozWt4e8XIYZl1q6w4YGN/L6juPlH+c0nCVg5kZvjew+y6t9pUYjuV3f8AAhwf6H8a7vT/APkH23/XJf5CuV8Uaxo2q6S0cN2GuI2DxjynGfUZx6VpWfinRorOCN7zDLGqkeU/BA+lN3cUCsma9vexXFzc268SW7BWH1AIP+fSsLxwL4aWGtnIt84nVRyR2OfSsMa/DbeMJr6CQvZzFVc4Iyu0DODzwRXSy+KNBmieKS7DI4KspifkH8KOVpp2C9zzbHFdz8PppGsrqFmJSNwVHpkHP8q46+jt47yRbSbzoM/I+COPfIHNdB4O1iw0uK7W9n8oyMpX5GbOM+gNaz1iRHc3fG80kWgMI2K+ZIqNjuOTj9K86AxXY+LNd03UdJEFnc+ZJ5qtt2MOMH1FcfSpqyHLcSiiitCAooooAG/1Z+oqE9amb/Vn6ioT1rCp8RpHYjsPuP8Ah/WrVVbD7j/h/WrVa0/hJluFFFFUSFFFFAARmk20tFAwxxSYpaKAADFJilooAQCjFLRQAmKMUtFABRRRQITFGKWigYYpMUtFACYoxS0UAJilAoooATFAFLRQAmKMUtFACYpe1FFACYoxS0UAJijFLRQAmKMUtFAABig8iiigBMUYpaKAACkIpaKAExRilooAQCjFLRQAmKMUtFAABSEUtFACYoxS0UAJijFLRQAAYpCOaWigBMUtFFABRRRQIKKKKABv9WfqKhPWpm/1Z+oqE9awqfEaR2I7Aja69+D/AJ/OrVZ1tJ5cgPbvWjV0npYUlqFFFFakBRRRQAUUUUAFFFFABRRRQAUUUUAFFFFABRRRQAUUUUAFFFFABRRRQAUUUUAFFFFABRRRQAUUUUAFFFFABRRRQAUUUUAFFFFABRRRQAUUUUAFFFFABRRRQAUUUUAFFFFABRRRQAUUUUAFFFFABRRRQAUUUUAFFFLQAjfc+pqE9akc1ETzXLJ3Zqtighq7bz4G1vu9j6VnqamRqlNp3Q2rmn1GRyDRVSOQr0OKnWYnqAa3VVdSHEkopvmj+6P1pfMH90frT9oh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PMH90frR7RBysWik8wf3R+tHmD+6P1o9og5WLRSeYP7o/WjzB/dH60e0QcrFopPMH90frR5g/uj9aPaIOVi0UnmD+6P1o8wf3R+tHtEHKxaKTzB/dH60eYP7o/Wj2iDlYtFJ5g/uj9aQyewFHtEHKx+M0hYAcUwuT3pjPWcqlylEV2qEtzQ71CW5rMorVItFFIZKtTLRRQA8UtFFMQUUUUAFFFFABRRRQAUUUUAFFFFABRRRQAUUUUAFFFFABRRRQAUUUUAFFFFABRRRQAUUUUAFFFFABRRRQAUUUUAFFFFABRRRQAUUUUAFFFFABRRRQAUUUUAFFFFABRRRQAUUUUAFFFFABRRRQAUUUUAIaY1FFAETVF3oopDP/2Q=="/>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endParaRPr lang="en-US" altLang="en-US" sz="1800"/>
          </a:p>
        </p:txBody>
      </p:sp>
      <p:pic>
        <p:nvPicPr>
          <p:cNvPr id="13318" name="Picture 9" descr="C:\Users\tmcclain\AppData\Local\Microsoft\Windows\Temporary Internet Files\Content.IE5\A3QZYKUV\Bathro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15875"/>
            <a:ext cx="456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6335713" y="1160463"/>
            <a:ext cx="5435600" cy="420687"/>
            <a:chOff x="6335740" y="1160276"/>
            <a:chExt cx="5435550" cy="420689"/>
          </a:xfrm>
        </p:grpSpPr>
        <p:sp>
          <p:nvSpPr>
            <p:cNvPr id="27" name="Content Placeholder 2"/>
            <p:cNvSpPr txBox="1">
              <a:spLocks/>
            </p:cNvSpPr>
            <p:nvPr/>
          </p:nvSpPr>
          <p:spPr bwMode="auto">
            <a:xfrm>
              <a:off x="6335740" y="1160276"/>
              <a:ext cx="5435550" cy="420689"/>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ct val="0"/>
                </a:spcBef>
                <a:buFont typeface="Arial" charset="0"/>
                <a:buNone/>
                <a:defRPr/>
              </a:pPr>
              <a:r>
                <a:rPr lang="en-US" altLang="en-US" sz="2400" b="1" dirty="0" smtClean="0">
                  <a:solidFill>
                    <a:schemeClr val="tx2">
                      <a:lumMod val="75000"/>
                    </a:schemeClr>
                  </a:solidFill>
                  <a:latin typeface="Segoe UI Symbol" pitchFamily="34" charset="0"/>
                  <a:ea typeface="Segoe UI Symbol" pitchFamily="34" charset="0"/>
                </a:rPr>
                <a:t>     9% </a:t>
              </a:r>
              <a:r>
                <a:rPr lang="en-US" altLang="en-US" sz="1800" dirty="0" smtClean="0">
                  <a:solidFill>
                    <a:schemeClr val="tx2">
                      <a:lumMod val="75000"/>
                    </a:schemeClr>
                  </a:solidFill>
                  <a:latin typeface="Segoe UI Symbol" pitchFamily="34" charset="0"/>
                  <a:ea typeface="Segoe UI Symbol" pitchFamily="34" charset="0"/>
                </a:rPr>
                <a:t>denied access to a restroom.</a:t>
              </a:r>
            </a:p>
            <a:p>
              <a:pPr>
                <a:defRPr/>
              </a:pPr>
              <a:endParaRPr lang="en-US" sz="2000" dirty="0">
                <a:latin typeface="Segoe UI Symbol" pitchFamily="34" charset="0"/>
                <a:ea typeface="Segoe UI Symbol" pitchFamily="34" charset="0"/>
              </a:endParaRPr>
            </a:p>
          </p:txBody>
        </p:sp>
        <p:grpSp>
          <p:nvGrpSpPr>
            <p:cNvPr id="13337" name="Group 7"/>
            <p:cNvGrpSpPr>
              <a:grpSpLocks/>
            </p:cNvGrpSpPr>
            <p:nvPr/>
          </p:nvGrpSpPr>
          <p:grpSpPr bwMode="auto">
            <a:xfrm>
              <a:off x="6335740" y="1160276"/>
              <a:ext cx="425450" cy="420688"/>
              <a:chOff x="6134254" y="2396647"/>
              <a:chExt cx="425450" cy="420688"/>
            </a:xfrm>
          </p:grpSpPr>
          <p:sp>
            <p:nvSpPr>
              <p:cNvPr id="12" name="Chevron 11"/>
              <p:cNvSpPr/>
              <p:nvPr/>
            </p:nvSpPr>
            <p:spPr bwMode="auto">
              <a:xfrm>
                <a:off x="6134254" y="2396647"/>
                <a:ext cx="239710" cy="420689"/>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3" name="Chevron 12"/>
              <p:cNvSpPr/>
              <p:nvPr/>
            </p:nvSpPr>
            <p:spPr bwMode="auto">
              <a:xfrm>
                <a:off x="6319989" y="2396647"/>
                <a:ext cx="239711" cy="420689"/>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grpSp>
      <p:grpSp>
        <p:nvGrpSpPr>
          <p:cNvPr id="9" name="Group 8"/>
          <p:cNvGrpSpPr>
            <a:grpSpLocks/>
          </p:cNvGrpSpPr>
          <p:nvPr/>
        </p:nvGrpSpPr>
        <p:grpSpPr bwMode="auto">
          <a:xfrm>
            <a:off x="6335713" y="1911350"/>
            <a:ext cx="5435600" cy="433388"/>
            <a:chOff x="6335740" y="1911572"/>
            <a:chExt cx="5435550" cy="433567"/>
          </a:xfrm>
        </p:grpSpPr>
        <p:sp>
          <p:nvSpPr>
            <p:cNvPr id="28" name="Content Placeholder 2"/>
            <p:cNvSpPr txBox="1">
              <a:spLocks/>
            </p:cNvSpPr>
            <p:nvPr/>
          </p:nvSpPr>
          <p:spPr bwMode="auto">
            <a:xfrm>
              <a:off x="6335740" y="1911572"/>
              <a:ext cx="5435550" cy="433567"/>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ct val="0"/>
                </a:spcBef>
                <a:buFont typeface="Arial" charset="0"/>
                <a:buNone/>
                <a:defRPr/>
              </a:pPr>
              <a:r>
                <a:rPr lang="en-US" altLang="en-US" sz="2400" b="1" dirty="0" smtClean="0">
                  <a:solidFill>
                    <a:schemeClr val="tx2">
                      <a:lumMod val="75000"/>
                    </a:schemeClr>
                  </a:solidFill>
                  <a:latin typeface="Segoe UI Symbol" pitchFamily="34" charset="0"/>
                  <a:ea typeface="Segoe UI Symbol" pitchFamily="34" charset="0"/>
                </a:rPr>
                <a:t>     12% </a:t>
              </a:r>
              <a:r>
                <a:rPr lang="en-US" altLang="en-US" sz="1800" dirty="0" smtClean="0">
                  <a:solidFill>
                    <a:schemeClr val="tx2">
                      <a:lumMod val="75000"/>
                    </a:schemeClr>
                  </a:solidFill>
                  <a:latin typeface="Segoe UI Symbol" pitchFamily="34" charset="0"/>
                  <a:ea typeface="Segoe UI Symbol" pitchFamily="34" charset="0"/>
                </a:rPr>
                <a:t>verbally harassed when using a restroom.</a:t>
              </a:r>
              <a:endParaRPr lang="en-US" sz="2000" dirty="0">
                <a:latin typeface="Segoe UI Symbol" pitchFamily="34" charset="0"/>
                <a:ea typeface="Segoe UI Symbol" pitchFamily="34" charset="0"/>
              </a:endParaRPr>
            </a:p>
          </p:txBody>
        </p:sp>
        <p:grpSp>
          <p:nvGrpSpPr>
            <p:cNvPr id="13333" name="Group 14"/>
            <p:cNvGrpSpPr>
              <a:grpSpLocks/>
            </p:cNvGrpSpPr>
            <p:nvPr/>
          </p:nvGrpSpPr>
          <p:grpSpPr bwMode="auto">
            <a:xfrm>
              <a:off x="6335740" y="1924451"/>
              <a:ext cx="425450" cy="420688"/>
              <a:chOff x="6134254" y="2396647"/>
              <a:chExt cx="425450" cy="420688"/>
            </a:xfrm>
          </p:grpSpPr>
          <p:sp>
            <p:nvSpPr>
              <p:cNvPr id="16" name="Chevron 15"/>
              <p:cNvSpPr/>
              <p:nvPr/>
            </p:nvSpPr>
            <p:spPr bwMode="auto">
              <a:xfrm>
                <a:off x="6134254" y="2396473"/>
                <a:ext cx="239710" cy="420862"/>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7" name="Chevron 16"/>
              <p:cNvSpPr/>
              <p:nvPr/>
            </p:nvSpPr>
            <p:spPr bwMode="auto">
              <a:xfrm>
                <a:off x="6319989" y="2396473"/>
                <a:ext cx="239711" cy="420862"/>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grpSp>
      <p:grpSp>
        <p:nvGrpSpPr>
          <p:cNvPr id="31" name="Group 30"/>
          <p:cNvGrpSpPr>
            <a:grpSpLocks/>
          </p:cNvGrpSpPr>
          <p:nvPr/>
        </p:nvGrpSpPr>
        <p:grpSpPr bwMode="auto">
          <a:xfrm>
            <a:off x="6335713" y="2674938"/>
            <a:ext cx="5435600" cy="966787"/>
            <a:chOff x="6335740" y="2675076"/>
            <a:chExt cx="5435550" cy="966698"/>
          </a:xfrm>
        </p:grpSpPr>
        <p:sp>
          <p:nvSpPr>
            <p:cNvPr id="29" name="Content Placeholder 2"/>
            <p:cNvSpPr txBox="1">
              <a:spLocks/>
            </p:cNvSpPr>
            <p:nvPr/>
          </p:nvSpPr>
          <p:spPr bwMode="auto">
            <a:xfrm>
              <a:off x="6335740" y="2675076"/>
              <a:ext cx="5435550" cy="966698"/>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ct val="0"/>
                </a:spcBef>
                <a:buFont typeface="Arial" charset="0"/>
                <a:buNone/>
                <a:defRPr/>
              </a:pPr>
              <a:r>
                <a:rPr lang="en-US" altLang="en-US" sz="2400" b="1" dirty="0" smtClean="0">
                  <a:solidFill>
                    <a:schemeClr val="tx2">
                      <a:lumMod val="75000"/>
                    </a:schemeClr>
                  </a:solidFill>
                  <a:latin typeface="Segoe UI Symbol" pitchFamily="34" charset="0"/>
                  <a:ea typeface="Segoe UI Symbol" pitchFamily="34" charset="0"/>
                </a:rPr>
                <a:t>     59% </a:t>
              </a:r>
              <a:r>
                <a:rPr lang="en-US" altLang="en-US" sz="1800" dirty="0" smtClean="0">
                  <a:solidFill>
                    <a:schemeClr val="tx2">
                      <a:lumMod val="75000"/>
                    </a:schemeClr>
                  </a:solidFill>
                  <a:latin typeface="Segoe UI Symbol" pitchFamily="34" charset="0"/>
                  <a:ea typeface="Segoe UI Symbol" pitchFamily="34" charset="0"/>
                </a:rPr>
                <a:t>avoided using a public restroom because they were afraid of confrontations or other problems they might experience. </a:t>
              </a:r>
            </a:p>
          </p:txBody>
        </p:sp>
        <p:grpSp>
          <p:nvGrpSpPr>
            <p:cNvPr id="13329" name="Group 17"/>
            <p:cNvGrpSpPr>
              <a:grpSpLocks/>
            </p:cNvGrpSpPr>
            <p:nvPr/>
          </p:nvGrpSpPr>
          <p:grpSpPr bwMode="auto">
            <a:xfrm>
              <a:off x="6341294" y="2687556"/>
              <a:ext cx="425450" cy="420688"/>
              <a:chOff x="6134254" y="2396647"/>
              <a:chExt cx="425450" cy="420688"/>
            </a:xfrm>
          </p:grpSpPr>
          <p:sp>
            <p:nvSpPr>
              <p:cNvPr id="19" name="Chevron 18"/>
              <p:cNvSpPr/>
              <p:nvPr/>
            </p:nvSpPr>
            <p:spPr bwMode="auto">
              <a:xfrm>
                <a:off x="6125525" y="2396866"/>
                <a:ext cx="249235" cy="420648"/>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20" name="Chevron 19"/>
              <p:cNvSpPr/>
              <p:nvPr/>
            </p:nvSpPr>
            <p:spPr bwMode="auto">
              <a:xfrm>
                <a:off x="6319198" y="2396866"/>
                <a:ext cx="249235" cy="420648"/>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grpSp>
      <p:grpSp>
        <p:nvGrpSpPr>
          <p:cNvPr id="58376" name="Group 58375"/>
          <p:cNvGrpSpPr>
            <a:grpSpLocks/>
          </p:cNvGrpSpPr>
          <p:nvPr/>
        </p:nvGrpSpPr>
        <p:grpSpPr bwMode="auto">
          <a:xfrm>
            <a:off x="6353175" y="4886325"/>
            <a:ext cx="5448300" cy="844550"/>
            <a:chOff x="6341292" y="5150766"/>
            <a:chExt cx="5447658" cy="770378"/>
          </a:xfrm>
        </p:grpSpPr>
        <p:sp>
          <p:nvSpPr>
            <p:cNvPr id="30" name="Content Placeholder 2"/>
            <p:cNvSpPr txBox="1">
              <a:spLocks/>
            </p:cNvSpPr>
            <p:nvPr/>
          </p:nvSpPr>
          <p:spPr bwMode="auto">
            <a:xfrm>
              <a:off x="6352404" y="5150766"/>
              <a:ext cx="5436546" cy="770378"/>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ct val="0"/>
                </a:spcBef>
                <a:buFont typeface="Arial" charset="0"/>
                <a:buNone/>
                <a:defRPr/>
              </a:pPr>
              <a:r>
                <a:rPr lang="en-US" altLang="en-US" sz="2400" b="1" dirty="0" smtClean="0">
                  <a:solidFill>
                    <a:schemeClr val="tx2">
                      <a:lumMod val="75000"/>
                    </a:schemeClr>
                  </a:solidFill>
                  <a:latin typeface="Segoe UI Symbol" pitchFamily="34" charset="0"/>
                  <a:ea typeface="Segoe UI Symbol" pitchFamily="34" charset="0"/>
                </a:rPr>
                <a:t>     8% </a:t>
              </a:r>
              <a:r>
                <a:rPr lang="en-US" altLang="en-US" sz="1800" dirty="0" smtClean="0">
                  <a:solidFill>
                    <a:schemeClr val="tx2">
                      <a:lumMod val="75000"/>
                    </a:schemeClr>
                  </a:solidFill>
                  <a:latin typeface="Segoe UI Symbol" pitchFamily="34" charset="0"/>
                  <a:ea typeface="Segoe UI Symbol" pitchFamily="34" charset="0"/>
                </a:rPr>
                <a:t>reported a urinary tract infection, kidney infection, or another kidney-related problem as a result of avoiding restrooms. </a:t>
              </a:r>
            </a:p>
            <a:p>
              <a:pPr marL="0" indent="0">
                <a:buFont typeface="Arial" charset="0"/>
                <a:buNone/>
                <a:defRPr/>
              </a:pPr>
              <a:endParaRPr lang="en-US" sz="2000" dirty="0">
                <a:latin typeface="Segoe UI Symbol" pitchFamily="34" charset="0"/>
                <a:ea typeface="Segoe UI Symbol" pitchFamily="34" charset="0"/>
              </a:endParaRPr>
            </a:p>
          </p:txBody>
        </p:sp>
        <p:grpSp>
          <p:nvGrpSpPr>
            <p:cNvPr id="13325" name="Group 20"/>
            <p:cNvGrpSpPr>
              <a:grpSpLocks/>
            </p:cNvGrpSpPr>
            <p:nvPr/>
          </p:nvGrpSpPr>
          <p:grpSpPr bwMode="auto">
            <a:xfrm>
              <a:off x="6341292" y="5150766"/>
              <a:ext cx="419896" cy="385189"/>
              <a:chOff x="6134254" y="2396647"/>
              <a:chExt cx="419896" cy="385189"/>
            </a:xfrm>
          </p:grpSpPr>
          <p:sp>
            <p:nvSpPr>
              <p:cNvPr id="22" name="Chevron 21"/>
              <p:cNvSpPr/>
              <p:nvPr/>
            </p:nvSpPr>
            <p:spPr bwMode="auto">
              <a:xfrm>
                <a:off x="6134254" y="2396647"/>
                <a:ext cx="234923" cy="385189"/>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23" name="Chevron 22"/>
              <p:cNvSpPr/>
              <p:nvPr/>
            </p:nvSpPr>
            <p:spPr bwMode="auto">
              <a:xfrm>
                <a:off x="6319970" y="2396647"/>
                <a:ext cx="234923" cy="38518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grpSp>
      <p:sp>
        <p:nvSpPr>
          <p:cNvPr id="13323" name="TextBox 2"/>
          <p:cNvSpPr txBox="1">
            <a:spLocks noChangeArrowheads="1"/>
          </p:cNvSpPr>
          <p:nvPr/>
        </p:nvSpPr>
        <p:spPr bwMode="auto">
          <a:xfrm>
            <a:off x="11771313" y="15875"/>
            <a:ext cx="37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800" b="1"/>
              <a:t>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0-#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8376"/>
                                        </p:tgtEl>
                                        <p:attrNameLst>
                                          <p:attrName>style.visibility</p:attrName>
                                        </p:attrNameLst>
                                      </p:cBhvr>
                                      <p:to>
                                        <p:strVal val="visible"/>
                                      </p:to>
                                    </p:set>
                                    <p:anim calcmode="lin" valueType="num">
                                      <p:cBhvr additive="base">
                                        <p:cTn id="31" dur="500" fill="hold"/>
                                        <p:tgtEl>
                                          <p:spTgt spid="58376"/>
                                        </p:tgtEl>
                                        <p:attrNameLst>
                                          <p:attrName>ppt_x</p:attrName>
                                        </p:attrNameLst>
                                      </p:cBhvr>
                                      <p:tavLst>
                                        <p:tav tm="0">
                                          <p:val>
                                            <p:strVal val="0-#ppt_w/2"/>
                                          </p:val>
                                        </p:tav>
                                        <p:tav tm="100000">
                                          <p:val>
                                            <p:strVal val="#ppt_x"/>
                                          </p:val>
                                        </p:tav>
                                      </p:tavLst>
                                    </p:anim>
                                    <p:anim calcmode="lin" valueType="num">
                                      <p:cBhvr additive="base">
                                        <p:cTn id="32"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ctr" eaLnBrk="1" hangingPunct="1">
              <a:defRPr/>
            </a:pPr>
            <a:r>
              <a:rPr lang="en-US" altLang="en-US" b="1" dirty="0" smtClean="0">
                <a:solidFill>
                  <a:schemeClr val="tx2">
                    <a:lumMod val="75000"/>
                  </a:schemeClr>
                </a:solidFill>
                <a:latin typeface="Segoe UI Symbol" pitchFamily="34" charset="0"/>
                <a:ea typeface="Segoe UI Symbol" pitchFamily="34" charset="0"/>
                <a:cs typeface="Segoe UI Symbol" pitchFamily="34" charset="0"/>
              </a:rPr>
              <a:t>Tyler’s Story</a:t>
            </a:r>
          </a:p>
        </p:txBody>
      </p:sp>
      <p:pic>
        <p:nvPicPr>
          <p:cNvPr id="14339" name="Picture 4" descr="C:\Users\Kirsten\Downloads\54199548386__D7EFAFC8-6E33-4021-93E8-C52AD890161E (1).jpeg"/>
          <p:cNvPicPr>
            <a:picLocks noChangeAspect="1" noChangeArrowheads="1"/>
          </p:cNvPicPr>
          <p:nvPr/>
        </p:nvPicPr>
        <p:blipFill>
          <a:blip r:embed="rId3">
            <a:extLst>
              <a:ext uri="{28A0092B-C50C-407E-A947-70E740481C1C}">
                <a14:useLocalDpi xmlns:a14="http://schemas.microsoft.com/office/drawing/2010/main" val="0"/>
              </a:ext>
            </a:extLst>
          </a:blip>
          <a:srcRect t="23064" r="31172" b="22180"/>
          <a:stretch>
            <a:fillRect/>
          </a:stretch>
        </p:blipFill>
        <p:spPr bwMode="auto">
          <a:xfrm>
            <a:off x="3957638" y="1706563"/>
            <a:ext cx="4195762"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3" name="Picture 27"/>
          <p:cNvPicPr>
            <a:picLocks noChangeAspect="1" noChangeArrowheads="1"/>
          </p:cNvPicPr>
          <p:nvPr/>
        </p:nvPicPr>
        <p:blipFill rotWithShape="1">
          <a:blip r:embed="rId3">
            <a:extLst>
              <a:ext uri="{28A0092B-C50C-407E-A947-70E740481C1C}">
                <a14:useLocalDpi xmlns:a14="http://schemas.microsoft.com/office/drawing/2010/main" val="0"/>
              </a:ext>
            </a:extLst>
          </a:blip>
          <a:srcRect t="7441" b="8098"/>
          <a:stretch/>
        </p:blipFill>
        <p:spPr bwMode="auto">
          <a:xfrm>
            <a:off x="0" y="0"/>
            <a:ext cx="12205534" cy="6858000"/>
          </a:xfrm>
          <a:prstGeom prst="rect">
            <a:avLst/>
          </a:prstGeom>
          <a:noFill/>
          <a:ln>
            <a:noFill/>
          </a:ln>
          <a:effectLst>
            <a:outerShdw dist="35921" dir="2700000" algn="ctr" rotWithShape="0">
              <a:schemeClr val="bg2"/>
            </a:outerShdw>
            <a:reflection stA="71000"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8" name="Title 1"/>
          <p:cNvSpPr>
            <a:spLocks noGrp="1"/>
          </p:cNvSpPr>
          <p:nvPr>
            <p:ph type="title"/>
          </p:nvPr>
        </p:nvSpPr>
        <p:spPr>
          <a:xfrm>
            <a:off x="342900" y="71438"/>
            <a:ext cx="3298825" cy="1325562"/>
          </a:xfrm>
        </p:spPr>
        <p:txBody>
          <a:bodyPr/>
          <a:lstStyle/>
          <a:p>
            <a:pPr eaLnBrk="1" hangingPunct="1">
              <a:defRPr/>
            </a:pPr>
            <a:r>
              <a:rPr lang="en-US" altLang="en-US" b="1" dirty="0" smtClean="0">
                <a:solidFill>
                  <a:schemeClr val="bg2">
                    <a:lumMod val="25000"/>
                  </a:schemeClr>
                </a:solidFill>
                <a:latin typeface="Segoe UI Symbol" pitchFamily="34" charset="0"/>
                <a:ea typeface="Segoe UI Symbol" pitchFamily="34" charset="0"/>
                <a:cs typeface="Segoe UI Symbol" pitchFamily="34" charset="0"/>
              </a:rPr>
              <a:t>Healthcare</a:t>
            </a:r>
          </a:p>
        </p:txBody>
      </p:sp>
      <p:grpSp>
        <p:nvGrpSpPr>
          <p:cNvPr id="2" name="Group 1"/>
          <p:cNvGrpSpPr>
            <a:grpSpLocks/>
          </p:cNvGrpSpPr>
          <p:nvPr/>
        </p:nvGrpSpPr>
        <p:grpSpPr bwMode="auto">
          <a:xfrm>
            <a:off x="673100" y="2559050"/>
            <a:ext cx="3821113" cy="1268413"/>
            <a:chOff x="673100" y="2559050"/>
            <a:chExt cx="3821113" cy="1268413"/>
          </a:xfrm>
        </p:grpSpPr>
        <p:grpSp>
          <p:nvGrpSpPr>
            <p:cNvPr id="15380" name="Group 5"/>
            <p:cNvGrpSpPr>
              <a:grpSpLocks/>
            </p:cNvGrpSpPr>
            <p:nvPr/>
          </p:nvGrpSpPr>
          <p:grpSpPr bwMode="auto">
            <a:xfrm>
              <a:off x="673100" y="2606675"/>
              <a:ext cx="3605213" cy="1220788"/>
              <a:chOff x="673611" y="2606991"/>
              <a:chExt cx="3603921" cy="1221091"/>
            </a:xfrm>
          </p:grpSpPr>
          <p:sp>
            <p:nvSpPr>
              <p:cNvPr id="15" name="Content Placeholder 2"/>
              <p:cNvSpPr txBox="1">
                <a:spLocks/>
              </p:cNvSpPr>
              <p:nvPr/>
            </p:nvSpPr>
            <p:spPr bwMode="auto">
              <a:xfrm>
                <a:off x="1029084" y="2606991"/>
                <a:ext cx="3248448" cy="122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25000"/>
                      </a:schemeClr>
                    </a:solidFill>
                    <a:latin typeface="Segoe UI Symbol" pitchFamily="34" charset="0"/>
                    <a:ea typeface="Segoe UI Symbol" pitchFamily="34" charset="0"/>
                    <a:cs typeface="Segoe UI Symbol" pitchFamily="34" charset="0"/>
                  </a:rPr>
                  <a:t>50% </a:t>
                </a:r>
                <a:r>
                  <a:rPr lang="en-US" altLang="en-US" sz="1800" dirty="0" smtClean="0">
                    <a:solidFill>
                      <a:schemeClr val="bg2">
                        <a:lumMod val="25000"/>
                      </a:schemeClr>
                    </a:solidFill>
                    <a:latin typeface="Segoe UI Symbol" pitchFamily="34" charset="0"/>
                    <a:ea typeface="Segoe UI Symbol" pitchFamily="34" charset="0"/>
                    <a:cs typeface="Segoe UI Symbol" pitchFamily="34" charset="0"/>
                  </a:rPr>
                  <a:t>reported that they had to teach their providers about transgender health. </a:t>
                </a:r>
                <a:r>
                  <a:rPr lang="en-US" altLang="en-US" sz="1800" b="1" dirty="0" smtClean="0">
                    <a:solidFill>
                      <a:schemeClr val="bg2">
                        <a:lumMod val="25000"/>
                      </a:schemeClr>
                    </a:solidFill>
                    <a:latin typeface="Segoe UI Symbol" pitchFamily="34" charset="0"/>
                    <a:ea typeface="Segoe UI Symbol" pitchFamily="34" charset="0"/>
                    <a:cs typeface="Segoe UI Symbol" pitchFamily="34" charset="0"/>
                  </a:rPr>
                  <a:t>    </a:t>
                </a:r>
                <a:endParaRPr lang="en-US" altLang="en-US" sz="1800" dirty="0" smtClean="0">
                  <a:solidFill>
                    <a:schemeClr val="bg2">
                      <a:lumMod val="25000"/>
                    </a:schemeClr>
                  </a:solidFill>
                  <a:latin typeface="Segoe UI Symbol" pitchFamily="34" charset="0"/>
                  <a:ea typeface="Segoe UI Symbol" pitchFamily="34" charset="0"/>
                  <a:cs typeface="Segoe UI Symbol" pitchFamily="34" charset="0"/>
                </a:endParaRPr>
              </a:p>
            </p:txBody>
          </p:sp>
          <p:grpSp>
            <p:nvGrpSpPr>
              <p:cNvPr id="14343" name="Group 69"/>
              <p:cNvGrpSpPr>
                <a:grpSpLocks/>
              </p:cNvGrpSpPr>
              <p:nvPr/>
            </p:nvGrpSpPr>
            <p:grpSpPr bwMode="auto">
              <a:xfrm>
                <a:off x="673611" y="2679707"/>
                <a:ext cx="425450" cy="420688"/>
                <a:chOff x="4132073" y="5103074"/>
                <a:chExt cx="425602" cy="461853"/>
              </a:xfrm>
              <a:solidFill>
                <a:srgbClr val="72D0D0"/>
              </a:solidFill>
            </p:grpSpPr>
            <p:sp>
              <p:nvSpPr>
                <p:cNvPr id="31" name="Chevron 30"/>
                <p:cNvSpPr/>
                <p:nvPr/>
              </p:nvSpPr>
              <p:spPr>
                <a:xfrm>
                  <a:off x="4132073" y="5103074"/>
                  <a:ext cx="239798" cy="46185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32" name="Chevron 31"/>
                <p:cNvSpPr/>
                <p:nvPr/>
              </p:nvSpPr>
              <p:spPr>
                <a:xfrm>
                  <a:off x="4317876" y="5103074"/>
                  <a:ext cx="239799" cy="46185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grpSp>
        <p:sp>
          <p:nvSpPr>
            <p:cNvPr id="15381" name="TextBox 23"/>
            <p:cNvSpPr txBox="1">
              <a:spLocks noChangeArrowheads="1"/>
            </p:cNvSpPr>
            <p:nvPr/>
          </p:nvSpPr>
          <p:spPr bwMode="auto">
            <a:xfrm>
              <a:off x="4117975" y="2559050"/>
              <a:ext cx="376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400"/>
                <a:t>4</a:t>
              </a:r>
            </a:p>
          </p:txBody>
        </p:sp>
      </p:grpSp>
      <p:grpSp>
        <p:nvGrpSpPr>
          <p:cNvPr id="7" name="Group 6"/>
          <p:cNvGrpSpPr>
            <a:grpSpLocks/>
          </p:cNvGrpSpPr>
          <p:nvPr/>
        </p:nvGrpSpPr>
        <p:grpSpPr bwMode="auto">
          <a:xfrm>
            <a:off x="673100" y="4214813"/>
            <a:ext cx="3633788" cy="1196975"/>
            <a:chOff x="673100" y="4214813"/>
            <a:chExt cx="3633788" cy="1196975"/>
          </a:xfrm>
        </p:grpSpPr>
        <p:grpSp>
          <p:nvGrpSpPr>
            <p:cNvPr id="15376" name="Group 2"/>
            <p:cNvGrpSpPr>
              <a:grpSpLocks/>
            </p:cNvGrpSpPr>
            <p:nvPr/>
          </p:nvGrpSpPr>
          <p:grpSpPr bwMode="auto">
            <a:xfrm>
              <a:off x="673100" y="4276725"/>
              <a:ext cx="3425825" cy="1135063"/>
              <a:chOff x="673611" y="4277318"/>
              <a:chExt cx="3425637" cy="1134175"/>
            </a:xfrm>
          </p:grpSpPr>
          <p:sp>
            <p:nvSpPr>
              <p:cNvPr id="16" name="Content Placeholder 2"/>
              <p:cNvSpPr txBox="1">
                <a:spLocks/>
              </p:cNvSpPr>
              <p:nvPr/>
            </p:nvSpPr>
            <p:spPr bwMode="auto">
              <a:xfrm>
                <a:off x="1072052" y="4277318"/>
                <a:ext cx="3027196" cy="11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25000"/>
                      </a:schemeClr>
                    </a:solidFill>
                    <a:latin typeface="Segoe UI Symbol" pitchFamily="34" charset="0"/>
                    <a:ea typeface="Segoe UI Symbol" pitchFamily="34" charset="0"/>
                    <a:cs typeface="Segoe UI Symbol" pitchFamily="34" charset="0"/>
                  </a:rPr>
                  <a:t>23% </a:t>
                </a:r>
                <a:r>
                  <a:rPr lang="en-US" altLang="en-US" sz="1800" dirty="0" smtClean="0">
                    <a:solidFill>
                      <a:schemeClr val="bg2">
                        <a:lumMod val="25000"/>
                      </a:schemeClr>
                    </a:solidFill>
                    <a:latin typeface="Segoe UI Symbol" pitchFamily="34" charset="0"/>
                    <a:ea typeface="Segoe UI Symbol" pitchFamily="34" charset="0"/>
                    <a:cs typeface="Segoe UI Symbol" pitchFamily="34" charset="0"/>
                  </a:rPr>
                  <a:t>did not seek needed healthcare due to fear of being mistreated.</a:t>
                </a:r>
              </a:p>
            </p:txBody>
          </p:sp>
          <p:grpSp>
            <p:nvGrpSpPr>
              <p:cNvPr id="14344" name="Group 69"/>
              <p:cNvGrpSpPr>
                <a:grpSpLocks/>
              </p:cNvGrpSpPr>
              <p:nvPr/>
            </p:nvGrpSpPr>
            <p:grpSpPr bwMode="auto">
              <a:xfrm>
                <a:off x="673611" y="4318418"/>
                <a:ext cx="425450" cy="420688"/>
                <a:chOff x="4132073" y="5103074"/>
                <a:chExt cx="425602" cy="461853"/>
              </a:xfrm>
              <a:solidFill>
                <a:srgbClr val="72D0D0"/>
              </a:solidFill>
            </p:grpSpPr>
            <p:sp>
              <p:nvSpPr>
                <p:cNvPr id="29" name="Chevron 28"/>
                <p:cNvSpPr/>
                <p:nvPr/>
              </p:nvSpPr>
              <p:spPr>
                <a:xfrm>
                  <a:off x="4132073" y="5103074"/>
                  <a:ext cx="239798" cy="46185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30" name="Chevron 29"/>
                <p:cNvSpPr/>
                <p:nvPr/>
              </p:nvSpPr>
              <p:spPr>
                <a:xfrm>
                  <a:off x="4317876" y="5103074"/>
                  <a:ext cx="239799" cy="46185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grpSp>
        <p:sp>
          <p:nvSpPr>
            <p:cNvPr id="15377" name="TextBox 26"/>
            <p:cNvSpPr txBox="1">
              <a:spLocks noChangeArrowheads="1"/>
            </p:cNvSpPr>
            <p:nvPr/>
          </p:nvSpPr>
          <p:spPr bwMode="auto">
            <a:xfrm>
              <a:off x="3930650" y="4214813"/>
              <a:ext cx="376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400"/>
                <a:t>3</a:t>
              </a:r>
            </a:p>
          </p:txBody>
        </p:sp>
      </p:grpSp>
      <p:grpSp>
        <p:nvGrpSpPr>
          <p:cNvPr id="8" name="Group 7"/>
          <p:cNvGrpSpPr>
            <a:grpSpLocks/>
          </p:cNvGrpSpPr>
          <p:nvPr/>
        </p:nvGrpSpPr>
        <p:grpSpPr bwMode="auto">
          <a:xfrm>
            <a:off x="7918450" y="4214813"/>
            <a:ext cx="4133850" cy="1674812"/>
            <a:chOff x="7918450" y="4214813"/>
            <a:chExt cx="4133850" cy="1674812"/>
          </a:xfrm>
        </p:grpSpPr>
        <p:grpSp>
          <p:nvGrpSpPr>
            <p:cNvPr id="15372" name="Group 4"/>
            <p:cNvGrpSpPr>
              <a:grpSpLocks/>
            </p:cNvGrpSpPr>
            <p:nvPr/>
          </p:nvGrpSpPr>
          <p:grpSpPr bwMode="auto">
            <a:xfrm>
              <a:off x="7918450" y="4256088"/>
              <a:ext cx="3946525" cy="1633537"/>
              <a:chOff x="7918797" y="4256357"/>
              <a:chExt cx="3945963" cy="1632999"/>
            </a:xfrm>
          </p:grpSpPr>
          <p:grpSp>
            <p:nvGrpSpPr>
              <p:cNvPr id="14346" name="Group 69"/>
              <p:cNvGrpSpPr>
                <a:grpSpLocks/>
              </p:cNvGrpSpPr>
              <p:nvPr/>
            </p:nvGrpSpPr>
            <p:grpSpPr bwMode="auto">
              <a:xfrm>
                <a:off x="7918797" y="4330473"/>
                <a:ext cx="425450" cy="420688"/>
                <a:chOff x="4132073" y="5103065"/>
                <a:chExt cx="425602" cy="461862"/>
              </a:xfrm>
              <a:solidFill>
                <a:srgbClr val="72D0D0"/>
              </a:solidFill>
            </p:grpSpPr>
            <p:sp>
              <p:nvSpPr>
                <p:cNvPr id="25" name="Chevron 24"/>
                <p:cNvSpPr/>
                <p:nvPr/>
              </p:nvSpPr>
              <p:spPr>
                <a:xfrm>
                  <a:off x="4132073" y="5103065"/>
                  <a:ext cx="239798" cy="46186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26" name="Chevron 25"/>
                <p:cNvSpPr/>
                <p:nvPr/>
              </p:nvSpPr>
              <p:spPr>
                <a:xfrm>
                  <a:off x="4317876" y="5103065"/>
                  <a:ext cx="239799" cy="46186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grpSp>
          <p:sp>
            <p:nvSpPr>
              <p:cNvPr id="35" name="Content Placeholder 2"/>
              <p:cNvSpPr txBox="1">
                <a:spLocks/>
              </p:cNvSpPr>
              <p:nvPr/>
            </p:nvSpPr>
            <p:spPr bwMode="auto">
              <a:xfrm>
                <a:off x="8291807" y="4256357"/>
                <a:ext cx="3572953" cy="163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25000"/>
                      </a:schemeClr>
                    </a:solidFill>
                    <a:latin typeface="Segoe UI Symbol" pitchFamily="34" charset="0"/>
                    <a:ea typeface="Segoe UI Symbol" pitchFamily="34" charset="0"/>
                    <a:cs typeface="Segoe UI Symbol" pitchFamily="34" charset="0"/>
                  </a:rPr>
                  <a:t>25% </a:t>
                </a:r>
                <a:r>
                  <a:rPr lang="en-US" altLang="en-US" sz="1800" dirty="0" smtClean="0">
                    <a:solidFill>
                      <a:schemeClr val="bg2">
                        <a:lumMod val="25000"/>
                      </a:schemeClr>
                    </a:solidFill>
                    <a:latin typeface="Segoe UI Symbol" pitchFamily="34" charset="0"/>
                    <a:ea typeface="Segoe UI Symbol" pitchFamily="34" charset="0"/>
                    <a:cs typeface="Segoe UI Symbol" pitchFamily="34" charset="0"/>
                  </a:rPr>
                  <a:t>experienced a problem in the past year with their insurance, such as being denied coverage for either transition-related or routine care.</a:t>
                </a:r>
              </a:p>
            </p:txBody>
          </p:sp>
        </p:grpSp>
        <p:sp>
          <p:nvSpPr>
            <p:cNvPr id="15373" name="TextBox 27"/>
            <p:cNvSpPr txBox="1">
              <a:spLocks noChangeArrowheads="1"/>
            </p:cNvSpPr>
            <p:nvPr/>
          </p:nvSpPr>
          <p:spPr bwMode="auto">
            <a:xfrm>
              <a:off x="11677650" y="4214813"/>
              <a:ext cx="37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400"/>
                <a:t>3</a:t>
              </a:r>
            </a:p>
          </p:txBody>
        </p:sp>
      </p:grpSp>
      <p:grpSp>
        <p:nvGrpSpPr>
          <p:cNvPr id="9" name="Group 8"/>
          <p:cNvGrpSpPr>
            <a:grpSpLocks/>
          </p:cNvGrpSpPr>
          <p:nvPr/>
        </p:nvGrpSpPr>
        <p:grpSpPr bwMode="auto">
          <a:xfrm>
            <a:off x="7902575" y="2555875"/>
            <a:ext cx="3962400" cy="1398588"/>
            <a:chOff x="7902575" y="2555875"/>
            <a:chExt cx="3962400" cy="1398588"/>
          </a:xfrm>
        </p:grpSpPr>
        <p:grpSp>
          <p:nvGrpSpPr>
            <p:cNvPr id="15368" name="Group 3"/>
            <p:cNvGrpSpPr>
              <a:grpSpLocks/>
            </p:cNvGrpSpPr>
            <p:nvPr/>
          </p:nvGrpSpPr>
          <p:grpSpPr bwMode="auto">
            <a:xfrm>
              <a:off x="7902575" y="2606675"/>
              <a:ext cx="3962400" cy="1347788"/>
              <a:chOff x="7903300" y="2606992"/>
              <a:chExt cx="3961459" cy="1346913"/>
            </a:xfrm>
          </p:grpSpPr>
          <p:sp>
            <p:nvSpPr>
              <p:cNvPr id="17" name="Content Placeholder 2"/>
              <p:cNvSpPr txBox="1">
                <a:spLocks/>
              </p:cNvSpPr>
              <p:nvPr/>
            </p:nvSpPr>
            <p:spPr bwMode="auto">
              <a:xfrm>
                <a:off x="8292146" y="2606992"/>
                <a:ext cx="3572613" cy="13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25000"/>
                      </a:schemeClr>
                    </a:solidFill>
                    <a:latin typeface="Segoe UI Symbol" pitchFamily="34" charset="0"/>
                    <a:ea typeface="Segoe UI Symbol" pitchFamily="34" charset="0"/>
                    <a:cs typeface="Segoe UI Symbol" pitchFamily="34" charset="0"/>
                  </a:rPr>
                  <a:t>33% </a:t>
                </a:r>
                <a:r>
                  <a:rPr lang="en-US" altLang="en-US" sz="1800" dirty="0" smtClean="0">
                    <a:solidFill>
                      <a:schemeClr val="bg2">
                        <a:lumMod val="25000"/>
                      </a:schemeClr>
                    </a:solidFill>
                    <a:latin typeface="Segoe UI Symbol" pitchFamily="34" charset="0"/>
                    <a:ea typeface="Segoe UI Symbol" pitchFamily="34" charset="0"/>
                    <a:cs typeface="Segoe UI Symbol" pitchFamily="34" charset="0"/>
                  </a:rPr>
                  <a:t>had a negative experience with a healthcare provider in the last year.</a:t>
                </a:r>
              </a:p>
            </p:txBody>
          </p:sp>
          <p:grpSp>
            <p:nvGrpSpPr>
              <p:cNvPr id="14342" name="Group 69"/>
              <p:cNvGrpSpPr>
                <a:grpSpLocks/>
              </p:cNvGrpSpPr>
              <p:nvPr/>
            </p:nvGrpSpPr>
            <p:grpSpPr bwMode="auto">
              <a:xfrm>
                <a:off x="7903300" y="2676069"/>
                <a:ext cx="425450" cy="420687"/>
                <a:chOff x="4132073" y="5103074"/>
                <a:chExt cx="425602" cy="461862"/>
              </a:xfrm>
              <a:solidFill>
                <a:srgbClr val="5BCCC9"/>
              </a:solidFill>
            </p:grpSpPr>
            <p:sp>
              <p:nvSpPr>
                <p:cNvPr id="33" name="Chevron 32"/>
                <p:cNvSpPr/>
                <p:nvPr/>
              </p:nvSpPr>
              <p:spPr>
                <a:xfrm>
                  <a:off x="4132073" y="5103074"/>
                  <a:ext cx="239798" cy="46185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2">
                        <a:lumMod val="25000"/>
                      </a:schemeClr>
                    </a:solidFill>
                    <a:latin typeface="Segoe UI Symbol" panose="020B0502040204020203" pitchFamily="34" charset="0"/>
                    <a:ea typeface="Segoe UI Symbol" panose="020B0502040204020203" pitchFamily="34" charset="0"/>
                  </a:endParaRPr>
                </a:p>
              </p:txBody>
            </p:sp>
            <p:sp>
              <p:nvSpPr>
                <p:cNvPr id="34" name="Chevron 33"/>
                <p:cNvSpPr/>
                <p:nvPr/>
              </p:nvSpPr>
              <p:spPr>
                <a:xfrm>
                  <a:off x="4317876" y="5103082"/>
                  <a:ext cx="239799" cy="46185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2">
                        <a:lumMod val="25000"/>
                      </a:schemeClr>
                    </a:solidFill>
                    <a:latin typeface="Segoe UI Symbol" panose="020B0502040204020203" pitchFamily="34" charset="0"/>
                    <a:ea typeface="Segoe UI Symbol" panose="020B0502040204020203" pitchFamily="34" charset="0"/>
                  </a:endParaRPr>
                </a:p>
              </p:txBody>
            </p:sp>
          </p:grpSp>
        </p:grpSp>
        <p:sp>
          <p:nvSpPr>
            <p:cNvPr id="15369" name="TextBox 35"/>
            <p:cNvSpPr txBox="1">
              <a:spLocks noChangeArrowheads="1"/>
            </p:cNvSpPr>
            <p:nvPr/>
          </p:nvSpPr>
          <p:spPr bwMode="auto">
            <a:xfrm>
              <a:off x="10582275" y="2555875"/>
              <a:ext cx="37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400"/>
                <a:t>3</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Image result for dysphoria">
            <a:hlinkClick r:id="rId3"/>
          </p:cNvPr>
          <p:cNvPicPr>
            <a:picLocks noChangeAspect="1" noChangeArrowheads="1"/>
          </p:cNvPicPr>
          <p:nvPr/>
        </p:nvPicPr>
        <p:blipFill>
          <a:blip r:embed="rId4">
            <a:clrChange>
              <a:clrFrom>
                <a:srgbClr val="E4189A"/>
              </a:clrFrom>
              <a:clrTo>
                <a:srgbClr val="E4189A">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049963" y="1946275"/>
            <a:ext cx="56388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8" descr="Image result for dysphoria">
            <a:hlinkClick r:id="rId3"/>
          </p:cNvPr>
          <p:cNvPicPr>
            <a:picLocks noChangeAspect="1" noChangeArrowheads="1"/>
          </p:cNvPicPr>
          <p:nvPr/>
        </p:nvPicPr>
        <p:blipFill>
          <a:blip r:embed="rId5">
            <a:clrChange>
              <a:clrFrom>
                <a:srgbClr val="E4189A"/>
              </a:clrFrom>
              <a:clrTo>
                <a:srgbClr val="E4189A">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96900" y="1946275"/>
            <a:ext cx="54991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a:xfrm>
            <a:off x="838200" y="612775"/>
            <a:ext cx="10515600" cy="1325563"/>
          </a:xfrm>
        </p:spPr>
        <p:txBody>
          <a:bodyPr/>
          <a:lstStyle/>
          <a:p>
            <a:pPr algn="ct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Gender Dysphoria</a:t>
            </a:r>
          </a:p>
        </p:txBody>
      </p:sp>
      <p:sp>
        <p:nvSpPr>
          <p:cNvPr id="11" name="TextBox 10"/>
          <p:cNvSpPr txBox="1"/>
          <p:nvPr/>
        </p:nvSpPr>
        <p:spPr>
          <a:xfrm>
            <a:off x="1751013" y="3505200"/>
            <a:ext cx="8689975" cy="461963"/>
          </a:xfrm>
          <a:prstGeom prst="rect">
            <a:avLst/>
          </a:prstGeom>
          <a:noFill/>
        </p:spPr>
        <p:txBody>
          <a:bodyPr>
            <a:spAutoFit/>
          </a:bodyPr>
          <a:lstStyle/>
          <a:p>
            <a:pPr marL="0" lvl="1" eaLnBrk="0" hangingPunct="0">
              <a:defRPr/>
            </a:pPr>
            <a:r>
              <a:rPr lang="en-US" altLang="en-US" sz="2400" b="1" dirty="0">
                <a:solidFill>
                  <a:schemeClr val="tx2">
                    <a:lumMod val="75000"/>
                  </a:schemeClr>
                </a:solidFill>
                <a:latin typeface="Segoe UI Symbol" panose="020B0502040204020203" pitchFamily="34" charset="0"/>
                <a:ea typeface="Segoe UI Symbol" panose="020B0502040204020203" pitchFamily="34" charset="0"/>
                <a:cs typeface="+mn-cs"/>
              </a:rPr>
              <a:t>DSM-IV: </a:t>
            </a:r>
            <a:r>
              <a:rPr lang="en-US" altLang="en-US" sz="2400" dirty="0">
                <a:solidFill>
                  <a:schemeClr val="tx2">
                    <a:lumMod val="75000"/>
                  </a:schemeClr>
                </a:solidFill>
                <a:latin typeface="Segoe UI Symbol" panose="020B0502040204020203" pitchFamily="34" charset="0"/>
                <a:ea typeface="Segoe UI Symbol" panose="020B0502040204020203" pitchFamily="34" charset="0"/>
                <a:cs typeface="+mn-cs"/>
              </a:rPr>
              <a:t>Condition was termed Gender Identity Disorder.</a:t>
            </a:r>
          </a:p>
        </p:txBody>
      </p:sp>
      <p:grpSp>
        <p:nvGrpSpPr>
          <p:cNvPr id="3" name="Group 2"/>
          <p:cNvGrpSpPr>
            <a:grpSpLocks/>
          </p:cNvGrpSpPr>
          <p:nvPr/>
        </p:nvGrpSpPr>
        <p:grpSpPr bwMode="auto">
          <a:xfrm>
            <a:off x="1751013" y="4186238"/>
            <a:ext cx="8775700" cy="1200150"/>
            <a:chOff x="1751013" y="4186238"/>
            <a:chExt cx="8775700" cy="1200150"/>
          </a:xfrm>
        </p:grpSpPr>
        <p:sp>
          <p:nvSpPr>
            <p:cNvPr id="2" name="TextBox 1"/>
            <p:cNvSpPr txBox="1"/>
            <p:nvPr/>
          </p:nvSpPr>
          <p:spPr>
            <a:xfrm>
              <a:off x="1751013" y="4186238"/>
              <a:ext cx="8689975" cy="1200150"/>
            </a:xfrm>
            <a:prstGeom prst="rect">
              <a:avLst/>
            </a:prstGeom>
            <a:noFill/>
            <a:ln>
              <a:noFill/>
              <a:prstDash val="sysDot"/>
            </a:ln>
          </p:spPr>
          <p:txBody>
            <a:bodyPr>
              <a:spAutoFit/>
            </a:bodyPr>
            <a:lstStyle/>
            <a:p>
              <a:pPr marL="0" lvl="1" eaLnBrk="0" hangingPunct="0">
                <a:defRPr/>
              </a:pPr>
              <a:r>
                <a:rPr lang="en-US" altLang="en-US" sz="2400" b="1" dirty="0">
                  <a:solidFill>
                    <a:schemeClr val="tx2">
                      <a:lumMod val="75000"/>
                    </a:schemeClr>
                  </a:solidFill>
                  <a:latin typeface="Segoe UI Symbol" panose="020B0502040204020203" pitchFamily="34" charset="0"/>
                  <a:ea typeface="Segoe UI Symbol" panose="020B0502040204020203" pitchFamily="34" charset="0"/>
                  <a:cs typeface="+mn-cs"/>
                </a:rPr>
                <a:t>DSM-V: Principle criteria: </a:t>
              </a:r>
              <a:r>
                <a:rPr lang="en-US" altLang="en-US" sz="2400" dirty="0">
                  <a:solidFill>
                    <a:schemeClr val="tx2">
                      <a:lumMod val="75000"/>
                    </a:schemeClr>
                  </a:solidFill>
                  <a:latin typeface="Segoe UI Symbol" panose="020B0502040204020203" pitchFamily="34" charset="0"/>
                  <a:ea typeface="Segoe UI Symbol" panose="020B0502040204020203" pitchFamily="34" charset="0"/>
                  <a:cs typeface="+mn-cs"/>
                </a:rPr>
                <a:t>Clinically significant distress resulting from a marked incongruence between one’s experienced/expressed gender and assigned gender.</a:t>
              </a:r>
            </a:p>
          </p:txBody>
        </p:sp>
        <p:sp>
          <p:nvSpPr>
            <p:cNvPr id="16394" name="TextBox 23"/>
            <p:cNvSpPr txBox="1">
              <a:spLocks noChangeArrowheads="1"/>
            </p:cNvSpPr>
            <p:nvPr/>
          </p:nvSpPr>
          <p:spPr bwMode="auto">
            <a:xfrm>
              <a:off x="10150475" y="4186238"/>
              <a:ext cx="376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400"/>
                <a:t>6</a:t>
              </a:r>
            </a:p>
          </p:txBody>
        </p:sp>
      </p:grpSp>
      <p:sp>
        <p:nvSpPr>
          <p:cNvPr id="17411" name="Content Placeholder 2"/>
          <p:cNvSpPr>
            <a:spLocks noGrp="1"/>
          </p:cNvSpPr>
          <p:nvPr>
            <p:ph idx="1"/>
          </p:nvPr>
        </p:nvSpPr>
        <p:spPr>
          <a:xfrm>
            <a:off x="1751013" y="2773363"/>
            <a:ext cx="9058275" cy="569912"/>
          </a:xfrm>
        </p:spPr>
        <p:txBody>
          <a:bodyPr/>
          <a:lstStyle/>
          <a:p>
            <a:pPr marL="0" lvl="1" indent="0" eaLnBrk="1" hangingPunct="1">
              <a:buFont typeface="Arial" charset="0"/>
              <a:buNone/>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Dysphoria: </a:t>
            </a: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a state of feeling very unhappy, uneasy, or dissatisfied. </a:t>
            </a:r>
            <a:endParaRPr lang="en-US" altLang="en-US" dirty="0">
              <a:latin typeface="Segoe UI Symbol" panose="020B0502040204020203" pitchFamily="34" charset="0"/>
              <a:ea typeface="Segoe UI Symbol" panose="020B0502040204020203" pitchFamily="34" charset="0"/>
            </a:endParaRPr>
          </a:p>
        </p:txBody>
      </p:sp>
      <p:sp>
        <p:nvSpPr>
          <p:cNvPr id="16393" name="TextBox 23"/>
          <p:cNvSpPr txBox="1">
            <a:spLocks noChangeArrowheads="1"/>
          </p:cNvSpPr>
          <p:nvPr/>
        </p:nvSpPr>
        <p:spPr bwMode="auto">
          <a:xfrm>
            <a:off x="10526713" y="2578100"/>
            <a:ext cx="37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400"/>
              <a:t>5</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 calcmode="lin" valueType="num">
                                      <p:cBhvr additive="base">
                                        <p:cTn id="7" dur="500" fill="hold"/>
                                        <p:tgtEl>
                                          <p:spTgt spid="16393"/>
                                        </p:tgtEl>
                                        <p:attrNameLst>
                                          <p:attrName>ppt_x</p:attrName>
                                        </p:attrNameLst>
                                      </p:cBhvr>
                                      <p:tavLst>
                                        <p:tav tm="0">
                                          <p:val>
                                            <p:strVal val="0-#ppt_w/2"/>
                                          </p:val>
                                        </p:tav>
                                        <p:tav tm="100000">
                                          <p:val>
                                            <p:strVal val="#ppt_x"/>
                                          </p:val>
                                        </p:tav>
                                      </p:tavLst>
                                    </p:anim>
                                    <p:anim calcmode="lin" valueType="num">
                                      <p:cBhvr additive="base">
                                        <p:cTn id="8" dur="500" fill="hold"/>
                                        <p:tgtEl>
                                          <p:spTgt spid="1639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 calcmode="lin" valueType="num">
                                      <p:cBhvr additive="base">
                                        <p:cTn id="11"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411" grpId="0" build="p"/>
      <p:bldP spid="163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What does gender dysphoria feel like?</a:t>
            </a:r>
          </a:p>
        </p:txBody>
      </p:sp>
      <p:sp>
        <p:nvSpPr>
          <p:cNvPr id="17411" name="Content Placeholder 2"/>
          <p:cNvSpPr>
            <a:spLocks noGrp="1"/>
          </p:cNvSpPr>
          <p:nvPr>
            <p:ph idx="1"/>
          </p:nvPr>
        </p:nvSpPr>
        <p:spPr>
          <a:xfrm>
            <a:off x="1000125" y="1716088"/>
            <a:ext cx="5943600" cy="3770312"/>
          </a:xfrm>
        </p:spPr>
        <p:txBody>
          <a:bodyPr/>
          <a:lstStyle/>
          <a:p>
            <a:pPr marL="0" lvl="1" indent="0" eaLnBrk="1" hangingPunct="1">
              <a:buFont typeface="Arial" charset="0"/>
              <a:buNone/>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Each individuals experience is unique.</a:t>
            </a:r>
          </a:p>
          <a:p>
            <a:pPr marL="0" lvl="1"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marL="0" lvl="1" indent="0" eaLnBrk="1" hangingPunct="1">
              <a:buFont typeface="Arial" charset="0"/>
              <a:buNone/>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Anxiety and depression, especially in strictly gendered spaces.</a:t>
            </a:r>
          </a:p>
          <a:p>
            <a:pPr marL="0" lvl="1"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marL="0" lvl="1" indent="0" eaLnBrk="1" hangingPunct="1">
              <a:buFont typeface="Arial" charset="0"/>
              <a:buNone/>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Disconnect from body and emotional self.</a:t>
            </a:r>
          </a:p>
          <a:p>
            <a:pPr marL="0" lvl="1"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marL="0" lvl="1" indent="0" eaLnBrk="1" hangingPunct="1">
              <a:buFont typeface="Arial" charset="0"/>
              <a:buNone/>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Going through the motions of a prescribed social script. </a:t>
            </a:r>
          </a:p>
          <a:p>
            <a:pPr marL="0" lvl="1"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marL="0" lvl="1" indent="0" eaLnBrk="1" hangingPunct="1">
              <a:buFont typeface="Arial" charset="0"/>
              <a:buNone/>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Knowing you’re somehow different from everyone and wishing to be normal.</a:t>
            </a:r>
          </a:p>
          <a:p>
            <a:pPr marL="1143000" lvl="1" indent="-342900" eaLnBrk="1" hangingPunct="1">
              <a:defRPr/>
            </a:pPr>
            <a:endParaRPr lang="en-US" altLang="en-US" dirty="0" smtClean="0">
              <a:latin typeface="Segoe UI Symbol" panose="020B0502040204020203" pitchFamily="34" charset="0"/>
              <a:ea typeface="Segoe UI Symbol" panose="020B0502040204020203" pitchFamily="34" charset="0"/>
            </a:endParaRPr>
          </a:p>
          <a:p>
            <a:pPr marL="1143000" lvl="1" indent="-342900" eaLnBrk="1" hangingPunct="1">
              <a:defRPr/>
            </a:pPr>
            <a:endParaRPr lang="en-US" altLang="en-US" dirty="0" smtClean="0">
              <a:latin typeface="Segoe UI Symbol" panose="020B0502040204020203" pitchFamily="34" charset="0"/>
              <a:ea typeface="Segoe UI Symbol" panose="020B0502040204020203" pitchFamily="34" charset="0"/>
            </a:endParaRPr>
          </a:p>
        </p:txBody>
      </p:sp>
      <p:pic>
        <p:nvPicPr>
          <p:cNvPr id="6" name="Picture 6"/>
          <p:cNvPicPr>
            <a:picLocks noChangeAspect="1"/>
          </p:cNvPicPr>
          <p:nvPr/>
        </p:nvPicPr>
        <p:blipFill rotWithShape="1">
          <a:blip r:embed="rId3"/>
          <a:srcRect r="3819"/>
          <a:stretch/>
        </p:blipFill>
        <p:spPr bwMode="auto">
          <a:xfrm>
            <a:off x="7712075" y="3336925"/>
            <a:ext cx="4479925" cy="355758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hevron 4"/>
          <p:cNvSpPr/>
          <p:nvPr/>
        </p:nvSpPr>
        <p:spPr bwMode="auto">
          <a:xfrm>
            <a:off x="623888" y="1712913"/>
            <a:ext cx="239712" cy="420687"/>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7" name="Chevron 6"/>
          <p:cNvSpPr/>
          <p:nvPr/>
        </p:nvSpPr>
        <p:spPr bwMode="auto">
          <a:xfrm>
            <a:off x="809625" y="1712913"/>
            <a:ext cx="239713" cy="42068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8" name="Chevron 7"/>
          <p:cNvSpPr/>
          <p:nvPr/>
        </p:nvSpPr>
        <p:spPr bwMode="auto">
          <a:xfrm>
            <a:off x="801688" y="2298700"/>
            <a:ext cx="239712" cy="420688"/>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9" name="Chevron 8"/>
          <p:cNvSpPr/>
          <p:nvPr/>
        </p:nvSpPr>
        <p:spPr bwMode="auto">
          <a:xfrm>
            <a:off x="814388" y="3154363"/>
            <a:ext cx="239712" cy="42068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0" name="Chevron 9"/>
          <p:cNvSpPr/>
          <p:nvPr/>
        </p:nvSpPr>
        <p:spPr bwMode="auto">
          <a:xfrm>
            <a:off x="801688" y="3727450"/>
            <a:ext cx="239712" cy="420688"/>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1" name="Chevron 10"/>
          <p:cNvSpPr/>
          <p:nvPr/>
        </p:nvSpPr>
        <p:spPr bwMode="auto">
          <a:xfrm>
            <a:off x="801688" y="4598988"/>
            <a:ext cx="239712" cy="42068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2" name="Chevron 11"/>
          <p:cNvSpPr/>
          <p:nvPr/>
        </p:nvSpPr>
        <p:spPr bwMode="auto">
          <a:xfrm>
            <a:off x="647700" y="2298700"/>
            <a:ext cx="239713" cy="420688"/>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3" name="Chevron 12"/>
          <p:cNvSpPr/>
          <p:nvPr/>
        </p:nvSpPr>
        <p:spPr bwMode="auto">
          <a:xfrm>
            <a:off x="623888" y="3154363"/>
            <a:ext cx="239712" cy="420687"/>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4" name="Chevron 13"/>
          <p:cNvSpPr/>
          <p:nvPr/>
        </p:nvSpPr>
        <p:spPr bwMode="auto">
          <a:xfrm>
            <a:off x="623888" y="3727450"/>
            <a:ext cx="239712" cy="420688"/>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5" name="Chevron 14"/>
          <p:cNvSpPr/>
          <p:nvPr/>
        </p:nvSpPr>
        <p:spPr bwMode="auto">
          <a:xfrm>
            <a:off x="623888" y="4598988"/>
            <a:ext cx="239712" cy="420687"/>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latin typeface="Segoe UI Symbol" panose="020B0502040204020203" pitchFamily="34" charset="0"/>
              <a:ea typeface="Segoe UI Symbol" panose="020B0502040204020203" pitchFamily="34" charset="0"/>
            </a:endParaRPr>
          </a:p>
        </p:txBody>
      </p:sp>
      <p:sp>
        <p:nvSpPr>
          <p:cNvPr id="17423" name="TextBox 15"/>
          <p:cNvSpPr txBox="1">
            <a:spLocks noChangeArrowheads="1"/>
          </p:cNvSpPr>
          <p:nvPr/>
        </p:nvSpPr>
        <p:spPr bwMode="auto">
          <a:xfrm>
            <a:off x="10775950" y="577850"/>
            <a:ext cx="374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800" b="1"/>
              <a:t>7</a:t>
            </a:r>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txBox="1">
            <a:spLocks/>
          </p:cNvSpPr>
          <p:nvPr/>
        </p:nvSpPr>
        <p:spPr bwMode="auto">
          <a:xfrm>
            <a:off x="1316038" y="1122363"/>
            <a:ext cx="5043487"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pPr algn="ctr">
              <a:spcBef>
                <a:spcPts val="900"/>
              </a:spcBef>
              <a:buClr>
                <a:schemeClr val="accent2"/>
              </a:buClr>
              <a:buFont typeface="Arial" charset="0"/>
              <a:buNone/>
              <a:defRPr/>
            </a:pPr>
            <a:r>
              <a:rPr lang="en-US" altLang="en-US" sz="4000" i="1" dirty="0" smtClean="0">
                <a:solidFill>
                  <a:schemeClr val="accent1">
                    <a:lumMod val="50000"/>
                  </a:schemeClr>
                </a:solidFill>
                <a:latin typeface="Segoe UI Symbol" pitchFamily="34" charset="0"/>
                <a:ea typeface="Segoe UI Symbol" pitchFamily="34" charset="0"/>
              </a:rPr>
              <a:t>I didn’t realize who I was until I stopped being who I </a:t>
            </a:r>
            <a:r>
              <a:rPr lang="en-US" altLang="en-US" sz="4000" i="1" dirty="0" smtClean="0">
                <a:solidFill>
                  <a:schemeClr val="accent1">
                    <a:lumMod val="50000"/>
                  </a:schemeClr>
                </a:solidFill>
                <a:latin typeface="Segoe UI Symbol" pitchFamily="34" charset="0"/>
                <a:ea typeface="Segoe UI Symbol" pitchFamily="34" charset="0"/>
              </a:rPr>
              <a:t>wasn’t.</a:t>
            </a:r>
            <a:endParaRPr lang="en-US" altLang="en-US" sz="4000" i="1" dirty="0" smtClean="0">
              <a:solidFill>
                <a:schemeClr val="accent1">
                  <a:lumMod val="50000"/>
                </a:schemeClr>
              </a:solidFill>
              <a:latin typeface="Segoe UI Symbol" pitchFamily="34" charset="0"/>
              <a:ea typeface="Segoe UI Symbol" pitchFamily="34" charset="0"/>
            </a:endParaRPr>
          </a:p>
          <a:p>
            <a:pPr algn="ctr">
              <a:spcBef>
                <a:spcPts val="900"/>
              </a:spcBef>
              <a:buClr>
                <a:schemeClr val="accent2"/>
              </a:buClr>
              <a:buFont typeface="Arial" charset="0"/>
              <a:buNone/>
              <a:defRPr/>
            </a:pPr>
            <a:r>
              <a:rPr lang="en-US" altLang="en-US" sz="2400" i="1" dirty="0" smtClean="0">
                <a:solidFill>
                  <a:schemeClr val="accent1">
                    <a:lumMod val="50000"/>
                  </a:schemeClr>
                </a:solidFill>
                <a:latin typeface="Segoe UI Symbol" pitchFamily="34" charset="0"/>
                <a:ea typeface="Segoe UI Symbol" pitchFamily="34" charset="0"/>
              </a:rPr>
              <a:t>-Sri </a:t>
            </a:r>
            <a:r>
              <a:rPr lang="en-US" altLang="en-US" sz="2400" i="1" dirty="0" err="1" smtClean="0">
                <a:solidFill>
                  <a:schemeClr val="accent1">
                    <a:lumMod val="50000"/>
                  </a:schemeClr>
                </a:solidFill>
                <a:latin typeface="Segoe UI Symbol" pitchFamily="34" charset="0"/>
                <a:ea typeface="Segoe UI Symbol" pitchFamily="34" charset="0"/>
              </a:rPr>
              <a:t>Gawn</a:t>
            </a:r>
            <a:r>
              <a:rPr lang="en-US" altLang="en-US" sz="2400" i="1" dirty="0" smtClean="0">
                <a:solidFill>
                  <a:schemeClr val="accent1">
                    <a:lumMod val="50000"/>
                  </a:schemeClr>
                </a:solidFill>
                <a:latin typeface="Segoe UI Symbol" pitchFamily="34" charset="0"/>
                <a:ea typeface="Segoe UI Symbol" pitchFamily="34" charset="0"/>
              </a:rPr>
              <a:t> </a:t>
            </a:r>
            <a:r>
              <a:rPr lang="en-US" altLang="en-US" sz="2400" i="1" dirty="0" err="1" smtClean="0">
                <a:solidFill>
                  <a:schemeClr val="accent1">
                    <a:lumMod val="50000"/>
                  </a:schemeClr>
                </a:solidFill>
                <a:latin typeface="Segoe UI Symbol" pitchFamily="34" charset="0"/>
                <a:ea typeface="Segoe UI Symbol" pitchFamily="34" charset="0"/>
              </a:rPr>
              <a:t>Tu</a:t>
            </a:r>
            <a:r>
              <a:rPr lang="en-US" altLang="en-US" sz="2400" i="1" dirty="0" smtClean="0">
                <a:solidFill>
                  <a:schemeClr val="accent1">
                    <a:lumMod val="50000"/>
                  </a:schemeClr>
                </a:solidFill>
                <a:latin typeface="Segoe UI Symbol" pitchFamily="34" charset="0"/>
                <a:ea typeface="Segoe UI Symbol" pitchFamily="34" charset="0"/>
              </a:rPr>
              <a:t> </a:t>
            </a:r>
            <a:r>
              <a:rPr lang="en-US" altLang="en-US" sz="2400" i="1" dirty="0" err="1" smtClean="0">
                <a:solidFill>
                  <a:schemeClr val="accent1">
                    <a:lumMod val="50000"/>
                  </a:schemeClr>
                </a:solidFill>
                <a:latin typeface="Segoe UI Symbol" pitchFamily="34" charset="0"/>
                <a:ea typeface="Segoe UI Symbol" pitchFamily="34" charset="0"/>
              </a:rPr>
              <a:t>Fahr</a:t>
            </a:r>
            <a:endParaRPr lang="en-US" altLang="en-US" sz="2400" i="1" dirty="0" smtClean="0">
              <a:solidFill>
                <a:schemeClr val="accent1">
                  <a:lumMod val="50000"/>
                </a:schemeClr>
              </a:solidFill>
              <a:latin typeface="Segoe UI Symbol" pitchFamily="34" charset="0"/>
              <a:ea typeface="Segoe UI Symbol" pitchFamily="34" charset="0"/>
            </a:endParaRPr>
          </a:p>
        </p:txBody>
      </p:sp>
      <p:grpSp>
        <p:nvGrpSpPr>
          <p:cNvPr id="5" name="Group 4"/>
          <p:cNvGrpSpPr/>
          <p:nvPr/>
        </p:nvGrpSpPr>
        <p:grpSpPr>
          <a:xfrm>
            <a:off x="527074" y="821809"/>
            <a:ext cx="1008566" cy="772896"/>
            <a:chOff x="0" y="1911350"/>
            <a:chExt cx="3960813" cy="3035300"/>
          </a:xfrm>
          <a:solidFill>
            <a:schemeClr val="accent1">
              <a:lumMod val="75000"/>
            </a:schemeClr>
          </a:solidFill>
        </p:grpSpPr>
        <p:sp>
          <p:nvSpPr>
            <p:cNvPr id="6" name="Freeform 7"/>
            <p:cNvSpPr>
              <a:spLocks/>
            </p:cNvSpPr>
            <p:nvPr/>
          </p:nvSpPr>
          <p:spPr bwMode="auto">
            <a:xfrm>
              <a:off x="0" y="1911350"/>
              <a:ext cx="1774825" cy="3035300"/>
            </a:xfrm>
            <a:custGeom>
              <a:avLst/>
              <a:gdLst>
                <a:gd name="T0" fmla="*/ 1118 w 1118"/>
                <a:gd name="T1" fmla="*/ 0 h 1912"/>
                <a:gd name="T2" fmla="*/ 1118 w 1118"/>
                <a:gd name="T3" fmla="*/ 1125 h 1912"/>
                <a:gd name="T4" fmla="*/ 624 w 1118"/>
                <a:gd name="T5" fmla="*/ 1125 h 1912"/>
                <a:gd name="T6" fmla="*/ 998 w 1118"/>
                <a:gd name="T7" fmla="*/ 1719 h 1912"/>
                <a:gd name="T8" fmla="*/ 723 w 1118"/>
                <a:gd name="T9" fmla="*/ 1912 h 1912"/>
                <a:gd name="T10" fmla="*/ 0 w 1118"/>
                <a:gd name="T11" fmla="*/ 1125 h 1912"/>
                <a:gd name="T12" fmla="*/ 0 w 1118"/>
                <a:gd name="T13" fmla="*/ 0 h 1912"/>
                <a:gd name="T14" fmla="*/ 1118 w 1118"/>
                <a:gd name="T15" fmla="*/ 0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912">
                  <a:moveTo>
                    <a:pt x="1118" y="0"/>
                  </a:moveTo>
                  <a:lnTo>
                    <a:pt x="1118" y="1125"/>
                  </a:lnTo>
                  <a:lnTo>
                    <a:pt x="624" y="1125"/>
                  </a:lnTo>
                  <a:lnTo>
                    <a:pt x="998" y="1719"/>
                  </a:lnTo>
                  <a:lnTo>
                    <a:pt x="723" y="1912"/>
                  </a:lnTo>
                  <a:lnTo>
                    <a:pt x="0" y="1125"/>
                  </a:lnTo>
                  <a:lnTo>
                    <a:pt x="0" y="0"/>
                  </a:lnTo>
                  <a:lnTo>
                    <a:pt x="11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sp>
          <p:nvSpPr>
            <p:cNvPr id="7" name="Freeform 8"/>
            <p:cNvSpPr>
              <a:spLocks/>
            </p:cNvSpPr>
            <p:nvPr/>
          </p:nvSpPr>
          <p:spPr bwMode="auto">
            <a:xfrm>
              <a:off x="2187575" y="1911350"/>
              <a:ext cx="1773238" cy="3035300"/>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grpSp>
      <p:grpSp>
        <p:nvGrpSpPr>
          <p:cNvPr id="8" name="Group 7"/>
          <p:cNvGrpSpPr/>
          <p:nvPr/>
        </p:nvGrpSpPr>
        <p:grpSpPr>
          <a:xfrm flipH="1">
            <a:off x="6180817" y="2424799"/>
            <a:ext cx="1008566" cy="772896"/>
            <a:chOff x="0" y="1911350"/>
            <a:chExt cx="3960813" cy="3035300"/>
          </a:xfrm>
          <a:solidFill>
            <a:schemeClr val="accent1">
              <a:lumMod val="75000"/>
            </a:schemeClr>
          </a:solidFill>
        </p:grpSpPr>
        <p:sp>
          <p:nvSpPr>
            <p:cNvPr id="9" name="Freeform 7"/>
            <p:cNvSpPr>
              <a:spLocks/>
            </p:cNvSpPr>
            <p:nvPr/>
          </p:nvSpPr>
          <p:spPr bwMode="auto">
            <a:xfrm>
              <a:off x="0" y="1911350"/>
              <a:ext cx="1774825" cy="3035300"/>
            </a:xfrm>
            <a:custGeom>
              <a:avLst/>
              <a:gdLst>
                <a:gd name="T0" fmla="*/ 1118 w 1118"/>
                <a:gd name="T1" fmla="*/ 0 h 1912"/>
                <a:gd name="T2" fmla="*/ 1118 w 1118"/>
                <a:gd name="T3" fmla="*/ 1125 h 1912"/>
                <a:gd name="T4" fmla="*/ 624 w 1118"/>
                <a:gd name="T5" fmla="*/ 1125 h 1912"/>
                <a:gd name="T6" fmla="*/ 998 w 1118"/>
                <a:gd name="T7" fmla="*/ 1719 h 1912"/>
                <a:gd name="T8" fmla="*/ 723 w 1118"/>
                <a:gd name="T9" fmla="*/ 1912 h 1912"/>
                <a:gd name="T10" fmla="*/ 0 w 1118"/>
                <a:gd name="T11" fmla="*/ 1125 h 1912"/>
                <a:gd name="T12" fmla="*/ 0 w 1118"/>
                <a:gd name="T13" fmla="*/ 0 h 1912"/>
                <a:gd name="T14" fmla="*/ 1118 w 1118"/>
                <a:gd name="T15" fmla="*/ 0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912">
                  <a:moveTo>
                    <a:pt x="1118" y="0"/>
                  </a:moveTo>
                  <a:lnTo>
                    <a:pt x="1118" y="1125"/>
                  </a:lnTo>
                  <a:lnTo>
                    <a:pt x="624" y="1125"/>
                  </a:lnTo>
                  <a:lnTo>
                    <a:pt x="998" y="1719"/>
                  </a:lnTo>
                  <a:lnTo>
                    <a:pt x="723" y="1912"/>
                  </a:lnTo>
                  <a:lnTo>
                    <a:pt x="0" y="1125"/>
                  </a:lnTo>
                  <a:lnTo>
                    <a:pt x="0" y="0"/>
                  </a:lnTo>
                  <a:lnTo>
                    <a:pt x="11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sp>
          <p:nvSpPr>
            <p:cNvPr id="10" name="Freeform 8"/>
            <p:cNvSpPr>
              <a:spLocks/>
            </p:cNvSpPr>
            <p:nvPr/>
          </p:nvSpPr>
          <p:spPr bwMode="auto">
            <a:xfrm>
              <a:off x="2187575" y="1911350"/>
              <a:ext cx="1773238" cy="3035300"/>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grpSp>
      <p:grpSp>
        <p:nvGrpSpPr>
          <p:cNvPr id="18437" name="Group 11"/>
          <p:cNvGrpSpPr>
            <a:grpSpLocks/>
          </p:cNvGrpSpPr>
          <p:nvPr/>
        </p:nvGrpSpPr>
        <p:grpSpPr bwMode="auto">
          <a:xfrm>
            <a:off x="2384425" y="3740150"/>
            <a:ext cx="9144000" cy="2776538"/>
            <a:chOff x="1524000" y="3236913"/>
            <a:chExt cx="9144000" cy="2776537"/>
          </a:xfrm>
        </p:grpSpPr>
        <p:sp>
          <p:nvSpPr>
            <p:cNvPr id="13" name="Rectangle 12"/>
            <p:cNvSpPr/>
            <p:nvPr/>
          </p:nvSpPr>
          <p:spPr>
            <a:xfrm>
              <a:off x="1524000" y="3236913"/>
              <a:ext cx="9144000" cy="27765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4" name="Group 13"/>
            <p:cNvGrpSpPr/>
            <p:nvPr/>
          </p:nvGrpSpPr>
          <p:grpSpPr>
            <a:xfrm>
              <a:off x="1845128" y="3355214"/>
              <a:ext cx="971040" cy="781075"/>
              <a:chOff x="-198793" y="1432548"/>
              <a:chExt cx="3813442" cy="3067420"/>
            </a:xfrm>
            <a:solidFill>
              <a:schemeClr val="accent4">
                <a:lumMod val="75000"/>
              </a:schemeClr>
            </a:solidFill>
          </p:grpSpPr>
          <p:sp>
            <p:nvSpPr>
              <p:cNvPr id="19" name="Freeform 7"/>
              <p:cNvSpPr>
                <a:spLocks/>
              </p:cNvSpPr>
              <p:nvPr/>
            </p:nvSpPr>
            <p:spPr bwMode="auto">
              <a:xfrm>
                <a:off x="-198793" y="1432548"/>
                <a:ext cx="1774827" cy="3035300"/>
              </a:xfrm>
              <a:custGeom>
                <a:avLst/>
                <a:gdLst>
                  <a:gd name="T0" fmla="*/ 1118 w 1118"/>
                  <a:gd name="T1" fmla="*/ 0 h 1912"/>
                  <a:gd name="T2" fmla="*/ 1118 w 1118"/>
                  <a:gd name="T3" fmla="*/ 1125 h 1912"/>
                  <a:gd name="T4" fmla="*/ 624 w 1118"/>
                  <a:gd name="T5" fmla="*/ 1125 h 1912"/>
                  <a:gd name="T6" fmla="*/ 998 w 1118"/>
                  <a:gd name="T7" fmla="*/ 1719 h 1912"/>
                  <a:gd name="T8" fmla="*/ 723 w 1118"/>
                  <a:gd name="T9" fmla="*/ 1912 h 1912"/>
                  <a:gd name="T10" fmla="*/ 0 w 1118"/>
                  <a:gd name="T11" fmla="*/ 1125 h 1912"/>
                  <a:gd name="T12" fmla="*/ 0 w 1118"/>
                  <a:gd name="T13" fmla="*/ 0 h 1912"/>
                  <a:gd name="T14" fmla="*/ 1118 w 1118"/>
                  <a:gd name="T15" fmla="*/ 0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912">
                    <a:moveTo>
                      <a:pt x="1118" y="0"/>
                    </a:moveTo>
                    <a:lnTo>
                      <a:pt x="1118" y="1125"/>
                    </a:lnTo>
                    <a:lnTo>
                      <a:pt x="624" y="1125"/>
                    </a:lnTo>
                    <a:lnTo>
                      <a:pt x="998" y="1719"/>
                    </a:lnTo>
                    <a:lnTo>
                      <a:pt x="723" y="1912"/>
                    </a:lnTo>
                    <a:lnTo>
                      <a:pt x="0" y="1125"/>
                    </a:lnTo>
                    <a:lnTo>
                      <a:pt x="0" y="0"/>
                    </a:lnTo>
                    <a:lnTo>
                      <a:pt x="11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sp>
            <p:nvSpPr>
              <p:cNvPr id="20" name="Freeform 8"/>
              <p:cNvSpPr>
                <a:spLocks/>
              </p:cNvSpPr>
              <p:nvPr/>
            </p:nvSpPr>
            <p:spPr bwMode="auto">
              <a:xfrm>
                <a:off x="1841413" y="1464668"/>
                <a:ext cx="1773236" cy="3035300"/>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grpSp>
        <p:grpSp>
          <p:nvGrpSpPr>
            <p:cNvPr id="15" name="Group 14"/>
            <p:cNvGrpSpPr/>
            <p:nvPr/>
          </p:nvGrpSpPr>
          <p:grpSpPr>
            <a:xfrm flipH="1">
              <a:off x="9298987" y="4988877"/>
              <a:ext cx="993326" cy="772896"/>
              <a:chOff x="-1017450" y="2210601"/>
              <a:chExt cx="3900960" cy="3035300"/>
            </a:xfrm>
            <a:solidFill>
              <a:schemeClr val="accent4">
                <a:lumMod val="75000"/>
              </a:schemeClr>
            </a:solidFill>
          </p:grpSpPr>
          <p:sp>
            <p:nvSpPr>
              <p:cNvPr id="17" name="Freeform 7"/>
              <p:cNvSpPr>
                <a:spLocks/>
              </p:cNvSpPr>
              <p:nvPr/>
            </p:nvSpPr>
            <p:spPr bwMode="auto">
              <a:xfrm>
                <a:off x="-1017450" y="2210601"/>
                <a:ext cx="1774826" cy="3035300"/>
              </a:xfrm>
              <a:custGeom>
                <a:avLst/>
                <a:gdLst>
                  <a:gd name="T0" fmla="*/ 1118 w 1118"/>
                  <a:gd name="T1" fmla="*/ 0 h 1912"/>
                  <a:gd name="T2" fmla="*/ 1118 w 1118"/>
                  <a:gd name="T3" fmla="*/ 1125 h 1912"/>
                  <a:gd name="T4" fmla="*/ 624 w 1118"/>
                  <a:gd name="T5" fmla="*/ 1125 h 1912"/>
                  <a:gd name="T6" fmla="*/ 998 w 1118"/>
                  <a:gd name="T7" fmla="*/ 1719 h 1912"/>
                  <a:gd name="T8" fmla="*/ 723 w 1118"/>
                  <a:gd name="T9" fmla="*/ 1912 h 1912"/>
                  <a:gd name="T10" fmla="*/ 0 w 1118"/>
                  <a:gd name="T11" fmla="*/ 1125 h 1912"/>
                  <a:gd name="T12" fmla="*/ 0 w 1118"/>
                  <a:gd name="T13" fmla="*/ 0 h 1912"/>
                  <a:gd name="T14" fmla="*/ 1118 w 1118"/>
                  <a:gd name="T15" fmla="*/ 0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912">
                    <a:moveTo>
                      <a:pt x="1118" y="0"/>
                    </a:moveTo>
                    <a:lnTo>
                      <a:pt x="1118" y="1125"/>
                    </a:lnTo>
                    <a:lnTo>
                      <a:pt x="624" y="1125"/>
                    </a:lnTo>
                    <a:lnTo>
                      <a:pt x="998" y="1719"/>
                    </a:lnTo>
                    <a:lnTo>
                      <a:pt x="723" y="1912"/>
                    </a:lnTo>
                    <a:lnTo>
                      <a:pt x="0" y="1125"/>
                    </a:lnTo>
                    <a:lnTo>
                      <a:pt x="0" y="0"/>
                    </a:lnTo>
                    <a:lnTo>
                      <a:pt x="11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sp>
            <p:nvSpPr>
              <p:cNvPr id="18" name="Freeform 8"/>
              <p:cNvSpPr>
                <a:spLocks/>
              </p:cNvSpPr>
              <p:nvPr/>
            </p:nvSpPr>
            <p:spPr bwMode="auto">
              <a:xfrm>
                <a:off x="1110274" y="2210601"/>
                <a:ext cx="1773236" cy="3035300"/>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grpSp>
        <p:sp>
          <p:nvSpPr>
            <p:cNvPr id="16" name="Content Placeholder 2"/>
            <p:cNvSpPr txBox="1">
              <a:spLocks/>
            </p:cNvSpPr>
            <p:nvPr/>
          </p:nvSpPr>
          <p:spPr>
            <a:xfrm>
              <a:off x="2241550" y="3763963"/>
              <a:ext cx="7654925" cy="1963737"/>
            </a:xfrm>
            <a:prstGeom prst="rect">
              <a:avLst/>
            </a:prstGeom>
          </p:spPr>
          <p:txBody>
            <a:bodyPr/>
            <a:lstStyle>
              <a:lvl1pPr marL="171450" indent="-171450" algn="l" defTabSz="685800" rtl="0" eaLnBrk="1" latinLnBrk="0" hangingPunct="1">
                <a:lnSpc>
                  <a:spcPct val="100000"/>
                </a:lnSpc>
                <a:spcBef>
                  <a:spcPts val="900"/>
                </a:spcBef>
                <a:buClr>
                  <a:schemeClr val="accent2"/>
                </a:buClr>
                <a:buFont typeface="Arial" panose="020B0604020202020204" pitchFamily="34" charset="0"/>
                <a:buChar char="•"/>
                <a:defRPr sz="17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25"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sz="2200" b="1" dirty="0">
                  <a:solidFill>
                    <a:schemeClr val="accent1">
                      <a:lumMod val="50000"/>
                    </a:schemeClr>
                  </a:solidFill>
                  <a:latin typeface="Segoe UI Symbol" panose="020B0502040204020203" pitchFamily="34" charset="0"/>
                  <a:ea typeface="Segoe UI Symbol" panose="020B0502040204020203" pitchFamily="34" charset="0"/>
                  <a:cs typeface="Arial" panose="020B0604020202020204" pitchFamily="34" charset="0"/>
                </a:rPr>
                <a:t>Being transgender is not just a medical transition. It’s discovering who you are, living your life authentically, loving yourself, and spreading that love towards other people and accepting one another no matter their difference</a:t>
              </a:r>
              <a:r>
                <a:rPr lang="en-US" sz="2200" b="1" dirty="0" smtClean="0">
                  <a:solidFill>
                    <a:schemeClr val="accent1">
                      <a:lumMod val="50000"/>
                    </a:schemeClr>
                  </a:solidFill>
                  <a:latin typeface="Segoe UI Symbol" panose="020B0502040204020203" pitchFamily="34" charset="0"/>
                  <a:ea typeface="Segoe UI Symbol" panose="020B0502040204020203" pitchFamily="34" charset="0"/>
                  <a:cs typeface="Arial" panose="020B0604020202020204" pitchFamily="34" charset="0"/>
                </a:rPr>
                <a:t>.</a:t>
              </a:r>
            </a:p>
            <a:p>
              <a:pPr marL="0" indent="0" algn="ctr" fontAlgn="auto">
                <a:spcAft>
                  <a:spcPts val="0"/>
                </a:spcAft>
                <a:buFont typeface="Arial" panose="020B0604020202020204" pitchFamily="34" charset="0"/>
                <a:buNone/>
                <a:defRPr/>
              </a:pPr>
              <a:r>
                <a:rPr lang="en-US" altLang="en-US" sz="2200" b="1" dirty="0">
                  <a:solidFill>
                    <a:schemeClr val="accent1">
                      <a:lumMod val="50000"/>
                    </a:schemeClr>
                  </a:solidFill>
                  <a:latin typeface="Segoe UI Symbol" panose="020B0502040204020203" pitchFamily="34" charset="0"/>
                  <a:ea typeface="Segoe UI Symbol" panose="020B0502040204020203" pitchFamily="34" charset="0"/>
                  <a:cs typeface="Arial" charset="0"/>
                </a:rPr>
                <a:t>- </a:t>
              </a:r>
              <a:r>
                <a:rPr lang="en-US" altLang="en-US" sz="2200" b="1" dirty="0" smtClean="0">
                  <a:solidFill>
                    <a:schemeClr val="accent1">
                      <a:lumMod val="50000"/>
                    </a:schemeClr>
                  </a:solidFill>
                  <a:latin typeface="Segoe UI Symbol" panose="020B0502040204020203" pitchFamily="34" charset="0"/>
                  <a:ea typeface="Segoe UI Symbol" panose="020B0502040204020203" pitchFamily="34" charset="0"/>
                  <a:cs typeface="Arial" charset="0"/>
                </a:rPr>
                <a:t>Jazz Jennings</a:t>
              </a:r>
              <a:endParaRPr lang="en-US" altLang="en-US" sz="2200" b="1" dirty="0">
                <a:solidFill>
                  <a:schemeClr val="accent1">
                    <a:lumMod val="50000"/>
                  </a:schemeClr>
                </a:solidFill>
                <a:latin typeface="Segoe UI Symbol" panose="020B0502040204020203" pitchFamily="34" charset="0"/>
                <a:ea typeface="Segoe UI Symbol" panose="020B0502040204020203" pitchFamily="34" charset="0"/>
                <a:cs typeface="Arial" charset="0"/>
              </a:endParaRPr>
            </a:p>
            <a:p>
              <a:pPr marL="0" indent="0" algn="ctr" fontAlgn="auto">
                <a:spcAft>
                  <a:spcPts val="0"/>
                </a:spcAft>
                <a:buFont typeface="Arial" panose="020B0604020202020204" pitchFamily="34" charset="0"/>
                <a:buNone/>
                <a:defRPr/>
              </a:pPr>
              <a:endParaRPr lang="en-US" sz="2200" b="1" dirty="0">
                <a:solidFill>
                  <a:schemeClr val="accent1">
                    <a:lumMod val="50000"/>
                  </a:schemeClr>
                </a:solidFill>
                <a:latin typeface="Segoe UI Symbol" panose="020B0502040204020203" pitchFamily="34" charset="0"/>
                <a:ea typeface="Segoe UI Symbol" panose="020B0502040204020203" pitchFamily="34"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Traditional Transitioning Process</a:t>
            </a:r>
          </a:p>
        </p:txBody>
      </p:sp>
      <p:sp>
        <p:nvSpPr>
          <p:cNvPr id="9" name="Pentagon 8"/>
          <p:cNvSpPr/>
          <p:nvPr/>
        </p:nvSpPr>
        <p:spPr>
          <a:xfrm>
            <a:off x="6746875" y="1439863"/>
            <a:ext cx="5189538" cy="3798887"/>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Segoe UI Symbol" panose="020B0502040204020203" pitchFamily="34" charset="0"/>
              <a:ea typeface="Segoe UI Symbol" panose="020B0502040204020203" pitchFamily="34" charset="0"/>
            </a:endParaRPr>
          </a:p>
        </p:txBody>
      </p:sp>
      <p:sp>
        <p:nvSpPr>
          <p:cNvPr id="15" name="Pentagon 14"/>
          <p:cNvSpPr/>
          <p:nvPr/>
        </p:nvSpPr>
        <p:spPr>
          <a:xfrm>
            <a:off x="4535488" y="1439863"/>
            <a:ext cx="5003800" cy="379888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Segoe UI Symbol" panose="020B0502040204020203" pitchFamily="34" charset="0"/>
              <a:ea typeface="Segoe UI Symbol" panose="020B0502040204020203" pitchFamily="34" charset="0"/>
            </a:endParaRPr>
          </a:p>
        </p:txBody>
      </p:sp>
      <p:sp>
        <p:nvSpPr>
          <p:cNvPr id="16" name="Pentagon 15"/>
          <p:cNvSpPr/>
          <p:nvPr/>
        </p:nvSpPr>
        <p:spPr>
          <a:xfrm>
            <a:off x="2324100" y="1439863"/>
            <a:ext cx="4572000" cy="3798887"/>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Segoe UI Symbol" panose="020B0502040204020203" pitchFamily="34" charset="0"/>
              <a:ea typeface="Segoe UI Symbol" panose="020B0502040204020203" pitchFamily="34" charset="0"/>
            </a:endParaRPr>
          </a:p>
        </p:txBody>
      </p:sp>
      <p:sp>
        <p:nvSpPr>
          <p:cNvPr id="17" name="Pentagon 16"/>
          <p:cNvSpPr/>
          <p:nvPr/>
        </p:nvSpPr>
        <p:spPr>
          <a:xfrm>
            <a:off x="768350" y="1439863"/>
            <a:ext cx="3468688" cy="379888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Segoe UI Symbol" panose="020B0502040204020203" pitchFamily="34" charset="0"/>
              <a:ea typeface="Segoe UI Symbol" panose="020B0502040204020203" pitchFamily="34" charset="0"/>
            </a:endParaRPr>
          </a:p>
        </p:txBody>
      </p:sp>
      <p:grpSp>
        <p:nvGrpSpPr>
          <p:cNvPr id="3" name="Group 2"/>
          <p:cNvGrpSpPr>
            <a:grpSpLocks/>
          </p:cNvGrpSpPr>
          <p:nvPr/>
        </p:nvGrpSpPr>
        <p:grpSpPr bwMode="auto">
          <a:xfrm>
            <a:off x="1150938" y="1847850"/>
            <a:ext cx="2420937" cy="1903413"/>
            <a:chOff x="1150938" y="1847850"/>
            <a:chExt cx="2420937" cy="1903413"/>
          </a:xfrm>
        </p:grpSpPr>
        <p:sp>
          <p:nvSpPr>
            <p:cNvPr id="19473" name="Rectangle 15"/>
            <p:cNvSpPr>
              <a:spLocks noChangeArrowheads="1"/>
            </p:cNvSpPr>
            <p:nvPr/>
          </p:nvSpPr>
          <p:spPr bwMode="auto">
            <a:xfrm>
              <a:off x="1230313" y="1847850"/>
              <a:ext cx="10477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2300" b="1">
                  <a:solidFill>
                    <a:schemeClr val="bg1"/>
                  </a:solidFill>
                  <a:latin typeface="Segoe UI Symbol" pitchFamily="34" charset="0"/>
                  <a:ea typeface="Segoe UI Symbol" pitchFamily="34" charset="0"/>
                  <a:cs typeface="Segoe UI Symbol" pitchFamily="34" charset="0"/>
                </a:rPr>
                <a:t>STEP 1</a:t>
              </a:r>
            </a:p>
          </p:txBody>
        </p:sp>
        <p:sp>
          <p:nvSpPr>
            <p:cNvPr id="19474" name="TextBox 11"/>
            <p:cNvSpPr txBox="1">
              <a:spLocks noChangeArrowheads="1"/>
            </p:cNvSpPr>
            <p:nvPr/>
          </p:nvSpPr>
          <p:spPr bwMode="auto">
            <a:xfrm>
              <a:off x="1150938" y="2752725"/>
              <a:ext cx="2420937"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dirty="0">
                  <a:solidFill>
                    <a:schemeClr val="bg1"/>
                  </a:solidFill>
                  <a:latin typeface="Segoe UI Symbol" pitchFamily="34" charset="0"/>
                  <a:ea typeface="Segoe UI Symbol" pitchFamily="34" charset="0"/>
                  <a:cs typeface="Segoe UI Symbol" pitchFamily="34" charset="0"/>
                </a:rPr>
                <a:t>Mental health evaluation, counseling, and diagnosis of Gender </a:t>
              </a:r>
              <a:r>
                <a:rPr lang="en-US" altLang="en-US" sz="1800" dirty="0" smtClean="0">
                  <a:solidFill>
                    <a:schemeClr val="bg1"/>
                  </a:solidFill>
                  <a:latin typeface="Segoe UI Symbol" pitchFamily="34" charset="0"/>
                  <a:ea typeface="Segoe UI Symbol" pitchFamily="34" charset="0"/>
                  <a:cs typeface="Segoe UI Symbol" pitchFamily="34" charset="0"/>
                </a:rPr>
                <a:t>Dysphoria.</a:t>
              </a:r>
              <a:endParaRPr lang="en-US" altLang="en-US" sz="1800" dirty="0">
                <a:solidFill>
                  <a:schemeClr val="bg1"/>
                </a:solidFill>
                <a:latin typeface="Segoe UI Symbol" pitchFamily="34" charset="0"/>
                <a:ea typeface="Segoe UI Symbol" pitchFamily="34" charset="0"/>
                <a:cs typeface="Segoe UI Symbol" pitchFamily="34" charset="0"/>
              </a:endParaRPr>
            </a:p>
          </p:txBody>
        </p:sp>
      </p:grpSp>
      <p:grpSp>
        <p:nvGrpSpPr>
          <p:cNvPr id="4" name="Group 3"/>
          <p:cNvGrpSpPr>
            <a:grpSpLocks/>
          </p:cNvGrpSpPr>
          <p:nvPr/>
        </p:nvGrpSpPr>
        <p:grpSpPr bwMode="auto">
          <a:xfrm>
            <a:off x="3713163" y="1834202"/>
            <a:ext cx="2865058" cy="2573338"/>
            <a:chOff x="3713163" y="1847850"/>
            <a:chExt cx="2865058" cy="2573338"/>
          </a:xfrm>
        </p:grpSpPr>
        <p:sp>
          <p:nvSpPr>
            <p:cNvPr id="19471" name="Rectangle 20"/>
            <p:cNvSpPr>
              <a:spLocks noChangeArrowheads="1"/>
            </p:cNvSpPr>
            <p:nvPr/>
          </p:nvSpPr>
          <p:spPr bwMode="auto">
            <a:xfrm>
              <a:off x="3713163" y="1847850"/>
              <a:ext cx="10477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2300" b="1">
                  <a:solidFill>
                    <a:schemeClr val="bg1"/>
                  </a:solidFill>
                  <a:latin typeface="Segoe UI Symbol" pitchFamily="34" charset="0"/>
                  <a:ea typeface="Segoe UI Symbol" pitchFamily="34" charset="0"/>
                  <a:cs typeface="Segoe UI Symbol" pitchFamily="34" charset="0"/>
                </a:rPr>
                <a:t>STEP 2</a:t>
              </a:r>
            </a:p>
          </p:txBody>
        </p:sp>
        <p:sp>
          <p:nvSpPr>
            <p:cNvPr id="19472" name="TextBox 11"/>
            <p:cNvSpPr txBox="1">
              <a:spLocks noChangeArrowheads="1"/>
            </p:cNvSpPr>
            <p:nvPr/>
          </p:nvSpPr>
          <p:spPr bwMode="auto">
            <a:xfrm>
              <a:off x="4237039" y="2789238"/>
              <a:ext cx="234118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dirty="0">
                  <a:solidFill>
                    <a:schemeClr val="bg1"/>
                  </a:solidFill>
                  <a:latin typeface="Segoe UI Symbol" pitchFamily="34" charset="0"/>
                  <a:ea typeface="Segoe UI Symbol" pitchFamily="34" charset="0"/>
                  <a:cs typeface="Segoe UI Symbol" pitchFamily="34" charset="0"/>
                </a:rPr>
                <a:t>Hormone therapy:</a:t>
              </a:r>
            </a:p>
            <a:p>
              <a:pPr eaLnBrk="1" hangingPunct="1">
                <a:lnSpc>
                  <a:spcPct val="100000"/>
                </a:lnSpc>
                <a:spcBef>
                  <a:spcPct val="0"/>
                </a:spcBef>
                <a:buFontTx/>
                <a:buNone/>
              </a:pPr>
              <a:r>
                <a:rPr lang="en-US" altLang="en-US" sz="1800" dirty="0">
                  <a:solidFill>
                    <a:schemeClr val="bg1"/>
                  </a:solidFill>
                  <a:latin typeface="Segoe UI Symbol" pitchFamily="34" charset="0"/>
                  <a:ea typeface="Segoe UI Symbol" pitchFamily="34" charset="0"/>
                  <a:cs typeface="Segoe UI Symbol" pitchFamily="34" charset="0"/>
                </a:rPr>
                <a:t>- MTF take </a:t>
              </a:r>
              <a:r>
                <a:rPr lang="en-US" altLang="en-US" sz="1800" dirty="0" smtClean="0">
                  <a:solidFill>
                    <a:schemeClr val="bg1"/>
                  </a:solidFill>
                  <a:latin typeface="Segoe UI Symbol" pitchFamily="34" charset="0"/>
                  <a:ea typeface="Segoe UI Symbol" pitchFamily="34" charset="0"/>
                  <a:cs typeface="Segoe UI Symbol" pitchFamily="34" charset="0"/>
                </a:rPr>
                <a:t>estrogen.</a:t>
              </a:r>
              <a:endParaRPr lang="en-US" altLang="en-US" sz="1800" dirty="0">
                <a:solidFill>
                  <a:schemeClr val="bg1"/>
                </a:solidFill>
                <a:latin typeface="Segoe UI Symbol" pitchFamily="34" charset="0"/>
                <a:ea typeface="Segoe UI Symbol" pitchFamily="34" charset="0"/>
                <a:cs typeface="Segoe UI Symbol" pitchFamily="34" charset="0"/>
              </a:endParaRPr>
            </a:p>
            <a:p>
              <a:pPr eaLnBrk="1" hangingPunct="1">
                <a:lnSpc>
                  <a:spcPct val="100000"/>
                </a:lnSpc>
                <a:spcBef>
                  <a:spcPct val="0"/>
                </a:spcBef>
                <a:buFontTx/>
                <a:buNone/>
              </a:pPr>
              <a:r>
                <a:rPr lang="en-US" altLang="en-US" sz="1800" dirty="0">
                  <a:solidFill>
                    <a:schemeClr val="bg1"/>
                  </a:solidFill>
                  <a:latin typeface="Segoe UI Symbol" pitchFamily="34" charset="0"/>
                  <a:ea typeface="Segoe UI Symbol" pitchFamily="34" charset="0"/>
                  <a:cs typeface="Segoe UI Symbol" pitchFamily="34" charset="0"/>
                </a:rPr>
                <a:t>- FTM take </a:t>
              </a:r>
              <a:r>
                <a:rPr lang="en-US" altLang="en-US" sz="1800" dirty="0" smtClean="0">
                  <a:solidFill>
                    <a:schemeClr val="bg1"/>
                  </a:solidFill>
                  <a:latin typeface="Segoe UI Symbol" pitchFamily="34" charset="0"/>
                  <a:ea typeface="Segoe UI Symbol" pitchFamily="34" charset="0"/>
                  <a:cs typeface="Segoe UI Symbol" pitchFamily="34" charset="0"/>
                </a:rPr>
                <a:t>androgens.</a:t>
              </a:r>
              <a:endParaRPr lang="en-US" altLang="en-US" sz="1800" dirty="0">
                <a:solidFill>
                  <a:schemeClr val="bg1"/>
                </a:solidFill>
                <a:latin typeface="Segoe UI Symbol" pitchFamily="34" charset="0"/>
                <a:ea typeface="Segoe UI Symbol" pitchFamily="34" charset="0"/>
                <a:cs typeface="Segoe UI Symbol" pitchFamily="34" charset="0"/>
              </a:endParaRPr>
            </a:p>
          </p:txBody>
        </p:sp>
      </p:grpSp>
      <p:grpSp>
        <p:nvGrpSpPr>
          <p:cNvPr id="5" name="Group 4"/>
          <p:cNvGrpSpPr>
            <a:grpSpLocks/>
          </p:cNvGrpSpPr>
          <p:nvPr/>
        </p:nvGrpSpPr>
        <p:grpSpPr bwMode="auto">
          <a:xfrm>
            <a:off x="6370638" y="1836738"/>
            <a:ext cx="2181225" cy="2073275"/>
            <a:chOff x="6370638" y="1836738"/>
            <a:chExt cx="2181225" cy="2073275"/>
          </a:xfrm>
        </p:grpSpPr>
        <p:sp>
          <p:nvSpPr>
            <p:cNvPr id="19469" name="Rectangle 22"/>
            <p:cNvSpPr>
              <a:spLocks noChangeArrowheads="1"/>
            </p:cNvSpPr>
            <p:nvPr/>
          </p:nvSpPr>
          <p:spPr bwMode="auto">
            <a:xfrm>
              <a:off x="6370638" y="1836738"/>
              <a:ext cx="104933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2300" b="1">
                  <a:solidFill>
                    <a:schemeClr val="bg1"/>
                  </a:solidFill>
                  <a:latin typeface="Segoe UI Symbol" pitchFamily="34" charset="0"/>
                  <a:ea typeface="Segoe UI Symbol" pitchFamily="34" charset="0"/>
                  <a:cs typeface="Segoe UI Symbol" pitchFamily="34" charset="0"/>
                </a:rPr>
                <a:t>STEP 3</a:t>
              </a:r>
            </a:p>
          </p:txBody>
        </p:sp>
        <p:sp>
          <p:nvSpPr>
            <p:cNvPr id="19470" name="TextBox 11"/>
            <p:cNvSpPr txBox="1">
              <a:spLocks noChangeArrowheads="1"/>
            </p:cNvSpPr>
            <p:nvPr/>
          </p:nvSpPr>
          <p:spPr bwMode="auto">
            <a:xfrm>
              <a:off x="7037388" y="2789238"/>
              <a:ext cx="15144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dirty="0">
                  <a:solidFill>
                    <a:schemeClr val="bg1"/>
                  </a:solidFill>
                  <a:latin typeface="Segoe UI Symbol" pitchFamily="34" charset="0"/>
                  <a:ea typeface="Segoe UI Symbol" pitchFamily="34" charset="0"/>
                  <a:cs typeface="Segoe UI Symbol" pitchFamily="34" charset="0"/>
                </a:rPr>
                <a:t>Real life test: </a:t>
              </a:r>
            </a:p>
            <a:p>
              <a:pPr eaLnBrk="1" hangingPunct="1">
                <a:lnSpc>
                  <a:spcPct val="100000"/>
                </a:lnSpc>
                <a:spcBef>
                  <a:spcPct val="0"/>
                </a:spcBef>
                <a:buFontTx/>
                <a:buNone/>
              </a:pPr>
              <a:r>
                <a:rPr lang="en-US" altLang="en-US" sz="1800" dirty="0">
                  <a:solidFill>
                    <a:schemeClr val="bg1"/>
                  </a:solidFill>
                  <a:latin typeface="Segoe UI Symbol" pitchFamily="34" charset="0"/>
                  <a:ea typeface="Segoe UI Symbol" pitchFamily="34" charset="0"/>
                  <a:cs typeface="Segoe UI Symbol" pitchFamily="34" charset="0"/>
                </a:rPr>
                <a:t>person lives as the new gender for 1-2 </a:t>
              </a:r>
              <a:r>
                <a:rPr lang="en-US" altLang="en-US" sz="1800" dirty="0" smtClean="0">
                  <a:solidFill>
                    <a:schemeClr val="bg1"/>
                  </a:solidFill>
                  <a:latin typeface="Segoe UI Symbol" pitchFamily="34" charset="0"/>
                  <a:ea typeface="Segoe UI Symbol" pitchFamily="34" charset="0"/>
                  <a:cs typeface="Segoe UI Symbol" pitchFamily="34" charset="0"/>
                </a:rPr>
                <a:t>years.</a:t>
              </a:r>
              <a:endParaRPr lang="en-US" altLang="en-US" sz="1800" dirty="0">
                <a:solidFill>
                  <a:schemeClr val="bg1"/>
                </a:solidFill>
                <a:latin typeface="Segoe UI Symbol" pitchFamily="34" charset="0"/>
                <a:ea typeface="Segoe UI Symbol" pitchFamily="34" charset="0"/>
                <a:cs typeface="Segoe UI Symbol" pitchFamily="34" charset="0"/>
              </a:endParaRPr>
            </a:p>
          </p:txBody>
        </p:sp>
      </p:grpSp>
      <p:grpSp>
        <p:nvGrpSpPr>
          <p:cNvPr id="6" name="Group 5"/>
          <p:cNvGrpSpPr>
            <a:grpSpLocks/>
          </p:cNvGrpSpPr>
          <p:nvPr/>
        </p:nvGrpSpPr>
        <p:grpSpPr bwMode="auto">
          <a:xfrm>
            <a:off x="8939213" y="1835150"/>
            <a:ext cx="2379662" cy="1917700"/>
            <a:chOff x="8939213" y="1835150"/>
            <a:chExt cx="2379662" cy="1917700"/>
          </a:xfrm>
        </p:grpSpPr>
        <p:sp>
          <p:nvSpPr>
            <p:cNvPr id="19467" name="Rectangle 23"/>
            <p:cNvSpPr>
              <a:spLocks noChangeArrowheads="1"/>
            </p:cNvSpPr>
            <p:nvPr/>
          </p:nvSpPr>
          <p:spPr bwMode="auto">
            <a:xfrm>
              <a:off x="8939213" y="1835150"/>
              <a:ext cx="143033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2300" b="1">
                  <a:solidFill>
                    <a:schemeClr val="bg1"/>
                  </a:solidFill>
                  <a:latin typeface="Segoe UI Symbol" pitchFamily="34" charset="0"/>
                  <a:ea typeface="Segoe UI Symbol" pitchFamily="34" charset="0"/>
                  <a:cs typeface="Segoe UI Symbol" pitchFamily="34" charset="0"/>
                </a:rPr>
                <a:t>STEP 4</a:t>
              </a:r>
            </a:p>
          </p:txBody>
        </p:sp>
        <p:sp>
          <p:nvSpPr>
            <p:cNvPr id="19468" name="TextBox 11"/>
            <p:cNvSpPr txBox="1">
              <a:spLocks noChangeArrowheads="1"/>
            </p:cNvSpPr>
            <p:nvPr/>
          </p:nvSpPr>
          <p:spPr bwMode="auto">
            <a:xfrm>
              <a:off x="9678988" y="2765425"/>
              <a:ext cx="163988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dirty="0">
                  <a:solidFill>
                    <a:schemeClr val="bg1"/>
                  </a:solidFill>
                  <a:latin typeface="Segoe UI Symbol" pitchFamily="34" charset="0"/>
                  <a:ea typeface="Segoe UI Symbol" pitchFamily="34" charset="0"/>
                  <a:cs typeface="Segoe UI Symbol" pitchFamily="34" charset="0"/>
                </a:rPr>
                <a:t>Sexual</a:t>
              </a:r>
              <a:r>
                <a:rPr lang="en-US" altLang="en-US" sz="1600" dirty="0">
                  <a:solidFill>
                    <a:schemeClr val="bg1"/>
                  </a:solidFill>
                  <a:latin typeface="Segoe UI Symbol" pitchFamily="34" charset="0"/>
                  <a:ea typeface="Segoe UI Symbol" pitchFamily="34" charset="0"/>
                  <a:cs typeface="Segoe UI Symbol" pitchFamily="34" charset="0"/>
                </a:rPr>
                <a:t> Reassignment Surgery (Gender Confirming Surgery</a:t>
              </a:r>
              <a:r>
                <a:rPr lang="en-US" altLang="en-US" sz="1600" dirty="0" smtClean="0">
                  <a:solidFill>
                    <a:schemeClr val="bg1"/>
                  </a:solidFill>
                  <a:latin typeface="Segoe UI Symbol" pitchFamily="34" charset="0"/>
                  <a:ea typeface="Segoe UI Symbol" pitchFamily="34" charset="0"/>
                  <a:cs typeface="Segoe UI Symbol" pitchFamily="34" charset="0"/>
                </a:rPr>
                <a:t>).</a:t>
              </a:r>
              <a:endParaRPr lang="en-US" altLang="en-US" sz="1600" dirty="0">
                <a:solidFill>
                  <a:schemeClr val="bg1"/>
                </a:solidFill>
                <a:latin typeface="Segoe UI Symbol" pitchFamily="34" charset="0"/>
                <a:ea typeface="Segoe UI Symbol" pitchFamily="34" charset="0"/>
                <a:cs typeface="Segoe UI Symbol"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p:nvPr>
        </p:nvSpPr>
        <p:spPr>
          <a:xfrm>
            <a:off x="989013" y="377825"/>
            <a:ext cx="10317162" cy="1325563"/>
          </a:xfrm>
        </p:spPr>
        <p:txBody>
          <a:bodyPr/>
          <a:lstStyle/>
          <a:p>
            <a:pP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New Options for the Transition Process</a:t>
            </a:r>
          </a:p>
        </p:txBody>
      </p:sp>
      <p:graphicFrame>
        <p:nvGraphicFramePr>
          <p:cNvPr id="2" name="Table 1"/>
          <p:cNvGraphicFramePr>
            <a:graphicFrameLocks noGrp="1"/>
          </p:cNvGraphicFramePr>
          <p:nvPr/>
        </p:nvGraphicFramePr>
        <p:xfrm>
          <a:off x="777875" y="2035175"/>
          <a:ext cx="10367963" cy="3567113"/>
        </p:xfrm>
        <a:graphic>
          <a:graphicData uri="http://schemas.openxmlformats.org/drawingml/2006/table">
            <a:tbl>
              <a:tblPr firstRow="1" bandRow="1">
                <a:tableStyleId>{5C22544A-7EE6-4342-B048-85BDC9FD1C3A}</a:tableStyleId>
              </a:tblPr>
              <a:tblGrid>
                <a:gridCol w="866189"/>
                <a:gridCol w="2606275"/>
                <a:gridCol w="2854588"/>
                <a:gridCol w="4040911"/>
              </a:tblGrid>
              <a:tr h="2104073">
                <a:tc>
                  <a:txBody>
                    <a:bodyPr/>
                    <a:lstStyle/>
                    <a:p>
                      <a:pPr algn="ctr"/>
                      <a:r>
                        <a:rPr lang="en-US" sz="1800" dirty="0" smtClean="0">
                          <a:solidFill>
                            <a:srgbClr val="FFFF00"/>
                          </a:solidFill>
                          <a:latin typeface="Segoe UI Symbol" panose="020B0502040204020203" pitchFamily="34" charset="0"/>
                          <a:ea typeface="Segoe UI Symbol" panose="020B0502040204020203" pitchFamily="34" charset="0"/>
                        </a:rPr>
                        <a:t>Adults</a:t>
                      </a:r>
                      <a:endParaRPr lang="en-US" sz="1800" b="1" dirty="0">
                        <a:solidFill>
                          <a:srgbClr val="FFFF00"/>
                        </a:solidFill>
                        <a:latin typeface="Segoe UI Symbol" panose="020B0502040204020203" pitchFamily="34" charset="0"/>
                        <a:ea typeface="Segoe UI Symbol" panose="020B0502040204020203" pitchFamily="34" charset="0"/>
                      </a:endParaRPr>
                    </a:p>
                  </a:txBody>
                  <a:tcPr marL="91446" marR="91446" anchor="c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dirty="0" smtClean="0">
                          <a:solidFill>
                            <a:srgbClr val="FFFF00"/>
                          </a:solidFill>
                          <a:latin typeface="Segoe UI Symbol" panose="020B0502040204020203" pitchFamily="34" charset="0"/>
                          <a:ea typeface="Segoe UI Symbol" panose="020B0502040204020203" pitchFamily="34" charset="0"/>
                        </a:rPr>
                        <a:t>Paradigm Shift</a:t>
                      </a:r>
                      <a:r>
                        <a:rPr lang="en-US" altLang="en-US" sz="1800" b="1" baseline="0" dirty="0" smtClean="0">
                          <a:solidFill>
                            <a:srgbClr val="FFFF00"/>
                          </a:solidFill>
                          <a:latin typeface="Segoe UI Symbol" panose="020B0502040204020203" pitchFamily="34" charset="0"/>
                          <a:ea typeface="Segoe UI Symbol" panose="020B0502040204020203"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smtClean="0">
                          <a:latin typeface="Segoe UI Symbol" panose="020B0502040204020203" pitchFamily="34" charset="0"/>
                          <a:ea typeface="Segoe UI Symbol" panose="020B0502040204020203" pitchFamily="34" charset="0"/>
                        </a:rPr>
                        <a:t>Includes</a:t>
                      </a:r>
                      <a:r>
                        <a:rPr lang="en-US" altLang="en-US" sz="1800" b="0" baseline="0" dirty="0" smtClean="0">
                          <a:latin typeface="Segoe UI Symbol" panose="020B0502040204020203" pitchFamily="34" charset="0"/>
                          <a:ea typeface="Segoe UI Symbol" panose="020B0502040204020203" pitchFamily="34" charset="0"/>
                        </a:rPr>
                        <a:t> all transgender </a:t>
                      </a:r>
                      <a:r>
                        <a:rPr lang="en-US" altLang="en-US" sz="1800" b="0" dirty="0" smtClean="0">
                          <a:latin typeface="Segoe UI Symbol" panose="020B0502040204020203" pitchFamily="34" charset="0"/>
                          <a:ea typeface="Segoe UI Symbol" panose="020B0502040204020203" pitchFamily="34" charset="0"/>
                        </a:rPr>
                        <a:t>individuals  in discussions about transitioning, </a:t>
                      </a:r>
                      <a:r>
                        <a:rPr lang="en-US" altLang="en-US" sz="1800" b="0" baseline="0" dirty="0" smtClean="0">
                          <a:latin typeface="Segoe UI Symbol" panose="020B0502040204020203" pitchFamily="34" charset="0"/>
                          <a:ea typeface="Segoe UI Symbol" panose="020B0502040204020203" pitchFamily="34" charset="0"/>
                        </a:rPr>
                        <a:t>not just those seeking medical interventions</a:t>
                      </a:r>
                      <a:endParaRPr lang="en-US" sz="1800" dirty="0"/>
                    </a:p>
                  </a:txBody>
                  <a:tcPr marL="91446" marR="91446">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dirty="0" smtClean="0">
                          <a:solidFill>
                            <a:srgbClr val="FFFF00"/>
                          </a:solidFill>
                          <a:latin typeface="Segoe UI Symbol" panose="020B0502040204020203" pitchFamily="34" charset="0"/>
                          <a:ea typeface="Segoe UI Symbol" panose="020B0502040204020203" pitchFamily="34" charset="0"/>
                        </a:rPr>
                        <a:t>Individualized Transition</a:t>
                      </a:r>
                      <a:r>
                        <a:rPr lang="en-US" altLang="en-US" sz="1800" b="1" baseline="0" dirty="0" smtClean="0">
                          <a:solidFill>
                            <a:srgbClr val="FFFF00"/>
                          </a:solidFill>
                          <a:latin typeface="Segoe UI Symbol" panose="020B0502040204020203" pitchFamily="34" charset="0"/>
                          <a:ea typeface="Segoe UI Symbol" panose="020B0502040204020203"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smtClean="0">
                          <a:solidFill>
                            <a:schemeClr val="bg1"/>
                          </a:solidFill>
                          <a:latin typeface="Segoe UI Symbol" panose="020B0502040204020203" pitchFamily="34" charset="0"/>
                          <a:ea typeface="Segoe UI Symbol" panose="020B0502040204020203" pitchFamily="34" charset="0"/>
                        </a:rPr>
                        <a:t>Individuals</a:t>
                      </a:r>
                      <a:r>
                        <a:rPr lang="en-US" altLang="en-US" sz="1800" b="0" baseline="0" dirty="0" smtClean="0">
                          <a:solidFill>
                            <a:schemeClr val="bg1"/>
                          </a:solidFill>
                          <a:latin typeface="Segoe UI Symbol" panose="020B0502040204020203" pitchFamily="34" charset="0"/>
                          <a:ea typeface="Segoe UI Symbol" panose="020B0502040204020203" pitchFamily="34" charset="0"/>
                        </a:rPr>
                        <a:t> choose their desired path for transition, which may include temporary or permanent changes</a:t>
                      </a:r>
                      <a:endParaRPr lang="en-US" sz="1800" dirty="0"/>
                    </a:p>
                  </a:txBody>
                  <a:tcPr marL="91446" marR="91446">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dirty="0" smtClean="0">
                          <a:solidFill>
                            <a:srgbClr val="FFFF00"/>
                          </a:solidFill>
                          <a:latin typeface="Segoe UI Symbol" panose="020B0502040204020203" pitchFamily="34" charset="0"/>
                          <a:ea typeface="Segoe UI Symbol" panose="020B0502040204020203" pitchFamily="34" charset="0"/>
                        </a:rPr>
                        <a:t>Informed Consent</a:t>
                      </a:r>
                      <a:r>
                        <a:rPr lang="en-US" altLang="en-US" sz="1800" b="1" baseline="0" dirty="0" smtClean="0">
                          <a:solidFill>
                            <a:srgbClr val="FFFF00"/>
                          </a:solidFill>
                          <a:latin typeface="Segoe UI Symbol" panose="020B0502040204020203" pitchFamily="34" charset="0"/>
                          <a:ea typeface="Segoe UI Symbol" panose="020B0502040204020203" pitchFamily="34" charset="0"/>
                        </a:rPr>
                        <a:t> Laws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smtClean="0">
                          <a:solidFill>
                            <a:schemeClr val="bg1"/>
                          </a:solidFill>
                          <a:latin typeface="Segoe UI Symbol" panose="020B0502040204020203" pitchFamily="34" charset="0"/>
                          <a:ea typeface="Segoe UI Symbol" panose="020B0502040204020203" pitchFamily="34" charset="0"/>
                        </a:rPr>
                        <a:t>In </a:t>
                      </a:r>
                      <a:r>
                        <a:rPr lang="en-US" altLang="en-US" sz="1800" b="0" baseline="0" dirty="0" smtClean="0">
                          <a:solidFill>
                            <a:schemeClr val="bg1"/>
                          </a:solidFill>
                          <a:latin typeface="Segoe UI Symbol" panose="020B0502040204020203" pitchFamily="34" charset="0"/>
                          <a:ea typeface="Segoe UI Symbol" panose="020B0502040204020203" pitchFamily="34" charset="0"/>
                        </a:rPr>
                        <a:t>these states, </a:t>
                      </a:r>
                      <a:r>
                        <a:rPr lang="en-US" altLang="en-US" sz="1800" b="0" dirty="0" smtClean="0">
                          <a:solidFill>
                            <a:schemeClr val="bg1"/>
                          </a:solidFill>
                          <a:latin typeface="Segoe UI Symbol" panose="020B0502040204020203" pitchFamily="34" charset="0"/>
                          <a:ea typeface="Segoe UI Symbol" panose="020B0502040204020203" pitchFamily="34" charset="0"/>
                        </a:rPr>
                        <a:t>transgender individuals</a:t>
                      </a:r>
                      <a:r>
                        <a:rPr lang="en-US" altLang="en-US" sz="1800" b="0" baseline="0" dirty="0" smtClean="0">
                          <a:solidFill>
                            <a:schemeClr val="bg1"/>
                          </a:solidFill>
                          <a:latin typeface="Segoe UI Symbol" panose="020B0502040204020203" pitchFamily="34" charset="0"/>
                          <a:ea typeface="Segoe UI Symbol" panose="020B0502040204020203" pitchFamily="34" charset="0"/>
                        </a:rPr>
                        <a:t> are </a:t>
                      </a:r>
                      <a:r>
                        <a:rPr lang="en-US" altLang="en-US" sz="1800" b="0" dirty="0" smtClean="0">
                          <a:solidFill>
                            <a:schemeClr val="bg1"/>
                          </a:solidFill>
                          <a:latin typeface="Segoe UI Symbol" panose="020B0502040204020203" pitchFamily="34" charset="0"/>
                          <a:ea typeface="Segoe UI Symbol" panose="020B0502040204020203" pitchFamily="34" charset="0"/>
                        </a:rPr>
                        <a:t>not required to go through a yearlong real life test period </a:t>
                      </a:r>
                      <a:r>
                        <a:rPr lang="en-US" altLang="en-US" sz="1800" b="0" baseline="0" dirty="0" smtClean="0">
                          <a:solidFill>
                            <a:schemeClr val="bg1"/>
                          </a:solidFill>
                          <a:latin typeface="Segoe UI Symbol" panose="020B0502040204020203" pitchFamily="34" charset="0"/>
                          <a:ea typeface="Segoe UI Symbol" panose="020B0502040204020203" pitchFamily="34" charset="0"/>
                        </a:rPr>
                        <a:t> prior to accessing </a:t>
                      </a:r>
                      <a:r>
                        <a:rPr lang="en-US" altLang="en-US" sz="1800" b="0" dirty="0" smtClean="0">
                          <a:solidFill>
                            <a:schemeClr val="bg1"/>
                          </a:solidFill>
                          <a:latin typeface="Segoe UI Symbol" panose="020B0502040204020203" pitchFamily="34" charset="0"/>
                          <a:ea typeface="Segoe UI Symbol" panose="020B0502040204020203" pitchFamily="34" charset="0"/>
                        </a:rPr>
                        <a:t>gender confirmation surgery</a:t>
                      </a:r>
                    </a:p>
                    <a:p>
                      <a:endParaRPr lang="en-US" sz="1800" dirty="0"/>
                    </a:p>
                  </a:txBody>
                  <a:tcPr marL="91446" marR="91446">
                    <a:solidFill>
                      <a:schemeClr val="accent1">
                        <a:lumMod val="75000"/>
                      </a:schemeClr>
                    </a:solidFill>
                  </a:tcPr>
                </a:tc>
              </a:tr>
              <a:tr h="1463040">
                <a:tc>
                  <a:txBody>
                    <a:bodyPr/>
                    <a:lstStyle/>
                    <a:p>
                      <a:r>
                        <a:rPr lang="en-US" sz="1800" b="1" dirty="0" smtClean="0">
                          <a:solidFill>
                            <a:srgbClr val="FFFF00"/>
                          </a:solidFill>
                          <a:latin typeface="Segoe UI Symbol" panose="020B0502040204020203" pitchFamily="34" charset="0"/>
                          <a:ea typeface="Segoe UI Symbol" panose="020B0502040204020203" pitchFamily="34" charset="0"/>
                        </a:rPr>
                        <a:t>Youth</a:t>
                      </a:r>
                      <a:endParaRPr lang="en-US" sz="1800" b="1" dirty="0">
                        <a:solidFill>
                          <a:srgbClr val="FFFF00"/>
                        </a:solidFill>
                        <a:latin typeface="Segoe UI Symbol" panose="020B0502040204020203" pitchFamily="34" charset="0"/>
                        <a:ea typeface="Segoe UI Symbol" panose="020B0502040204020203" pitchFamily="34" charset="0"/>
                      </a:endParaRPr>
                    </a:p>
                  </a:txBody>
                  <a:tcPr marL="91446" marR="91446" anchor="ctr">
                    <a:solidFill>
                      <a:schemeClr val="accent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dirty="0" smtClean="0">
                          <a:solidFill>
                            <a:srgbClr val="FFFF00"/>
                          </a:solidFill>
                          <a:latin typeface="Segoe UI Symbol" panose="020B0502040204020203" pitchFamily="34" charset="0"/>
                          <a:ea typeface="Segoe UI Symbol" panose="020B0502040204020203" pitchFamily="34" charset="0"/>
                        </a:rPr>
                        <a:t>Young Children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solidFill>
                            <a:schemeClr val="bg1"/>
                          </a:solidFill>
                          <a:latin typeface="Segoe UI Symbol" panose="020B0502040204020203" pitchFamily="34" charset="0"/>
                          <a:ea typeface="Segoe UI Symbol" panose="020B0502040204020203" pitchFamily="34" charset="0"/>
                        </a:rPr>
                        <a:t>Often present as the gender with which the identify</a:t>
                      </a:r>
                      <a:r>
                        <a:rPr lang="en-US" altLang="en-US" sz="1800" baseline="0" dirty="0" smtClean="0">
                          <a:solidFill>
                            <a:schemeClr val="bg1"/>
                          </a:solidFill>
                          <a:latin typeface="Segoe UI Symbol" panose="020B0502040204020203" pitchFamily="34" charset="0"/>
                          <a:ea typeface="Segoe UI Symbol" panose="020B0502040204020203" pitchFamily="34" charset="0"/>
                        </a:rPr>
                        <a:t> prior to puberty</a:t>
                      </a:r>
                      <a:endParaRPr lang="en-US" sz="1800" dirty="0">
                        <a:solidFill>
                          <a:srgbClr val="FF0000"/>
                        </a:solidFill>
                      </a:endParaRPr>
                    </a:p>
                  </a:txBody>
                  <a:tcPr marL="91446" marR="91446">
                    <a:solidFill>
                      <a:schemeClr val="accent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dirty="0" smtClean="0">
                          <a:solidFill>
                            <a:srgbClr val="FFFF00"/>
                          </a:solidFill>
                          <a:latin typeface="Segoe UI Symbol" panose="020B0502040204020203" pitchFamily="34" charset="0"/>
                          <a:ea typeface="Segoe UI Symbol" panose="020B0502040204020203" pitchFamily="34" charset="0"/>
                        </a:rPr>
                        <a:t>Hormone</a:t>
                      </a:r>
                      <a:r>
                        <a:rPr lang="en-US" altLang="en-US" sz="1800" b="1" baseline="0" dirty="0" smtClean="0">
                          <a:solidFill>
                            <a:srgbClr val="FFFF00"/>
                          </a:solidFill>
                          <a:latin typeface="Segoe UI Symbol" panose="020B0502040204020203" pitchFamily="34" charset="0"/>
                          <a:ea typeface="Segoe UI Symbol" panose="020B0502040204020203" pitchFamily="34" charset="0"/>
                        </a:rPr>
                        <a:t> </a:t>
                      </a:r>
                      <a:r>
                        <a:rPr lang="en-US" altLang="en-US" sz="1800" b="1" dirty="0" smtClean="0">
                          <a:solidFill>
                            <a:srgbClr val="FFFF00"/>
                          </a:solidFill>
                          <a:latin typeface="Segoe UI Symbol" panose="020B0502040204020203" pitchFamily="34" charset="0"/>
                          <a:ea typeface="Segoe UI Symbol" panose="020B0502040204020203" pitchFamily="34" charset="0"/>
                        </a:rPr>
                        <a:t>Blockers</a:t>
                      </a:r>
                      <a:r>
                        <a:rPr lang="en-US" altLang="en-US" sz="1800" dirty="0" smtClean="0">
                          <a:solidFill>
                            <a:srgbClr val="FFFF00"/>
                          </a:solidFill>
                          <a:latin typeface="Segoe UI Symbol" panose="020B0502040204020203" pitchFamily="34" charset="0"/>
                          <a:ea typeface="Segoe UI Symbol" panose="020B0502040204020203" pitchFamily="34" charset="0"/>
                        </a:rPr>
                        <a:t> </a:t>
                      </a:r>
                      <a:endParaRPr lang="en-US" altLang="en-US" sz="1800" dirty="0" smtClean="0">
                        <a:solidFill>
                          <a:schemeClr val="bg1"/>
                        </a:solidFill>
                        <a:latin typeface="Segoe UI Symbol" panose="020B0502040204020203" pitchFamily="34" charset="0"/>
                        <a:ea typeface="Segoe UI Symbol"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solidFill>
                            <a:schemeClr val="bg1"/>
                          </a:solidFill>
                          <a:latin typeface="Segoe UI Symbol" panose="020B0502040204020203" pitchFamily="34" charset="0"/>
                          <a:ea typeface="Segoe UI Symbol" panose="020B0502040204020203" pitchFamily="34" charset="0"/>
                        </a:rPr>
                        <a:t>Delay the onset of puberty</a:t>
                      </a:r>
                    </a:p>
                    <a:p>
                      <a:endParaRPr lang="en-US" sz="1800" dirty="0"/>
                    </a:p>
                  </a:txBody>
                  <a:tcPr marL="91446" marR="91446">
                    <a:solidFill>
                      <a:schemeClr val="accent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dirty="0" smtClean="0">
                          <a:solidFill>
                            <a:srgbClr val="FFFF00"/>
                          </a:solidFill>
                          <a:latin typeface="Segoe UI Symbol" panose="020B0502040204020203" pitchFamily="34" charset="0"/>
                          <a:ea typeface="Segoe UI Symbol" panose="020B0502040204020203" pitchFamily="34" charset="0"/>
                        </a:rPr>
                        <a:t>Delayed Decision-Making</a:t>
                      </a:r>
                      <a:r>
                        <a:rPr lang="en-US" altLang="en-US" sz="1800" dirty="0" smtClean="0">
                          <a:solidFill>
                            <a:srgbClr val="FFFF00"/>
                          </a:solidFill>
                          <a:latin typeface="Segoe UI Symbol" panose="020B0502040204020203" pitchFamily="34" charset="0"/>
                          <a:ea typeface="Segoe UI Symbol" panose="020B0502040204020203"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solidFill>
                            <a:schemeClr val="bg1"/>
                          </a:solidFill>
                          <a:latin typeface="Segoe UI Symbol" panose="020B0502040204020203" pitchFamily="34" charset="0"/>
                          <a:ea typeface="Segoe UI Symbol" panose="020B0502040204020203" pitchFamily="34" charset="0"/>
                        </a:rPr>
                        <a:t>Regarding hormone and surgical treatment until late teenage years</a:t>
                      </a:r>
                    </a:p>
                    <a:p>
                      <a:endParaRPr lang="en-US" sz="1800" dirty="0"/>
                    </a:p>
                  </a:txBody>
                  <a:tcPr marL="91446" marR="91446">
                    <a:solidFill>
                      <a:schemeClr val="accent1">
                        <a:lumMod val="50000"/>
                      </a:schemeClr>
                    </a:solidFill>
                  </a:tcPr>
                </a:tc>
              </a:tr>
            </a:tbl>
          </a:graphicData>
        </a:graphic>
      </p:graphicFrame>
      <p:sp>
        <p:nvSpPr>
          <p:cNvPr id="3" name="Rectangle 2"/>
          <p:cNvSpPr/>
          <p:nvPr/>
        </p:nvSpPr>
        <p:spPr>
          <a:xfrm>
            <a:off x="557213" y="4138613"/>
            <a:ext cx="10910887" cy="199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5" name="Rectangle 4"/>
          <p:cNvSpPr/>
          <p:nvPr/>
        </p:nvSpPr>
        <p:spPr>
          <a:xfrm>
            <a:off x="557213" y="1844675"/>
            <a:ext cx="10910887" cy="2293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1353" t="20973" r="1307" b="30046"/>
          <a:stretch/>
        </p:blipFill>
        <p:spPr bwMode="auto">
          <a:xfrm>
            <a:off x="-265955" y="-68262"/>
            <a:ext cx="12746881" cy="698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Title 1"/>
          <p:cNvSpPr>
            <a:spLocks noGrp="1"/>
          </p:cNvSpPr>
          <p:nvPr>
            <p:ph type="title"/>
          </p:nvPr>
        </p:nvSpPr>
        <p:spPr>
          <a:xfrm>
            <a:off x="852488" y="160338"/>
            <a:ext cx="10515600" cy="1325562"/>
          </a:xfrm>
        </p:spPr>
        <p:txBody>
          <a:bodyPr/>
          <a:lstStyle/>
          <a:p>
            <a:pPr algn="ct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Objectives</a:t>
            </a:r>
          </a:p>
        </p:txBody>
      </p:sp>
      <p:sp>
        <p:nvSpPr>
          <p:cNvPr id="3075" name="Content Placeholder 2"/>
          <p:cNvSpPr>
            <a:spLocks noGrp="1"/>
          </p:cNvSpPr>
          <p:nvPr>
            <p:ph idx="1"/>
          </p:nvPr>
        </p:nvSpPr>
        <p:spPr>
          <a:xfrm>
            <a:off x="754063" y="1381125"/>
            <a:ext cx="10515600" cy="4351338"/>
          </a:xfrm>
        </p:spPr>
        <p:txBody>
          <a:bodyPr/>
          <a:lstStyle/>
          <a:p>
            <a:pPr eaLnBrk="1" hangingPunct="1">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Gain knowledge of terminology and model appropriate and respectful language towards transgender individuals.</a:t>
            </a:r>
          </a:p>
          <a:p>
            <a:pPr marL="0"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eaLnBrk="1" hangingPunct="1">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Understand the physical health care, and mental health requirements, involved in transitioning genders.</a:t>
            </a:r>
          </a:p>
          <a:p>
            <a:pPr marL="0"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eaLnBrk="1" hangingPunct="1">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Identify mental health concerns affecting the transgender population.</a:t>
            </a:r>
          </a:p>
          <a:p>
            <a:pPr marL="0"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eaLnBrk="1" hangingPunct="1">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Understand the current social environment.</a:t>
            </a:r>
          </a:p>
          <a:p>
            <a:pPr marL="0" indent="0" eaLnBrk="1" hangingPunct="1">
              <a:buFont typeface="Arial" charset="0"/>
              <a:buNone/>
              <a:defRPr/>
            </a:pPr>
            <a:endParaRPr lang="en-US" altLang="en-US" sz="800" dirty="0" smtClean="0">
              <a:solidFill>
                <a:schemeClr val="tx2">
                  <a:lumMod val="75000"/>
                </a:schemeClr>
              </a:solidFill>
              <a:latin typeface="Segoe UI Symbol" panose="020B0502040204020203" pitchFamily="34" charset="0"/>
              <a:ea typeface="Segoe UI Symbol" panose="020B0502040204020203" pitchFamily="34" charset="0"/>
            </a:endParaRPr>
          </a:p>
          <a:p>
            <a:pPr eaLnBrk="1" hangingPunct="1">
              <a:defRPr/>
            </a:pP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Identify ways to support transgender individuals.</a:t>
            </a:r>
          </a:p>
          <a:p>
            <a:pPr eaLnBrk="1" hangingPunct="1">
              <a:defRPr/>
            </a:pPr>
            <a:endParaRPr lang="en-US" altLang="en-US" dirty="0" smtClean="0"/>
          </a:p>
          <a:p>
            <a:pPr eaLnBrk="1" hangingPunct="1">
              <a:defRPr/>
            </a:pPr>
            <a:endParaRPr lang="en-US" altLang="en-US" dirty="0" smtClean="0"/>
          </a:p>
          <a:p>
            <a:pPr marL="0" indent="0" eaLnBrk="1" hangingPunct="1">
              <a:buFont typeface="Arial" charset="0"/>
              <a:buNone/>
              <a:defRPr/>
            </a:pPr>
            <a:endParaRPr lang="en-US" altLang="en-US" dirty="0" smtClean="0"/>
          </a:p>
        </p:txBody>
      </p:sp>
      <p:sp>
        <p:nvSpPr>
          <p:cNvPr id="3077" name="AutoShape 7" descr="Image result for yellow design transgende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endParaRPr lang="en-US" altLang="en-US" sz="1800"/>
          </a:p>
        </p:txBody>
      </p:sp>
      <p:sp>
        <p:nvSpPr>
          <p:cNvPr id="3078" name="AutoShape 9" descr="Image result for yellow design transgende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endParaRPr lang="en-US" altLang="en-US" sz="1800"/>
          </a:p>
        </p:txBody>
      </p:sp>
      <p:sp>
        <p:nvSpPr>
          <p:cNvPr id="3079" name="AutoShape 11" descr="Image result for yellow design transgender"/>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endParaRPr lang="en-US" altLang="en-US" sz="1800"/>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AC3F6"/>
            </a:gs>
            <a:gs pos="32001">
              <a:srgbClr val="C1D8F8"/>
            </a:gs>
            <a:gs pos="100000">
              <a:srgbClr val="E1ECFB"/>
            </a:gs>
          </a:gsLst>
          <a:lin ang="5400000" scaled="1"/>
        </a:gradFill>
        <a:effectLst/>
      </p:bgPr>
    </p:bg>
    <p:spTree>
      <p:nvGrpSpPr>
        <p:cNvPr id="1" name=""/>
        <p:cNvGrpSpPr/>
        <p:nvPr/>
      </p:nvGrpSpPr>
      <p:grpSpPr>
        <a:xfrm>
          <a:off x="0" y="0"/>
          <a:ext cx="0" cy="0"/>
          <a:chOff x="0" y="0"/>
          <a:chExt cx="0" cy="0"/>
        </a:xfrm>
      </p:grpSpPr>
      <p:pic>
        <p:nvPicPr>
          <p:cNvPr id="20482" name="Picture 5" descr="http://twentypine.com/wp-content/uploads/2017/02/twentypinemountains.png"/>
          <p:cNvPicPr>
            <a:picLocks noChangeAspect="1" noChangeArrowheads="1"/>
          </p:cNvPicPr>
          <p:nvPr/>
        </p:nvPicPr>
        <p:blipFill>
          <a:blip r:embed="rId3">
            <a:extLst>
              <a:ext uri="{28A0092B-C50C-407E-A947-70E740481C1C}">
                <a14:useLocalDpi xmlns:a14="http://schemas.microsoft.com/office/drawing/2010/main" val="0"/>
              </a:ext>
            </a:extLst>
          </a:blip>
          <a:srcRect l="12193" t="47932" r="61368" b="5594"/>
          <a:stretch>
            <a:fillRect/>
          </a:stretch>
        </p:blipFill>
        <p:spPr bwMode="auto">
          <a:xfrm>
            <a:off x="-188913" y="820738"/>
            <a:ext cx="8118476" cy="614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http://twentypine.com/wp-content/uploads/2017/02/twentypinemountains.png"/>
          <p:cNvPicPr>
            <a:picLocks noChangeAspect="1" noChangeArrowheads="1"/>
          </p:cNvPicPr>
          <p:nvPr/>
        </p:nvPicPr>
        <p:blipFill>
          <a:blip r:embed="rId4">
            <a:extLst>
              <a:ext uri="{28A0092B-C50C-407E-A947-70E740481C1C}">
                <a14:useLocalDpi xmlns:a14="http://schemas.microsoft.com/office/drawing/2010/main" val="0"/>
              </a:ext>
            </a:extLst>
          </a:blip>
          <a:srcRect l="43977" t="64510" r="38737"/>
          <a:stretch>
            <a:fillRect/>
          </a:stretch>
        </p:blipFill>
        <p:spPr bwMode="auto">
          <a:xfrm>
            <a:off x="8113713" y="2968625"/>
            <a:ext cx="502602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http://twentypine.com/wp-content/uploads/2017/02/twentypinemountains.png"/>
          <p:cNvPicPr>
            <a:picLocks noChangeAspect="1" noChangeArrowheads="1"/>
          </p:cNvPicPr>
          <p:nvPr/>
        </p:nvPicPr>
        <p:blipFill>
          <a:blip r:embed="rId5">
            <a:extLst>
              <a:ext uri="{28A0092B-C50C-407E-A947-70E740481C1C}">
                <a14:useLocalDpi xmlns:a14="http://schemas.microsoft.com/office/drawing/2010/main" val="0"/>
              </a:ext>
            </a:extLst>
          </a:blip>
          <a:srcRect t="41486" r="61368"/>
          <a:stretch>
            <a:fillRect/>
          </a:stretch>
        </p:blipFill>
        <p:spPr bwMode="auto">
          <a:xfrm>
            <a:off x="1941513" y="2181225"/>
            <a:ext cx="8770937"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17488"/>
            <a:ext cx="10515600" cy="1325562"/>
          </a:xfrm>
        </p:spPr>
        <p:txBody>
          <a:bodyPr/>
          <a:lstStyle/>
          <a:p>
            <a:pP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Barriers to Transitioning</a:t>
            </a:r>
          </a:p>
        </p:txBody>
      </p:sp>
      <p:sp>
        <p:nvSpPr>
          <p:cNvPr id="15" name="Content Placeholder 2"/>
          <p:cNvSpPr txBox="1">
            <a:spLocks/>
          </p:cNvSpPr>
          <p:nvPr/>
        </p:nvSpPr>
        <p:spPr bwMode="auto">
          <a:xfrm rot="3344541">
            <a:off x="6555582" y="5579269"/>
            <a:ext cx="20716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charset="0"/>
              <a:buNone/>
              <a:defRPr/>
            </a:pPr>
            <a:r>
              <a:rPr lang="en-US" altLang="en-US" b="1" dirty="0" smtClean="0">
                <a:solidFill>
                  <a:schemeClr val="accent2"/>
                </a:solidFill>
                <a:effectLst>
                  <a:outerShdw blurRad="50800" dist="38100" dir="2700000" algn="tl" rotWithShape="0">
                    <a:prstClr val="black">
                      <a:alpha val="40000"/>
                    </a:prstClr>
                  </a:outerShdw>
                </a:effectLst>
                <a:latin typeface="Segoe UI Symbol" panose="020B0502040204020203" pitchFamily="34" charset="0"/>
                <a:ea typeface="Segoe UI Symbol" panose="020B0502040204020203" pitchFamily="34" charset="0"/>
              </a:rPr>
              <a:t>Physical</a:t>
            </a:r>
          </a:p>
        </p:txBody>
      </p:sp>
      <p:sp>
        <p:nvSpPr>
          <p:cNvPr id="17" name="Content Placeholder 2"/>
          <p:cNvSpPr txBox="1">
            <a:spLocks/>
          </p:cNvSpPr>
          <p:nvPr/>
        </p:nvSpPr>
        <p:spPr bwMode="auto">
          <a:xfrm rot="3666537">
            <a:off x="3863975" y="3121025"/>
            <a:ext cx="15716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charset="0"/>
              <a:buNone/>
              <a:defRPr/>
            </a:pPr>
            <a:r>
              <a:rPr lang="en-US" altLang="en-US" b="1" dirty="0" smtClean="0">
                <a:solidFill>
                  <a:schemeClr val="accent2"/>
                </a:solidFill>
                <a:effectLst>
                  <a:outerShdw blurRad="50800" dist="38100" dir="2700000" algn="tl" rotWithShape="0">
                    <a:prstClr val="black">
                      <a:alpha val="40000"/>
                    </a:prstClr>
                  </a:outerShdw>
                </a:effectLst>
                <a:latin typeface="Segoe UI Symbol" panose="020B0502040204020203" pitchFamily="34" charset="0"/>
                <a:ea typeface="Segoe UI Symbol" panose="020B0502040204020203" pitchFamily="34" charset="0"/>
              </a:rPr>
              <a:t>Social</a:t>
            </a:r>
            <a:r>
              <a:rPr lang="en-US" altLang="en-US" b="1" dirty="0" smtClean="0">
                <a:solidFill>
                  <a:schemeClr val="accent2"/>
                </a:solidFill>
                <a:latin typeface="Segoe UI Symbol" panose="020B0502040204020203" pitchFamily="34" charset="0"/>
                <a:ea typeface="Segoe UI Symbol" panose="020B0502040204020203" pitchFamily="34" charset="0"/>
              </a:rPr>
              <a:t> </a:t>
            </a:r>
          </a:p>
        </p:txBody>
      </p:sp>
      <p:sp>
        <p:nvSpPr>
          <p:cNvPr id="18" name="Content Placeholder 2"/>
          <p:cNvSpPr txBox="1">
            <a:spLocks/>
          </p:cNvSpPr>
          <p:nvPr/>
        </p:nvSpPr>
        <p:spPr bwMode="auto">
          <a:xfrm rot="3486616">
            <a:off x="8066882" y="5444331"/>
            <a:ext cx="21256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charset="0"/>
              <a:buNone/>
              <a:defRPr/>
            </a:pPr>
            <a:r>
              <a:rPr lang="en-US" altLang="en-US" b="1" dirty="0" smtClean="0">
                <a:solidFill>
                  <a:schemeClr val="accent2"/>
                </a:solidFill>
                <a:effectLst>
                  <a:outerShdw blurRad="50800" dist="38100" dir="2700000" algn="tl" rotWithShape="0">
                    <a:prstClr val="black">
                      <a:alpha val="40000"/>
                    </a:prstClr>
                  </a:outerShdw>
                </a:effectLst>
                <a:latin typeface="Segoe UI Symbol" panose="020B0502040204020203" pitchFamily="34" charset="0"/>
                <a:ea typeface="Segoe UI Symbol" panose="020B0502040204020203" pitchFamily="34" charset="0"/>
              </a:rPr>
              <a:t>Economical</a:t>
            </a:r>
          </a:p>
        </p:txBody>
      </p:sp>
      <p:sp>
        <p:nvSpPr>
          <p:cNvPr id="19" name="Content Placeholder 2"/>
          <p:cNvSpPr txBox="1">
            <a:spLocks/>
          </p:cNvSpPr>
          <p:nvPr/>
        </p:nvSpPr>
        <p:spPr bwMode="auto">
          <a:xfrm rot="3601811">
            <a:off x="1427163" y="2940050"/>
            <a:ext cx="20732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charset="0"/>
              <a:buNone/>
              <a:defRPr/>
            </a:pPr>
            <a:r>
              <a:rPr lang="en-US" altLang="en-US" b="1" dirty="0" smtClean="0">
                <a:solidFill>
                  <a:schemeClr val="accent2"/>
                </a:solidFill>
                <a:effectLst>
                  <a:outerShdw blurRad="50800" dist="38100" dir="2700000" algn="tl" rotWithShape="0">
                    <a:prstClr val="black">
                      <a:alpha val="40000"/>
                    </a:prstClr>
                  </a:outerShdw>
                </a:effectLst>
                <a:latin typeface="Segoe UI Symbol" panose="020B0502040204020203" pitchFamily="34" charset="0"/>
                <a:ea typeface="Segoe UI Symbol" panose="020B0502040204020203" pitchFamily="34" charset="0"/>
              </a:rPr>
              <a:t>Emotional</a:t>
            </a:r>
          </a:p>
        </p:txBody>
      </p:sp>
      <p:sp>
        <p:nvSpPr>
          <p:cNvPr id="20" name="Content Placeholder 2"/>
          <p:cNvSpPr txBox="1">
            <a:spLocks/>
          </p:cNvSpPr>
          <p:nvPr/>
        </p:nvSpPr>
        <p:spPr bwMode="auto">
          <a:xfrm rot="3581669">
            <a:off x="10771188" y="5813425"/>
            <a:ext cx="20732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charset="0"/>
              <a:buNone/>
              <a:defRPr/>
            </a:pPr>
            <a:r>
              <a:rPr lang="en-US" altLang="en-US" b="1" dirty="0" smtClean="0">
                <a:solidFill>
                  <a:schemeClr val="accent2"/>
                </a:solidFill>
                <a:effectLst>
                  <a:outerShdw blurRad="50800" dist="38100" dir="2700000" algn="tl" rotWithShape="0">
                    <a:prstClr val="black">
                      <a:alpha val="40000"/>
                    </a:prstClr>
                  </a:outerShdw>
                </a:effectLst>
                <a:latin typeface="Segoe UI Symbol" panose="020B0502040204020203" pitchFamily="34" charset="0"/>
                <a:ea typeface="Segoe UI Symbol" panose="020B0502040204020203" pitchFamily="34" charset="0"/>
              </a:rPr>
              <a:t>Political</a:t>
            </a:r>
            <a:r>
              <a:rPr lang="en-US" altLang="en-US" b="1" dirty="0" smtClean="0">
                <a:solidFill>
                  <a:schemeClr val="accent2"/>
                </a:solidFill>
                <a:latin typeface="Segoe UI Symbol" panose="020B0502040204020203" pitchFamily="34" charset="0"/>
                <a:ea typeface="Segoe UI Symbol" panose="020B0502040204020203" pitchFamily="34" charset="0"/>
              </a:rPr>
              <a:t> </a:t>
            </a:r>
          </a:p>
        </p:txBody>
      </p:sp>
      <p:sp>
        <p:nvSpPr>
          <p:cNvPr id="12" name="Content Placeholder 2"/>
          <p:cNvSpPr txBox="1">
            <a:spLocks/>
          </p:cNvSpPr>
          <p:nvPr/>
        </p:nvSpPr>
        <p:spPr bwMode="auto">
          <a:xfrm rot="3364283">
            <a:off x="8909050" y="4937125"/>
            <a:ext cx="22971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charset="0"/>
              <a:buNone/>
              <a:defRPr/>
            </a:pPr>
            <a:r>
              <a:rPr lang="en-US" altLang="en-US" b="1" dirty="0" smtClean="0">
                <a:solidFill>
                  <a:schemeClr val="accent2"/>
                </a:solidFill>
                <a:effectLst>
                  <a:outerShdw blurRad="50800" dist="38100" dir="2700000" algn="tl" rotWithShape="0">
                    <a:prstClr val="black">
                      <a:alpha val="40000"/>
                    </a:prstClr>
                  </a:outerShdw>
                </a:effectLst>
                <a:latin typeface="Segoe UI Symbol" panose="020B0502040204020203" pitchFamily="34" charset="0"/>
                <a:ea typeface="Segoe UI Symbol" panose="020B0502040204020203" pitchFamily="34" charset="0"/>
              </a:rPr>
              <a:t>Structural</a:t>
            </a:r>
          </a:p>
        </p:txBody>
      </p:sp>
      <p:pic>
        <p:nvPicPr>
          <p:cNvPr id="20495" name="Picture 15" descr="C:\Users\tmcclain\AppData\Local\Microsoft\Windows\Temporary Internet Files\Content.IE5\I3ZF71N7\Hiker Man.png"/>
          <p:cNvPicPr>
            <a:picLocks noChangeAspect="1" noChangeArrowheads="1"/>
          </p:cNvPicPr>
          <p:nvPr/>
        </p:nvPicPr>
        <p:blipFill>
          <a:blip r:embed="rId6">
            <a:extLst>
              <a:ext uri="{28A0092B-C50C-407E-A947-70E740481C1C}">
                <a14:useLocalDpi xmlns:a14="http://schemas.microsoft.com/office/drawing/2010/main" val="0"/>
              </a:ext>
            </a:extLst>
          </a:blip>
          <a:srcRect l="30885" t="26688" r="17548" b="30476"/>
          <a:stretch>
            <a:fillRect/>
          </a:stretch>
        </p:blipFill>
        <p:spPr bwMode="auto">
          <a:xfrm>
            <a:off x="3446463" y="4221163"/>
            <a:ext cx="15652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C:\Users\tmcclain\AppData\Local\Microsoft\Windows\Temporary Internet Files\Content.IE5\I3ZF71N7\Hiker Man.png"/>
          <p:cNvPicPr>
            <a:picLocks noChangeAspect="1" noChangeArrowheads="1"/>
          </p:cNvPicPr>
          <p:nvPr/>
        </p:nvPicPr>
        <p:blipFill>
          <a:blip r:embed="rId6">
            <a:extLst>
              <a:ext uri="{28A0092B-C50C-407E-A947-70E740481C1C}">
                <a14:useLocalDpi xmlns:a14="http://schemas.microsoft.com/office/drawing/2010/main" val="0"/>
              </a:ext>
            </a:extLst>
          </a:blip>
          <a:srcRect l="30885" t="26688" r="17548" b="30476"/>
          <a:stretch>
            <a:fillRect/>
          </a:stretch>
        </p:blipFill>
        <p:spPr bwMode="auto">
          <a:xfrm>
            <a:off x="6780213" y="3121025"/>
            <a:ext cx="96678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C:\Users\tmcclain\AppData\Local\Microsoft\Windows\Temporary Internet Files\Content.IE5\I3ZF71N7\Hiker Man.png"/>
          <p:cNvPicPr>
            <a:picLocks noChangeAspect="1" noChangeArrowheads="1"/>
          </p:cNvPicPr>
          <p:nvPr/>
        </p:nvPicPr>
        <p:blipFill>
          <a:blip r:embed="rId6">
            <a:extLst>
              <a:ext uri="{28A0092B-C50C-407E-A947-70E740481C1C}">
                <a14:useLocalDpi xmlns:a14="http://schemas.microsoft.com/office/drawing/2010/main" val="0"/>
              </a:ext>
            </a:extLst>
          </a:blip>
          <a:srcRect l="30885" t="26688" r="17548" b="30476"/>
          <a:stretch>
            <a:fillRect/>
          </a:stretch>
        </p:blipFill>
        <p:spPr bwMode="auto">
          <a:xfrm>
            <a:off x="8574088" y="3217863"/>
            <a:ext cx="7921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C:\Users\tmcclain\AppData\Local\Microsoft\Windows\Temporary Internet Files\Content.IE5\I3ZF71N7\Hiker Man.png"/>
          <p:cNvPicPr>
            <a:picLocks noChangeAspect="1" noChangeArrowheads="1"/>
          </p:cNvPicPr>
          <p:nvPr/>
        </p:nvPicPr>
        <p:blipFill>
          <a:blip r:embed="rId6">
            <a:extLst>
              <a:ext uri="{28A0092B-C50C-407E-A947-70E740481C1C}">
                <a14:useLocalDpi xmlns:a14="http://schemas.microsoft.com/office/drawing/2010/main" val="0"/>
              </a:ext>
            </a:extLst>
          </a:blip>
          <a:srcRect l="30885" t="26688" r="17548" b="30476"/>
          <a:stretch>
            <a:fillRect/>
          </a:stretch>
        </p:blipFill>
        <p:spPr bwMode="auto">
          <a:xfrm rot="3222188">
            <a:off x="10993438" y="3282950"/>
            <a:ext cx="9683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C:\Users\tmcclain\AppData\Local\Microsoft\Windows\Temporary Internet Files\Content.IE5\I3ZF71N7\Hiker Man.png"/>
          <p:cNvPicPr>
            <a:picLocks noChangeAspect="1" noChangeArrowheads="1"/>
          </p:cNvPicPr>
          <p:nvPr/>
        </p:nvPicPr>
        <p:blipFill>
          <a:blip r:embed="rId6">
            <a:extLst>
              <a:ext uri="{28A0092B-C50C-407E-A947-70E740481C1C}">
                <a14:useLocalDpi xmlns:a14="http://schemas.microsoft.com/office/drawing/2010/main" val="0"/>
              </a:ext>
            </a:extLst>
          </a:blip>
          <a:srcRect l="30885" t="26688" r="17548" b="30476"/>
          <a:stretch>
            <a:fillRect/>
          </a:stretch>
        </p:blipFill>
        <p:spPr bwMode="auto">
          <a:xfrm>
            <a:off x="0" y="1774825"/>
            <a:ext cx="11588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C:\Users\tmcclain\AppData\Local\Microsoft\Windows\Temporary Internet Files\Content.IE5\I3ZF71N7\Hiker Man.png"/>
          <p:cNvPicPr>
            <a:picLocks noChangeAspect="1" noChangeArrowheads="1"/>
          </p:cNvPicPr>
          <p:nvPr/>
        </p:nvPicPr>
        <p:blipFill>
          <a:blip r:embed="rId6">
            <a:extLst>
              <a:ext uri="{28A0092B-C50C-407E-A947-70E740481C1C}">
                <a14:useLocalDpi xmlns:a14="http://schemas.microsoft.com/office/drawing/2010/main" val="0"/>
              </a:ext>
            </a:extLst>
          </a:blip>
          <a:srcRect l="30885" t="26688" r="17548" b="30476"/>
          <a:stretch>
            <a:fillRect/>
          </a:stretch>
        </p:blipFill>
        <p:spPr bwMode="auto">
          <a:xfrm>
            <a:off x="2784475" y="1938338"/>
            <a:ext cx="9572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0485"/>
                                        </p:tgtEl>
                                        <p:attrNameLst>
                                          <p:attrName>style.visibility</p:attrName>
                                        </p:attrNameLst>
                                      </p:cBhvr>
                                      <p:to>
                                        <p:strVal val="visible"/>
                                      </p:to>
                                    </p:set>
                                    <p:anim calcmode="lin" valueType="num">
                                      <p:cBhvr additive="base">
                                        <p:cTn id="38" dur="500" fill="hold"/>
                                        <p:tgtEl>
                                          <p:spTgt spid="20485"/>
                                        </p:tgtEl>
                                        <p:attrNameLst>
                                          <p:attrName>ppt_x</p:attrName>
                                        </p:attrNameLst>
                                      </p:cBhvr>
                                      <p:tavLst>
                                        <p:tav tm="0">
                                          <p:val>
                                            <p:strVal val="#ppt_x"/>
                                          </p:val>
                                        </p:tav>
                                        <p:tav tm="100000">
                                          <p:val>
                                            <p:strVal val="#ppt_x"/>
                                          </p:val>
                                        </p:tav>
                                      </p:tavLst>
                                    </p:anim>
                                    <p:anim calcmode="lin" valueType="num">
                                      <p:cBhvr additive="base">
                                        <p:cTn id="39"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20495"/>
                                        </p:tgtEl>
                                        <p:attrNameLst>
                                          <p:attrName>style.visibility</p:attrName>
                                        </p:attrNameLst>
                                      </p:cBhvr>
                                      <p:to>
                                        <p:strVal val="visible"/>
                                      </p:to>
                                    </p:set>
                                    <p:animEffect transition="in" filter="fade">
                                      <p:cBhvr>
                                        <p:cTn id="49" dur="500"/>
                                        <p:tgtEl>
                                          <p:spTgt spid="2049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500"/>
                                        <p:tgtEl>
                                          <p:spTgt spid="20495"/>
                                        </p:tgtEl>
                                      </p:cBhvr>
                                    </p:animEffect>
                                    <p:set>
                                      <p:cBhvr>
                                        <p:cTn id="59" dur="1" fill="hold">
                                          <p:stCondLst>
                                            <p:cond delay="499"/>
                                          </p:stCondLst>
                                        </p:cTn>
                                        <p:tgtEl>
                                          <p:spTgt spid="20495"/>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0484"/>
                                        </p:tgtEl>
                                        <p:attrNameLst>
                                          <p:attrName>style.visibility</p:attrName>
                                        </p:attrNameLst>
                                      </p:cBhvr>
                                      <p:to>
                                        <p:strVal val="visible"/>
                                      </p:to>
                                    </p:set>
                                    <p:anim calcmode="lin" valueType="num">
                                      <p:cBhvr additive="base">
                                        <p:cTn id="74" dur="500" fill="hold"/>
                                        <p:tgtEl>
                                          <p:spTgt spid="20484"/>
                                        </p:tgtEl>
                                        <p:attrNameLst>
                                          <p:attrName>ppt_x</p:attrName>
                                        </p:attrNameLst>
                                      </p:cBhvr>
                                      <p:tavLst>
                                        <p:tav tm="0">
                                          <p:val>
                                            <p:strVal val="#ppt_x"/>
                                          </p:val>
                                        </p:tav>
                                        <p:tav tm="100000">
                                          <p:val>
                                            <p:strVal val="#ppt_x"/>
                                          </p:val>
                                        </p:tav>
                                      </p:tavLst>
                                    </p:anim>
                                    <p:anim calcmode="lin" valueType="num">
                                      <p:cBhvr additive="base">
                                        <p:cTn id="75"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xit" presetSubtype="0" fill="hold" nodeType="clickEffect">
                                  <p:stCondLst>
                                    <p:cond delay="0"/>
                                  </p:stCondLst>
                                  <p:childTnLst>
                                    <p:animEffect transition="out" filter="fade">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2"/>
                                        </p:tgtEl>
                                      </p:cBhvr>
                                    </p:animEffect>
                                    <p:set>
                                      <p:cBhvr>
                                        <p:cTn id="95" dur="1" fill="hold">
                                          <p:stCondLst>
                                            <p:cond delay="499"/>
                                          </p:stCondLst>
                                        </p:cTn>
                                        <p:tgtEl>
                                          <p:spTgt spid="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500"/>
                                        <p:tgtEl>
                                          <p:spTgt spid="23"/>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0" descr="C:\Users\tmcclain\AppData\Local\Microsoft\Windows\Temporary Internet Files\Content.IE5\XCC8RY7Z\Ocean Bird Light.tif"/>
          <p:cNvPicPr>
            <a:picLocks noChangeAspect="1" noChangeArrowheads="1"/>
          </p:cNvPicPr>
          <p:nvPr/>
        </p:nvPicPr>
        <p:blipFill>
          <a:blip r:embed="rId3">
            <a:extLst>
              <a:ext uri="{28A0092B-C50C-407E-A947-70E740481C1C}">
                <a14:useLocalDpi xmlns:a14="http://schemas.microsoft.com/office/drawing/2010/main" val="0"/>
              </a:ext>
            </a:extLst>
          </a:blip>
          <a:srcRect b="12875"/>
          <a:stretch>
            <a:fillRect/>
          </a:stretch>
        </p:blipFill>
        <p:spPr bwMode="auto">
          <a:xfrm>
            <a:off x="0" y="-463550"/>
            <a:ext cx="12192000" cy="732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C:\Users\tmcclain\AppData\Local\Microsoft\Windows\Temporary Internet Files\Content.IE5\RS9HURZ4\Clif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665163"/>
            <a:ext cx="3876676"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p:cNvSpPr>
            <a:spLocks noGrp="1"/>
          </p:cNvSpPr>
          <p:nvPr>
            <p:ph type="title"/>
          </p:nvPr>
        </p:nvSpPr>
        <p:spPr>
          <a:xfrm>
            <a:off x="461963" y="265113"/>
            <a:ext cx="11268075" cy="1325562"/>
          </a:xfrm>
        </p:spPr>
        <p:txBody>
          <a:bodyPr/>
          <a:lstStyle/>
          <a:p>
            <a:pPr eaLnBrk="1" hangingPunct="1"/>
            <a:r>
              <a:rPr lang="en-US" altLang="en-US" b="1" smtClean="0">
                <a:solidFill>
                  <a:schemeClr val="bg1"/>
                </a:solidFill>
                <a:latin typeface="Segoe UI Symbol" pitchFamily="34" charset="0"/>
                <a:ea typeface="Segoe UI Symbol" pitchFamily="34" charset="0"/>
                <a:cs typeface="Segoe UI Symbol" pitchFamily="34" charset="0"/>
              </a:rPr>
              <a:t>The Cost of Being Transgender</a:t>
            </a:r>
          </a:p>
        </p:txBody>
      </p:sp>
      <p:sp>
        <p:nvSpPr>
          <p:cNvPr id="21514" name="Content Placeholder 2"/>
          <p:cNvSpPr txBox="1">
            <a:spLocks/>
          </p:cNvSpPr>
          <p:nvPr/>
        </p:nvSpPr>
        <p:spPr bwMode="auto">
          <a:xfrm>
            <a:off x="2981325" y="4283075"/>
            <a:ext cx="7899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pPr>
            <a:r>
              <a:rPr lang="en-US" altLang="en-US" b="1">
                <a:solidFill>
                  <a:schemeClr val="bg1"/>
                </a:solidFill>
                <a:latin typeface="Segoe UI Symbol" pitchFamily="34" charset="0"/>
                <a:ea typeface="Segoe UI Symbol" pitchFamily="34" charset="0"/>
                <a:cs typeface="Segoe UI Symbol" pitchFamily="34" charset="0"/>
              </a:rPr>
              <a:t>23% </a:t>
            </a:r>
            <a:r>
              <a:rPr lang="en-US" altLang="en-US" sz="1800">
                <a:solidFill>
                  <a:schemeClr val="bg1"/>
                </a:solidFill>
                <a:latin typeface="Segoe UI Symbol" pitchFamily="34" charset="0"/>
                <a:ea typeface="Segoe UI Symbol" pitchFamily="34" charset="0"/>
                <a:cs typeface="Segoe UI Symbol" pitchFamily="34" charset="0"/>
              </a:rPr>
              <a:t>experienced housing discrimination (e.g. evicted or denied housing).</a:t>
            </a:r>
          </a:p>
        </p:txBody>
      </p:sp>
      <p:sp>
        <p:nvSpPr>
          <p:cNvPr id="3" name="Content Placeholder 2"/>
          <p:cNvSpPr txBox="1">
            <a:spLocks/>
          </p:cNvSpPr>
          <p:nvPr/>
        </p:nvSpPr>
        <p:spPr bwMode="auto">
          <a:xfrm>
            <a:off x="2981325" y="2122488"/>
            <a:ext cx="23415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1"/>
                </a:solidFill>
                <a:latin typeface="Segoe UI Symbol" pitchFamily="34" charset="0"/>
                <a:ea typeface="Segoe UI Symbol" pitchFamily="34" charset="0"/>
                <a:cs typeface="Segoe UI Symbol" pitchFamily="34" charset="0"/>
              </a:rPr>
              <a:t>15% </a:t>
            </a:r>
            <a:r>
              <a:rPr lang="en-US" altLang="en-US" sz="1800" dirty="0" smtClean="0">
                <a:solidFill>
                  <a:schemeClr val="bg1"/>
                </a:solidFill>
                <a:latin typeface="Segoe UI Symbol" pitchFamily="34" charset="0"/>
                <a:ea typeface="Segoe UI Symbol" pitchFamily="34" charset="0"/>
                <a:cs typeface="Segoe UI Symbol" pitchFamily="34" charset="0"/>
              </a:rPr>
              <a:t>unemployed. </a:t>
            </a:r>
          </a:p>
          <a:p>
            <a:pPr>
              <a:lnSpc>
                <a:spcPct val="100000"/>
              </a:lnSpc>
              <a:spcBef>
                <a:spcPct val="0"/>
              </a:spcBef>
              <a:buFont typeface="Arial" charset="0"/>
              <a:buNone/>
              <a:defRPr/>
            </a:pPr>
            <a:r>
              <a:rPr lang="en-US" altLang="en-US" sz="1800" b="1" dirty="0" smtClean="0">
                <a:solidFill>
                  <a:schemeClr val="bg2">
                    <a:lumMod val="25000"/>
                  </a:schemeClr>
                </a:solidFill>
                <a:latin typeface="Segoe UI Symbol" pitchFamily="34" charset="0"/>
                <a:ea typeface="Segoe UI Symbol" pitchFamily="34" charset="0"/>
                <a:cs typeface="Segoe UI Symbol" pitchFamily="34" charset="0"/>
              </a:rPr>
              <a:t>    </a:t>
            </a:r>
            <a:endParaRPr lang="en-US" altLang="en-US" sz="1800" dirty="0" smtClean="0">
              <a:solidFill>
                <a:schemeClr val="bg2">
                  <a:lumMod val="25000"/>
                </a:schemeClr>
              </a:solidFill>
              <a:latin typeface="Segoe UI Symbol" pitchFamily="34" charset="0"/>
              <a:ea typeface="Segoe UI Symbol" pitchFamily="34" charset="0"/>
              <a:cs typeface="Segoe UI Symbol" pitchFamily="34" charset="0"/>
            </a:endParaRPr>
          </a:p>
        </p:txBody>
      </p:sp>
      <p:sp>
        <p:nvSpPr>
          <p:cNvPr id="21510" name="Content Placeholder 2"/>
          <p:cNvSpPr txBox="1">
            <a:spLocks/>
          </p:cNvSpPr>
          <p:nvPr/>
        </p:nvSpPr>
        <p:spPr bwMode="auto">
          <a:xfrm>
            <a:off x="2981325" y="3632200"/>
            <a:ext cx="3927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pPr>
            <a:r>
              <a:rPr lang="en-US" altLang="en-US" b="1">
                <a:solidFill>
                  <a:schemeClr val="bg1"/>
                </a:solidFill>
                <a:latin typeface="Segoe UI Symbol" pitchFamily="34" charset="0"/>
                <a:ea typeface="Segoe UI Symbol" pitchFamily="34" charset="0"/>
                <a:cs typeface="Segoe UI Symbol" pitchFamily="34" charset="0"/>
              </a:rPr>
              <a:t>29% </a:t>
            </a:r>
            <a:r>
              <a:rPr lang="en-US" altLang="en-US" sz="1800">
                <a:solidFill>
                  <a:schemeClr val="bg1"/>
                </a:solidFill>
                <a:latin typeface="Segoe UI Symbol" pitchFamily="34" charset="0"/>
                <a:ea typeface="Segoe UI Symbol" pitchFamily="34" charset="0"/>
                <a:cs typeface="Segoe UI Symbol" pitchFamily="34" charset="0"/>
              </a:rPr>
              <a:t>lived in poverty.</a:t>
            </a:r>
          </a:p>
        </p:txBody>
      </p:sp>
      <p:sp>
        <p:nvSpPr>
          <p:cNvPr id="21512" name="Content Placeholder 2"/>
          <p:cNvSpPr txBox="1">
            <a:spLocks/>
          </p:cNvSpPr>
          <p:nvPr/>
        </p:nvSpPr>
        <p:spPr bwMode="auto">
          <a:xfrm>
            <a:off x="2981325" y="2735263"/>
            <a:ext cx="60801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pPr>
            <a:r>
              <a:rPr lang="en-US" altLang="en-US" b="1">
                <a:solidFill>
                  <a:schemeClr val="bg1"/>
                </a:solidFill>
                <a:latin typeface="Segoe UI Symbol" pitchFamily="34" charset="0"/>
                <a:ea typeface="Segoe UI Symbol" pitchFamily="34" charset="0"/>
                <a:cs typeface="Segoe UI Symbol" pitchFamily="34" charset="0"/>
              </a:rPr>
              <a:t>20% </a:t>
            </a:r>
            <a:r>
              <a:rPr lang="en-US" altLang="en-US" sz="1800">
                <a:solidFill>
                  <a:schemeClr val="bg1"/>
                </a:solidFill>
                <a:latin typeface="Segoe UI Symbol" pitchFamily="34" charset="0"/>
                <a:ea typeface="Segoe UI Symbol" pitchFamily="34" charset="0"/>
                <a:cs typeface="Segoe UI Symbol" pitchFamily="34" charset="0"/>
              </a:rPr>
              <a:t>turn to sex work, drug sales, or </a:t>
            </a:r>
          </a:p>
          <a:p>
            <a:pPr eaLnBrk="1" hangingPunct="1">
              <a:lnSpc>
                <a:spcPct val="100000"/>
              </a:lnSpc>
              <a:spcBef>
                <a:spcPct val="0"/>
              </a:spcBef>
              <a:buFont typeface="Arial" charset="0"/>
              <a:buNone/>
            </a:pPr>
            <a:r>
              <a:rPr lang="en-US" altLang="en-US" sz="1800">
                <a:solidFill>
                  <a:schemeClr val="bg1"/>
                </a:solidFill>
                <a:latin typeface="Segoe UI Symbol" pitchFamily="34" charset="0"/>
                <a:ea typeface="Segoe UI Symbol" pitchFamily="34" charset="0"/>
                <a:cs typeface="Segoe UI Symbol" pitchFamily="34" charset="0"/>
              </a:rPr>
              <a:t>other criminalized activity to survive in their lifetime.</a:t>
            </a:r>
          </a:p>
        </p:txBody>
      </p:sp>
      <p:sp>
        <p:nvSpPr>
          <p:cNvPr id="21517" name="Content Placeholder 2"/>
          <p:cNvSpPr txBox="1">
            <a:spLocks/>
          </p:cNvSpPr>
          <p:nvPr/>
        </p:nvSpPr>
        <p:spPr bwMode="auto">
          <a:xfrm>
            <a:off x="2981325" y="4886325"/>
            <a:ext cx="50847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pPr>
            <a:r>
              <a:rPr lang="en-US" altLang="en-US" b="1">
                <a:solidFill>
                  <a:schemeClr val="bg1"/>
                </a:solidFill>
                <a:latin typeface="Segoe UI Symbol" pitchFamily="34" charset="0"/>
                <a:ea typeface="Segoe UI Symbol" pitchFamily="34" charset="0"/>
                <a:cs typeface="Segoe UI Symbol" pitchFamily="34" charset="0"/>
              </a:rPr>
              <a:t>30% </a:t>
            </a:r>
            <a:r>
              <a:rPr lang="en-US" altLang="en-US" sz="1800">
                <a:solidFill>
                  <a:schemeClr val="bg1"/>
                </a:solidFill>
                <a:latin typeface="Segoe UI Symbol" pitchFamily="34" charset="0"/>
                <a:ea typeface="Segoe UI Symbol" pitchFamily="34" charset="0"/>
                <a:cs typeface="Segoe UI Symbol" pitchFamily="34" charset="0"/>
              </a:rPr>
              <a:t>experienced homelessness.</a:t>
            </a:r>
          </a:p>
        </p:txBody>
      </p:sp>
      <p:sp>
        <p:nvSpPr>
          <p:cNvPr id="21518" name="Content Placeholder 2"/>
          <p:cNvSpPr txBox="1">
            <a:spLocks/>
          </p:cNvSpPr>
          <p:nvPr/>
        </p:nvSpPr>
        <p:spPr bwMode="auto">
          <a:xfrm>
            <a:off x="2981325" y="5487988"/>
            <a:ext cx="7669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685800" indent="-2286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pPr>
            <a:r>
              <a:rPr lang="en-US" altLang="en-US" b="1">
                <a:solidFill>
                  <a:schemeClr val="bg1"/>
                </a:solidFill>
                <a:latin typeface="Segoe UI Symbol" pitchFamily="34" charset="0"/>
                <a:ea typeface="Segoe UI Symbol" pitchFamily="34" charset="0"/>
                <a:cs typeface="Segoe UI Symbol" pitchFamily="34" charset="0"/>
              </a:rPr>
              <a:t>70% </a:t>
            </a:r>
            <a:r>
              <a:rPr lang="en-US" altLang="en-US" sz="1800">
                <a:solidFill>
                  <a:schemeClr val="bg1"/>
                </a:solidFill>
                <a:latin typeface="Segoe UI Symbol" pitchFamily="34" charset="0"/>
                <a:ea typeface="Segoe UI Symbol" pitchFamily="34" charset="0"/>
                <a:cs typeface="Segoe UI Symbol" pitchFamily="34" charset="0"/>
              </a:rPr>
              <a:t>of those who stayed in a homeless shelter reported mistreatment.</a:t>
            </a:r>
          </a:p>
        </p:txBody>
      </p:sp>
      <p:sp>
        <p:nvSpPr>
          <p:cNvPr id="22539" name="TextBox 26"/>
          <p:cNvSpPr txBox="1">
            <a:spLocks noChangeArrowheads="1"/>
          </p:cNvSpPr>
          <p:nvPr/>
        </p:nvSpPr>
        <p:spPr bwMode="auto">
          <a:xfrm>
            <a:off x="8066088" y="569913"/>
            <a:ext cx="37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400" b="1">
                <a:solidFill>
                  <a:schemeClr val="bg1"/>
                </a:solidFill>
              </a:rPr>
              <a:t>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12"/>
                                        </p:tgtEl>
                                        <p:attrNameLst>
                                          <p:attrName>style.visibility</p:attrName>
                                        </p:attrNameLst>
                                      </p:cBhvr>
                                      <p:to>
                                        <p:strVal val="visible"/>
                                      </p:to>
                                    </p:set>
                                    <p:animEffect transition="in" filter="fade">
                                      <p:cBhvr>
                                        <p:cTn id="12" dur="500"/>
                                        <p:tgtEl>
                                          <p:spTgt spid="215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fade">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14"/>
                                        </p:tgtEl>
                                        <p:attrNameLst>
                                          <p:attrName>style.visibility</p:attrName>
                                        </p:attrNameLst>
                                      </p:cBhvr>
                                      <p:to>
                                        <p:strVal val="visible"/>
                                      </p:to>
                                    </p:set>
                                    <p:animEffect transition="in" filter="fade">
                                      <p:cBhvr>
                                        <p:cTn id="22" dur="500"/>
                                        <p:tgtEl>
                                          <p:spTgt spid="215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17"/>
                                        </p:tgtEl>
                                        <p:attrNameLst>
                                          <p:attrName>style.visibility</p:attrName>
                                        </p:attrNameLst>
                                      </p:cBhvr>
                                      <p:to>
                                        <p:strVal val="visible"/>
                                      </p:to>
                                    </p:set>
                                    <p:animEffect transition="in" filter="fade">
                                      <p:cBhvr>
                                        <p:cTn id="27" dur="500"/>
                                        <p:tgtEl>
                                          <p:spTgt spid="215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18"/>
                                        </p:tgtEl>
                                        <p:attrNameLst>
                                          <p:attrName>style.visibility</p:attrName>
                                        </p:attrNameLst>
                                      </p:cBhvr>
                                      <p:to>
                                        <p:strVal val="visible"/>
                                      </p:to>
                                    </p:set>
                                    <p:animEffect transition="in" filter="fade">
                                      <p:cBhvr>
                                        <p:cTn id="32"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P spid="3" grpId="0"/>
      <p:bldP spid="21510" grpId="0"/>
      <p:bldP spid="21512" grpId="0"/>
      <p:bldP spid="21517" grpId="0"/>
      <p:bldP spid="215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b="1">
              <a:solidFill>
                <a:schemeClr val="bg2">
                  <a:lumMod val="90000"/>
                </a:schemeClr>
              </a:solidFill>
            </a:endParaRPr>
          </a:p>
        </p:txBody>
      </p:sp>
      <p:pic>
        <p:nvPicPr>
          <p:cNvPr id="23555" name="Picture 4" descr="C:\Users\tmcclain\AppData\Local\Microsoft\Windows\Temporary Internet Files\Content.IE5\YTVTAGC7\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3" y="-4763"/>
            <a:ext cx="1209198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20688" y="9525"/>
            <a:ext cx="112680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eaLnBrk="1" hangingPunct="1">
              <a:defRPr/>
            </a:pPr>
            <a:r>
              <a:rPr lang="en-US" altLang="en-US" b="1" dirty="0" smtClean="0">
                <a:solidFill>
                  <a:schemeClr val="tx2">
                    <a:lumMod val="40000"/>
                    <a:lumOff val="60000"/>
                  </a:schemeClr>
                </a:solidFill>
                <a:latin typeface="Segoe UI Symbol" panose="020B0502040204020203" pitchFamily="34" charset="0"/>
                <a:ea typeface="Segoe UI Symbol" panose="020B0502040204020203" pitchFamily="34" charset="0"/>
              </a:rPr>
              <a:t>The Cost of Being Transgender</a:t>
            </a:r>
            <a:endParaRPr lang="en-US" b="1" dirty="0">
              <a:solidFill>
                <a:schemeClr val="tx2">
                  <a:lumMod val="40000"/>
                  <a:lumOff val="60000"/>
                </a:schemeClr>
              </a:solidFill>
              <a:latin typeface="Segoe UI Symbol" panose="020B0502040204020203" pitchFamily="34" charset="0"/>
              <a:ea typeface="Segoe UI Symbol" panose="020B0502040204020203" pitchFamily="34" charset="0"/>
            </a:endParaRPr>
          </a:p>
        </p:txBody>
      </p:sp>
      <p:sp>
        <p:nvSpPr>
          <p:cNvPr id="7" name="Content Placeholder 2"/>
          <p:cNvSpPr txBox="1">
            <a:spLocks/>
          </p:cNvSpPr>
          <p:nvPr/>
        </p:nvSpPr>
        <p:spPr bwMode="auto">
          <a:xfrm>
            <a:off x="531813" y="5205413"/>
            <a:ext cx="4537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90000"/>
                  </a:schemeClr>
                </a:solidFill>
                <a:latin typeface="Segoe UI Symbol" pitchFamily="34" charset="0"/>
                <a:ea typeface="Segoe UI Symbol" pitchFamily="34" charset="0"/>
                <a:cs typeface="Segoe UI Symbol" pitchFamily="34" charset="0"/>
              </a:rPr>
              <a:t>40% </a:t>
            </a:r>
            <a:r>
              <a:rPr lang="en-US" altLang="en-US" sz="1800" b="1" dirty="0" smtClean="0">
                <a:solidFill>
                  <a:schemeClr val="bg2">
                    <a:lumMod val="90000"/>
                  </a:schemeClr>
                </a:solidFill>
                <a:latin typeface="Segoe UI Symbol" pitchFamily="34" charset="0"/>
                <a:ea typeface="Segoe UI Symbol" pitchFamily="34" charset="0"/>
                <a:cs typeface="Segoe UI Symbol" pitchFamily="34" charset="0"/>
              </a:rPr>
              <a:t>attempted suicide in their lifetime.</a:t>
            </a:r>
          </a:p>
        </p:txBody>
      </p:sp>
      <p:sp>
        <p:nvSpPr>
          <p:cNvPr id="8" name="Content Placeholder 2"/>
          <p:cNvSpPr txBox="1">
            <a:spLocks/>
          </p:cNvSpPr>
          <p:nvPr/>
        </p:nvSpPr>
        <p:spPr bwMode="auto">
          <a:xfrm>
            <a:off x="531813" y="4398963"/>
            <a:ext cx="7180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90000"/>
                  </a:schemeClr>
                </a:solidFill>
                <a:latin typeface="Segoe UI Symbol" pitchFamily="34" charset="0"/>
                <a:ea typeface="Segoe UI Symbol" pitchFamily="34" charset="0"/>
                <a:cs typeface="Segoe UI Symbol" pitchFamily="34" charset="0"/>
              </a:rPr>
              <a:t>39% </a:t>
            </a:r>
            <a:r>
              <a:rPr lang="en-US" altLang="en-US" sz="1800" b="1" dirty="0" smtClean="0">
                <a:solidFill>
                  <a:schemeClr val="bg2">
                    <a:lumMod val="90000"/>
                  </a:schemeClr>
                </a:solidFill>
                <a:latin typeface="Segoe UI Symbol" pitchFamily="34" charset="0"/>
                <a:ea typeface="Segoe UI Symbol" pitchFamily="34" charset="0"/>
                <a:cs typeface="Segoe UI Symbol" pitchFamily="34" charset="0"/>
              </a:rPr>
              <a:t>experienced severe psychological distress in the past month. </a:t>
            </a:r>
          </a:p>
        </p:txBody>
      </p:sp>
      <p:sp>
        <p:nvSpPr>
          <p:cNvPr id="9" name="Content Placeholder 2"/>
          <p:cNvSpPr txBox="1">
            <a:spLocks/>
          </p:cNvSpPr>
          <p:nvPr/>
        </p:nvSpPr>
        <p:spPr bwMode="auto">
          <a:xfrm>
            <a:off x="531813" y="2732088"/>
            <a:ext cx="62388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90000"/>
                  </a:schemeClr>
                </a:solidFill>
                <a:latin typeface="Segoe UI Symbol" pitchFamily="34" charset="0"/>
                <a:ea typeface="Segoe UI Symbol" pitchFamily="34" charset="0"/>
                <a:cs typeface="Segoe UI Symbol" pitchFamily="34" charset="0"/>
              </a:rPr>
              <a:t>54% </a:t>
            </a:r>
            <a:r>
              <a:rPr lang="en-US" altLang="en-US" sz="1800" b="1" dirty="0" smtClean="0">
                <a:solidFill>
                  <a:schemeClr val="bg2">
                    <a:lumMod val="90000"/>
                  </a:schemeClr>
                </a:solidFill>
                <a:latin typeface="Segoe UI Symbol" pitchFamily="34" charset="0"/>
                <a:ea typeface="Segoe UI Symbol" pitchFamily="34" charset="0"/>
                <a:cs typeface="Segoe UI Symbol" pitchFamily="34" charset="0"/>
              </a:rPr>
              <a:t>experienced some form of intimate partner violence.</a:t>
            </a:r>
          </a:p>
        </p:txBody>
      </p:sp>
      <p:sp>
        <p:nvSpPr>
          <p:cNvPr id="10" name="Content Placeholder 2"/>
          <p:cNvSpPr txBox="1">
            <a:spLocks/>
          </p:cNvSpPr>
          <p:nvPr/>
        </p:nvSpPr>
        <p:spPr bwMode="auto">
          <a:xfrm>
            <a:off x="531813" y="3567113"/>
            <a:ext cx="569912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bg2">
                    <a:lumMod val="90000"/>
                  </a:schemeClr>
                </a:solidFill>
                <a:latin typeface="Segoe UI Symbol" pitchFamily="34" charset="0"/>
                <a:ea typeface="Segoe UI Symbol" pitchFamily="34" charset="0"/>
                <a:cs typeface="Segoe UI Symbol" pitchFamily="34" charset="0"/>
              </a:rPr>
              <a:t>58% </a:t>
            </a:r>
            <a:r>
              <a:rPr lang="en-US" altLang="en-US" sz="1800" b="1" dirty="0" smtClean="0">
                <a:solidFill>
                  <a:schemeClr val="bg2">
                    <a:lumMod val="90000"/>
                  </a:schemeClr>
                </a:solidFill>
                <a:latin typeface="Segoe UI Symbol" pitchFamily="34" charset="0"/>
                <a:ea typeface="Segoe UI Symbol" pitchFamily="34" charset="0"/>
                <a:cs typeface="Segoe UI Symbol" pitchFamily="34" charset="0"/>
              </a:rPr>
              <a:t>reported some form of mistreatment by police.</a:t>
            </a:r>
          </a:p>
        </p:txBody>
      </p:sp>
      <p:sp>
        <p:nvSpPr>
          <p:cNvPr id="11" name="Content Placeholder 2"/>
          <p:cNvSpPr txBox="1">
            <a:spLocks/>
          </p:cNvSpPr>
          <p:nvPr/>
        </p:nvSpPr>
        <p:spPr bwMode="auto">
          <a:xfrm>
            <a:off x="531813" y="1938338"/>
            <a:ext cx="69834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0" hangingPunct="0">
              <a:buFont typeface="Arial" charset="0"/>
              <a:buNone/>
              <a:defRPr/>
            </a:pPr>
            <a:r>
              <a:rPr lang="en-US" altLang="en-US" b="1" dirty="0" smtClean="0">
                <a:solidFill>
                  <a:schemeClr val="bg2">
                    <a:lumMod val="90000"/>
                  </a:schemeClr>
                </a:solidFill>
                <a:latin typeface="Segoe UI Symbol" pitchFamily="34" charset="0"/>
                <a:ea typeface="Segoe UI Symbol" pitchFamily="34" charset="0"/>
                <a:cs typeface="Segoe UI Symbol" pitchFamily="34" charset="0"/>
              </a:rPr>
              <a:t>47% </a:t>
            </a:r>
            <a:r>
              <a:rPr lang="en-US" altLang="en-US" sz="1800" b="1" dirty="0" smtClean="0">
                <a:solidFill>
                  <a:schemeClr val="bg2">
                    <a:lumMod val="90000"/>
                  </a:schemeClr>
                </a:solidFill>
                <a:latin typeface="Segoe UI Symbol" pitchFamily="34" charset="0"/>
                <a:ea typeface="Segoe UI Symbol" pitchFamily="34" charset="0"/>
                <a:cs typeface="Segoe UI Symbol" pitchFamily="34" charset="0"/>
              </a:rPr>
              <a:t>of adults reported being sexually assaulted in their lifetime.</a:t>
            </a:r>
          </a:p>
          <a:p>
            <a:pPr>
              <a:lnSpc>
                <a:spcPct val="100000"/>
              </a:lnSpc>
              <a:spcBef>
                <a:spcPct val="0"/>
              </a:spcBef>
              <a:buFont typeface="Arial" charset="0"/>
              <a:buNone/>
              <a:defRPr/>
            </a:pPr>
            <a:r>
              <a:rPr lang="en-US" altLang="en-US" sz="1400" b="1" dirty="0" smtClean="0">
                <a:solidFill>
                  <a:schemeClr val="bg2">
                    <a:lumMod val="90000"/>
                  </a:schemeClr>
                </a:solidFill>
                <a:latin typeface="Segoe UI Symbol" pitchFamily="34" charset="0"/>
                <a:ea typeface="Segoe UI Symbol" pitchFamily="34" charset="0"/>
                <a:cs typeface="Segoe UI Symbol" pitchFamily="34" charset="0"/>
              </a:rPr>
              <a:t>    </a:t>
            </a:r>
          </a:p>
        </p:txBody>
      </p:sp>
      <p:sp>
        <p:nvSpPr>
          <p:cNvPr id="12" name="Content Placeholder 2"/>
          <p:cNvSpPr txBox="1">
            <a:spLocks/>
          </p:cNvSpPr>
          <p:nvPr/>
        </p:nvSpPr>
        <p:spPr bwMode="auto">
          <a:xfrm>
            <a:off x="531813" y="1128713"/>
            <a:ext cx="115077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0" hangingPunct="0">
              <a:buFont typeface="Arial" charset="0"/>
              <a:buNone/>
              <a:defRPr/>
            </a:pPr>
            <a:r>
              <a:rPr lang="en-US" altLang="en-US" sz="2750" b="1" dirty="0" smtClean="0">
                <a:solidFill>
                  <a:schemeClr val="bg2">
                    <a:lumMod val="90000"/>
                  </a:schemeClr>
                </a:solidFill>
                <a:latin typeface="Segoe UI Symbol" pitchFamily="34" charset="0"/>
                <a:ea typeface="Segoe UI Symbol" pitchFamily="34" charset="0"/>
                <a:cs typeface="Segoe UI Symbol" pitchFamily="34" charset="0"/>
              </a:rPr>
              <a:t>54% </a:t>
            </a:r>
            <a:r>
              <a:rPr lang="en-US" sz="1800" b="1" dirty="0" smtClean="0">
                <a:solidFill>
                  <a:schemeClr val="bg2">
                    <a:lumMod val="90000"/>
                  </a:schemeClr>
                </a:solidFill>
                <a:latin typeface="Segoe UI Symbol" panose="020B0502040204020203" pitchFamily="34" charset="0"/>
                <a:ea typeface="Segoe UI Symbol" panose="020B0502040204020203" pitchFamily="34" charset="0"/>
                <a:cs typeface="+mn-cs"/>
              </a:rPr>
              <a:t>of K-12 students were verbally harassed, </a:t>
            </a:r>
            <a:r>
              <a:rPr lang="en-US" sz="1800" b="1" dirty="0">
                <a:solidFill>
                  <a:schemeClr val="bg2">
                    <a:lumMod val="90000"/>
                  </a:schemeClr>
                </a:solidFill>
                <a:latin typeface="Segoe UI Symbol" panose="020B0502040204020203" pitchFamily="34" charset="0"/>
                <a:ea typeface="Segoe UI Symbol" panose="020B0502040204020203" pitchFamily="34" charset="0"/>
                <a:cs typeface="+mn-cs"/>
              </a:rPr>
              <a:t> </a:t>
            </a:r>
            <a:r>
              <a:rPr lang="en-US" sz="1800" b="1" dirty="0" smtClean="0">
                <a:solidFill>
                  <a:schemeClr val="bg2">
                    <a:lumMod val="90000"/>
                  </a:schemeClr>
                </a:solidFill>
                <a:latin typeface="Segoe UI Symbol" panose="020B0502040204020203" pitchFamily="34" charset="0"/>
                <a:ea typeface="Segoe UI Symbol" panose="020B0502040204020203" pitchFamily="34" charset="0"/>
                <a:cs typeface="+mn-cs"/>
              </a:rPr>
              <a:t>24% were physically attacked, 13% were sexually assaulted.</a:t>
            </a:r>
          </a:p>
          <a:p>
            <a:pPr>
              <a:lnSpc>
                <a:spcPct val="100000"/>
              </a:lnSpc>
              <a:spcBef>
                <a:spcPts val="0"/>
              </a:spcBef>
              <a:buFont typeface="Arial" charset="0"/>
              <a:buNone/>
              <a:defRPr/>
            </a:pPr>
            <a:r>
              <a:rPr lang="en-US" altLang="en-US" sz="1750" b="1" dirty="0" smtClean="0">
                <a:solidFill>
                  <a:schemeClr val="bg2">
                    <a:lumMod val="90000"/>
                  </a:schemeClr>
                </a:solidFill>
                <a:latin typeface="Segoe UI Symbol" pitchFamily="34" charset="0"/>
                <a:ea typeface="Segoe UI Symbol" pitchFamily="34" charset="0"/>
                <a:cs typeface="Segoe UI Symbol" pitchFamily="34" charset="0"/>
              </a:rPr>
              <a:t>    </a:t>
            </a:r>
          </a:p>
        </p:txBody>
      </p:sp>
      <p:sp>
        <p:nvSpPr>
          <p:cNvPr id="13" name="TextBox 26"/>
          <p:cNvSpPr txBox="1">
            <a:spLocks noChangeArrowheads="1"/>
          </p:cNvSpPr>
          <p:nvPr/>
        </p:nvSpPr>
        <p:spPr bwMode="auto">
          <a:xfrm>
            <a:off x="8129588" y="311150"/>
            <a:ext cx="37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0" hangingPunct="0">
              <a:defRPr/>
            </a:pPr>
            <a:r>
              <a:rPr lang="en-US" altLang="en-US" sz="1400" b="1" dirty="0" smtClean="0">
                <a:solidFill>
                  <a:schemeClr val="tx2">
                    <a:lumMod val="40000"/>
                    <a:lumOff val="60000"/>
                  </a:schemeClr>
                </a:solidFill>
                <a:cs typeface="+mn-cs"/>
              </a:rPr>
              <a:t>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2" descr="http://iambkinc.org/wp-content/uploads/2014/04/Background-landscape.png"/>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t="7401"/>
          <a:stretch>
            <a:fillRect/>
          </a:stretch>
        </p:blipFill>
        <p:spPr bwMode="auto">
          <a:xfrm>
            <a:off x="0" y="0"/>
            <a:ext cx="12396788"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0688" y="365125"/>
            <a:ext cx="11268075" cy="1325563"/>
          </a:xfrm>
        </p:spPr>
        <p:txBody>
          <a:bodyPr/>
          <a:lstStyle/>
          <a:p>
            <a:pP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Encouraging Changes</a:t>
            </a:r>
            <a:endParaRPr lang="en-US" b="1" dirty="0">
              <a:latin typeface="Segoe UI Symbol" panose="020B0502040204020203" pitchFamily="34" charset="0"/>
              <a:ea typeface="Segoe UI Symbol" panose="020B0502040204020203" pitchFamily="34" charset="0"/>
            </a:endParaRPr>
          </a:p>
        </p:txBody>
      </p:sp>
      <p:grpSp>
        <p:nvGrpSpPr>
          <p:cNvPr id="3" name="Group 2"/>
          <p:cNvGrpSpPr/>
          <p:nvPr/>
        </p:nvGrpSpPr>
        <p:grpSpPr>
          <a:xfrm>
            <a:off x="1776929" y="5363763"/>
            <a:ext cx="9853246" cy="1919699"/>
            <a:chOff x="681037" y="3725863"/>
            <a:chExt cx="9748838" cy="1919699"/>
          </a:xfrm>
          <a:noFill/>
        </p:grpSpPr>
        <p:sp>
          <p:nvSpPr>
            <p:cNvPr id="10" name="Rectangle 9"/>
            <p:cNvSpPr/>
            <p:nvPr/>
          </p:nvSpPr>
          <p:spPr bwMode="auto">
            <a:xfrm>
              <a:off x="681037" y="3725863"/>
              <a:ext cx="9748838" cy="1919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0" name="TextBox 2"/>
            <p:cNvSpPr txBox="1">
              <a:spLocks noChangeArrowheads="1"/>
            </p:cNvSpPr>
            <p:nvPr/>
          </p:nvSpPr>
          <p:spPr bwMode="auto">
            <a:xfrm>
              <a:off x="1773238" y="4260568"/>
              <a:ext cx="8656637"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defRPr/>
              </a:pPr>
              <a:endParaRPr lang="en-US" altLang="en-US" sz="1800" dirty="0" smtClean="0">
                <a:cs typeface="+mn-cs"/>
              </a:endParaRPr>
            </a:p>
          </p:txBody>
        </p:sp>
        <p:sp>
          <p:nvSpPr>
            <p:cNvPr id="12" name="Freeform 7"/>
            <p:cNvSpPr>
              <a:spLocks/>
            </p:cNvSpPr>
            <p:nvPr/>
          </p:nvSpPr>
          <p:spPr bwMode="auto">
            <a:xfrm>
              <a:off x="896938" y="3819525"/>
              <a:ext cx="452437" cy="773113"/>
            </a:xfrm>
            <a:custGeom>
              <a:avLst/>
              <a:gdLst>
                <a:gd name="T0" fmla="*/ 1118 w 1118"/>
                <a:gd name="T1" fmla="*/ 0 h 1912"/>
                <a:gd name="T2" fmla="*/ 1118 w 1118"/>
                <a:gd name="T3" fmla="*/ 1125 h 1912"/>
                <a:gd name="T4" fmla="*/ 624 w 1118"/>
                <a:gd name="T5" fmla="*/ 1125 h 1912"/>
                <a:gd name="T6" fmla="*/ 998 w 1118"/>
                <a:gd name="T7" fmla="*/ 1719 h 1912"/>
                <a:gd name="T8" fmla="*/ 723 w 1118"/>
                <a:gd name="T9" fmla="*/ 1912 h 1912"/>
                <a:gd name="T10" fmla="*/ 0 w 1118"/>
                <a:gd name="T11" fmla="*/ 1125 h 1912"/>
                <a:gd name="T12" fmla="*/ 0 w 1118"/>
                <a:gd name="T13" fmla="*/ 0 h 1912"/>
                <a:gd name="T14" fmla="*/ 1118 w 1118"/>
                <a:gd name="T15" fmla="*/ 0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912">
                  <a:moveTo>
                    <a:pt x="1118" y="0"/>
                  </a:moveTo>
                  <a:lnTo>
                    <a:pt x="1118" y="1125"/>
                  </a:lnTo>
                  <a:lnTo>
                    <a:pt x="624" y="1125"/>
                  </a:lnTo>
                  <a:lnTo>
                    <a:pt x="998" y="1719"/>
                  </a:lnTo>
                  <a:lnTo>
                    <a:pt x="723" y="1912"/>
                  </a:lnTo>
                  <a:lnTo>
                    <a:pt x="0" y="1125"/>
                  </a:lnTo>
                  <a:lnTo>
                    <a:pt x="0" y="0"/>
                  </a:lnTo>
                  <a:lnTo>
                    <a:pt x="1118" y="0"/>
                  </a:lnTo>
                  <a:close/>
                </a:path>
              </a:pathLst>
            </a:custGeom>
            <a:grpFill/>
            <a:ln>
              <a:noFill/>
            </a:ln>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sp>
          <p:nvSpPr>
            <p:cNvPr id="13" name="Freeform 8"/>
            <p:cNvSpPr>
              <a:spLocks/>
            </p:cNvSpPr>
            <p:nvPr/>
          </p:nvSpPr>
          <p:spPr bwMode="auto">
            <a:xfrm>
              <a:off x="1423988" y="3819525"/>
              <a:ext cx="450850" cy="773113"/>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sp>
          <p:nvSpPr>
            <p:cNvPr id="14" name="Freeform 8"/>
            <p:cNvSpPr>
              <a:spLocks/>
            </p:cNvSpPr>
            <p:nvPr/>
          </p:nvSpPr>
          <p:spPr bwMode="auto">
            <a:xfrm flipH="1">
              <a:off x="9788405" y="4738755"/>
              <a:ext cx="450850" cy="771525"/>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sp>
          <p:nvSpPr>
            <p:cNvPr id="15" name="Freeform 8"/>
            <p:cNvSpPr>
              <a:spLocks/>
            </p:cNvSpPr>
            <p:nvPr/>
          </p:nvSpPr>
          <p:spPr bwMode="auto">
            <a:xfrm flipH="1">
              <a:off x="9272711" y="4737855"/>
              <a:ext cx="452438" cy="771525"/>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p:spPr>
          <p:txBody>
            <a:bodyPr/>
            <a:lstStyle/>
            <a:p>
              <a:pPr fontAlgn="auto">
                <a:spcBef>
                  <a:spcPts val="0"/>
                </a:spcBef>
                <a:spcAft>
                  <a:spcPts val="0"/>
                </a:spcAft>
                <a:defRPr/>
              </a:pPr>
              <a:endParaRPr lang="en-US" dirty="0">
                <a:solidFill>
                  <a:schemeClr val="bg1">
                    <a:lumMod val="50000"/>
                  </a:schemeClr>
                </a:solidFill>
                <a:latin typeface="+mn-lt"/>
                <a:cs typeface="+mn-cs"/>
              </a:endParaRPr>
            </a:p>
          </p:txBody>
        </p:sp>
      </p:grpSp>
      <p:pic>
        <p:nvPicPr>
          <p:cNvPr id="24581" name="Picture 31"/>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958138" y="960438"/>
            <a:ext cx="309562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a:grpSpLocks/>
          </p:cNvGrpSpPr>
          <p:nvPr/>
        </p:nvGrpSpPr>
        <p:grpSpPr bwMode="auto">
          <a:xfrm>
            <a:off x="1036638" y="1546225"/>
            <a:ext cx="7707312" cy="458788"/>
            <a:chOff x="1036638" y="1546225"/>
            <a:chExt cx="7707312" cy="458788"/>
          </a:xfrm>
        </p:grpSpPr>
        <p:sp>
          <p:nvSpPr>
            <p:cNvPr id="23564" name="Content Placeholder 2"/>
            <p:cNvSpPr txBox="1">
              <a:spLocks/>
            </p:cNvSpPr>
            <p:nvPr/>
          </p:nvSpPr>
          <p:spPr bwMode="auto">
            <a:xfrm>
              <a:off x="1036638" y="1546225"/>
              <a:ext cx="77073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accent2"/>
                  </a:solidFill>
                  <a:latin typeface="Segoe UI Symbol" pitchFamily="34" charset="0"/>
                  <a:ea typeface="Segoe UI Symbol" pitchFamily="34" charset="0"/>
                  <a:cs typeface="Segoe UI Symbol" pitchFamily="34" charset="0"/>
                </a:rPr>
                <a:t>60% </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reported their </a:t>
              </a:r>
              <a:r>
                <a:rPr lang="en-US" altLang="en-US" sz="1800" i="1" dirty="0" smtClean="0">
                  <a:solidFill>
                    <a:schemeClr val="tx2">
                      <a:lumMod val="75000"/>
                    </a:schemeClr>
                  </a:solidFill>
                  <a:latin typeface="Segoe UI Symbol" pitchFamily="34" charset="0"/>
                  <a:ea typeface="Segoe UI Symbol" pitchFamily="34" charset="0"/>
                  <a:cs typeface="Segoe UI Symbol" pitchFamily="34" charset="0"/>
                </a:rPr>
                <a:t>immediate family  w</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as supportive.</a:t>
              </a:r>
            </a:p>
          </p:txBody>
        </p:sp>
        <p:sp>
          <p:nvSpPr>
            <p:cNvPr id="25" name="TextBox 26"/>
            <p:cNvSpPr txBox="1">
              <a:spLocks noChangeArrowheads="1"/>
            </p:cNvSpPr>
            <p:nvPr/>
          </p:nvSpPr>
          <p:spPr bwMode="auto">
            <a:xfrm>
              <a:off x="6665913" y="1593850"/>
              <a:ext cx="37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0" hangingPunct="0">
                <a:defRPr/>
              </a:pPr>
              <a:r>
                <a:rPr lang="en-US" altLang="en-US" sz="1400" dirty="0" smtClean="0">
                  <a:solidFill>
                    <a:schemeClr val="tx2">
                      <a:lumMod val="75000"/>
                    </a:schemeClr>
                  </a:solidFill>
                  <a:cs typeface="+mn-cs"/>
                </a:rPr>
                <a:t>3</a:t>
              </a:r>
            </a:p>
          </p:txBody>
        </p:sp>
      </p:grpSp>
      <p:pic>
        <p:nvPicPr>
          <p:cNvPr id="24583" name="Picture 14" descr="C:\Users\tmcclain\AppData\Local\Microsoft\Windows\Temporary Internet Files\Content.IE5\9L9VV2F6\Campfi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5486400"/>
            <a:ext cx="2697162"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6" descr="C:\Users\tmcclain\AppData\Local\Microsoft\Windows\Temporary Internet Files\Content.IE5\3AZN2J6R\Hammoc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3638" y="5070475"/>
            <a:ext cx="10239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7" descr="C:\Users\tmcclain\AppData\Local\Microsoft\Windows\Temporary Internet Files\Content.IE5\3AZN2J6R\Meditat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8200" y="5430838"/>
            <a:ext cx="4873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8" descr="C:\Users\tmcclain\AppData\Local\Microsoft\Windows\Temporary Internet Files\Content.IE5\EY5Q11KW\Ten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538" y="4962525"/>
            <a:ext cx="9064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1036638" y="2171700"/>
            <a:ext cx="7707312" cy="458788"/>
            <a:chOff x="1036638" y="2225675"/>
            <a:chExt cx="7707312" cy="458788"/>
          </a:xfrm>
        </p:grpSpPr>
        <p:sp>
          <p:nvSpPr>
            <p:cNvPr id="23562" name="Content Placeholder 2"/>
            <p:cNvSpPr txBox="1">
              <a:spLocks/>
            </p:cNvSpPr>
            <p:nvPr/>
          </p:nvSpPr>
          <p:spPr bwMode="auto">
            <a:xfrm>
              <a:off x="1036638" y="2225675"/>
              <a:ext cx="77073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accent2"/>
                  </a:solidFill>
                  <a:latin typeface="Segoe UI Symbol" pitchFamily="34" charset="0"/>
                  <a:ea typeface="Segoe UI Symbol" pitchFamily="34" charset="0"/>
                  <a:cs typeface="Segoe UI Symbol" pitchFamily="34" charset="0"/>
                </a:rPr>
                <a:t>68% </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reported their </a:t>
              </a:r>
              <a:r>
                <a:rPr lang="en-US" altLang="en-US" sz="1800" i="1" dirty="0" smtClean="0">
                  <a:solidFill>
                    <a:schemeClr val="tx2">
                      <a:lumMod val="75000"/>
                    </a:schemeClr>
                  </a:solidFill>
                  <a:latin typeface="Segoe UI Symbol" pitchFamily="34" charset="0"/>
                  <a:ea typeface="Segoe UI Symbol" pitchFamily="34" charset="0"/>
                  <a:cs typeface="Segoe UI Symbol" pitchFamily="34" charset="0"/>
                </a:rPr>
                <a:t>coworkers</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  were supportive.</a:t>
              </a:r>
            </a:p>
          </p:txBody>
        </p:sp>
        <p:sp>
          <p:nvSpPr>
            <p:cNvPr id="20" name="TextBox 26"/>
            <p:cNvSpPr txBox="1">
              <a:spLocks noChangeArrowheads="1"/>
            </p:cNvSpPr>
            <p:nvPr/>
          </p:nvSpPr>
          <p:spPr bwMode="auto">
            <a:xfrm>
              <a:off x="6075363" y="2266950"/>
              <a:ext cx="37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0" hangingPunct="0">
                <a:defRPr/>
              </a:pPr>
              <a:r>
                <a:rPr lang="en-US" altLang="en-US" sz="1400" dirty="0" smtClean="0">
                  <a:solidFill>
                    <a:schemeClr val="tx2">
                      <a:lumMod val="75000"/>
                    </a:schemeClr>
                  </a:solidFill>
                  <a:cs typeface="+mn-cs"/>
                </a:rPr>
                <a:t>3</a:t>
              </a:r>
            </a:p>
          </p:txBody>
        </p:sp>
      </p:grpSp>
      <p:grpSp>
        <p:nvGrpSpPr>
          <p:cNvPr id="4" name="Group 3"/>
          <p:cNvGrpSpPr>
            <a:grpSpLocks/>
          </p:cNvGrpSpPr>
          <p:nvPr/>
        </p:nvGrpSpPr>
        <p:grpSpPr bwMode="auto">
          <a:xfrm>
            <a:off x="1036638" y="2832100"/>
            <a:ext cx="7707312" cy="458788"/>
            <a:chOff x="1036638" y="2873375"/>
            <a:chExt cx="7707312" cy="458788"/>
          </a:xfrm>
        </p:grpSpPr>
        <p:sp>
          <p:nvSpPr>
            <p:cNvPr id="23574" name="Content Placeholder 2"/>
            <p:cNvSpPr txBox="1">
              <a:spLocks/>
            </p:cNvSpPr>
            <p:nvPr/>
          </p:nvSpPr>
          <p:spPr bwMode="auto">
            <a:xfrm>
              <a:off x="1036638" y="2873375"/>
              <a:ext cx="77073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accent2"/>
                  </a:solidFill>
                  <a:latin typeface="Segoe UI Symbol" pitchFamily="34" charset="0"/>
                  <a:ea typeface="Segoe UI Symbol" pitchFamily="34" charset="0"/>
                  <a:cs typeface="Segoe UI Symbol" pitchFamily="34" charset="0"/>
                </a:rPr>
                <a:t>56% </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report their </a:t>
              </a:r>
              <a:r>
                <a:rPr lang="en-US" altLang="en-US" sz="1800" i="1" dirty="0" smtClean="0">
                  <a:solidFill>
                    <a:schemeClr val="tx2">
                      <a:lumMod val="75000"/>
                    </a:schemeClr>
                  </a:solidFill>
                  <a:latin typeface="Segoe UI Symbol" pitchFamily="34" charset="0"/>
                  <a:ea typeface="Segoe UI Symbol" pitchFamily="34" charset="0"/>
                  <a:cs typeface="Segoe UI Symbol" pitchFamily="34" charset="0"/>
                </a:rPr>
                <a:t>classmates</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  were supportive.</a:t>
              </a:r>
            </a:p>
          </p:txBody>
        </p:sp>
        <p:sp>
          <p:nvSpPr>
            <p:cNvPr id="21" name="TextBox 26"/>
            <p:cNvSpPr txBox="1">
              <a:spLocks noChangeArrowheads="1"/>
            </p:cNvSpPr>
            <p:nvPr/>
          </p:nvSpPr>
          <p:spPr bwMode="auto">
            <a:xfrm>
              <a:off x="5851525" y="2900363"/>
              <a:ext cx="376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0" hangingPunct="0">
                <a:defRPr/>
              </a:pPr>
              <a:r>
                <a:rPr lang="en-US" altLang="en-US" sz="1400" dirty="0" smtClean="0">
                  <a:solidFill>
                    <a:schemeClr val="tx2">
                      <a:lumMod val="75000"/>
                    </a:schemeClr>
                  </a:solidFill>
                  <a:cs typeface="+mn-cs"/>
                </a:rPr>
                <a:t>3</a:t>
              </a:r>
            </a:p>
          </p:txBody>
        </p:sp>
      </p:grpSp>
      <p:grpSp>
        <p:nvGrpSpPr>
          <p:cNvPr id="8" name="Group 7"/>
          <p:cNvGrpSpPr>
            <a:grpSpLocks/>
          </p:cNvGrpSpPr>
          <p:nvPr/>
        </p:nvGrpSpPr>
        <p:grpSpPr bwMode="auto">
          <a:xfrm>
            <a:off x="1036638" y="3429000"/>
            <a:ext cx="8721725" cy="458788"/>
            <a:chOff x="1036415" y="3428844"/>
            <a:chExt cx="8721734" cy="458788"/>
          </a:xfrm>
        </p:grpSpPr>
        <p:sp>
          <p:nvSpPr>
            <p:cNvPr id="29" name="Content Placeholder 2"/>
            <p:cNvSpPr txBox="1">
              <a:spLocks/>
            </p:cNvSpPr>
            <p:nvPr/>
          </p:nvSpPr>
          <p:spPr bwMode="auto">
            <a:xfrm>
              <a:off x="1036415" y="3428844"/>
              <a:ext cx="8721734"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accent2"/>
                  </a:solidFill>
                  <a:latin typeface="Segoe UI Symbol" pitchFamily="34" charset="0"/>
                  <a:ea typeface="Segoe UI Symbol" pitchFamily="34" charset="0"/>
                  <a:cs typeface="Segoe UI Symbol" pitchFamily="34" charset="0"/>
                </a:rPr>
                <a:t>71% </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fewer symptoms of severe depression when able to use chosen name.</a:t>
              </a:r>
            </a:p>
          </p:txBody>
        </p:sp>
        <p:sp>
          <p:nvSpPr>
            <p:cNvPr id="27" name="TextBox 26"/>
            <p:cNvSpPr txBox="1">
              <a:spLocks noChangeArrowheads="1"/>
            </p:cNvSpPr>
            <p:nvPr/>
          </p:nvSpPr>
          <p:spPr bwMode="auto">
            <a:xfrm>
              <a:off x="8761198" y="3459007"/>
              <a:ext cx="338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0" hangingPunct="0">
                <a:defRPr/>
              </a:pPr>
              <a:r>
                <a:rPr lang="en-US" altLang="en-US" sz="1400" dirty="0" smtClean="0">
                  <a:solidFill>
                    <a:schemeClr val="tx2">
                      <a:lumMod val="75000"/>
                    </a:schemeClr>
                  </a:solidFill>
                  <a:cs typeface="+mn-cs"/>
                </a:rPr>
                <a:t>8</a:t>
              </a:r>
            </a:p>
          </p:txBody>
        </p:sp>
      </p:grpSp>
      <p:grpSp>
        <p:nvGrpSpPr>
          <p:cNvPr id="7" name="Group 6"/>
          <p:cNvGrpSpPr>
            <a:grpSpLocks/>
          </p:cNvGrpSpPr>
          <p:nvPr/>
        </p:nvGrpSpPr>
        <p:grpSpPr bwMode="auto">
          <a:xfrm>
            <a:off x="1039813" y="4032250"/>
            <a:ext cx="7707312" cy="458788"/>
            <a:chOff x="1040058" y="4031916"/>
            <a:chExt cx="7707312" cy="458788"/>
          </a:xfrm>
        </p:grpSpPr>
        <p:sp>
          <p:nvSpPr>
            <p:cNvPr id="30" name="Content Placeholder 2"/>
            <p:cNvSpPr txBox="1">
              <a:spLocks/>
            </p:cNvSpPr>
            <p:nvPr/>
          </p:nvSpPr>
          <p:spPr bwMode="auto">
            <a:xfrm>
              <a:off x="1040058" y="4031916"/>
              <a:ext cx="77073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 typeface="Arial" charset="0"/>
                <a:buNone/>
                <a:defRPr/>
              </a:pPr>
              <a:r>
                <a:rPr lang="en-US" altLang="en-US" b="1" dirty="0" smtClean="0">
                  <a:solidFill>
                    <a:schemeClr val="accent2"/>
                  </a:solidFill>
                  <a:latin typeface="Segoe UI Symbol" pitchFamily="34" charset="0"/>
                  <a:ea typeface="Segoe UI Symbol" pitchFamily="34" charset="0"/>
                  <a:cs typeface="Segoe UI Symbol" pitchFamily="34" charset="0"/>
                </a:rPr>
                <a:t>65% </a:t>
              </a:r>
              <a:r>
                <a:rPr lang="en-US" altLang="en-US" sz="1800" dirty="0" smtClean="0">
                  <a:solidFill>
                    <a:schemeClr val="tx2">
                      <a:lumMod val="75000"/>
                    </a:schemeClr>
                  </a:solidFill>
                  <a:latin typeface="Segoe UI Symbol" pitchFamily="34" charset="0"/>
                  <a:ea typeface="Segoe UI Symbol" pitchFamily="34" charset="0"/>
                  <a:cs typeface="Segoe UI Symbol" pitchFamily="34" charset="0"/>
                </a:rPr>
                <a:t>decrease in suicide attempts when able to use chosen name.</a:t>
              </a:r>
            </a:p>
          </p:txBody>
        </p:sp>
        <p:sp>
          <p:nvSpPr>
            <p:cNvPr id="31" name="TextBox 30"/>
            <p:cNvSpPr txBox="1">
              <a:spLocks noChangeArrowheads="1"/>
            </p:cNvSpPr>
            <p:nvPr/>
          </p:nvSpPr>
          <p:spPr bwMode="auto">
            <a:xfrm>
              <a:off x="7848845" y="4073191"/>
              <a:ext cx="376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0" hangingPunct="0">
                <a:defRPr/>
              </a:pPr>
              <a:r>
                <a:rPr lang="en-US" altLang="en-US" sz="1400" dirty="0" smtClean="0">
                  <a:solidFill>
                    <a:schemeClr val="tx2">
                      <a:lumMod val="75000"/>
                    </a:schemeClr>
                  </a:solidFill>
                  <a:cs typeface="+mn-cs"/>
                </a:rPr>
                <a:t>8</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a:extLst>
              <a:ext uri="{28A0092B-C50C-407E-A947-70E740481C1C}">
                <a14:useLocalDpi xmlns:a14="http://schemas.microsoft.com/office/drawing/2010/main" val="0"/>
              </a:ext>
            </a:extLst>
          </a:blip>
          <a:srcRect l="10033"/>
          <a:stretch>
            <a:fillRect/>
          </a:stretch>
        </p:blipFill>
        <p:spPr bwMode="auto">
          <a:xfrm>
            <a:off x="754063" y="30163"/>
            <a:ext cx="11437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0"/>
            <a:ext cx="5561013" cy="6888163"/>
          </a:xfrm>
          <a:prstGeom prst="rect">
            <a:avLst/>
          </a:prstGeom>
          <a:solidFill>
            <a:schemeClr val="accent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04" name="Title 1"/>
          <p:cNvSpPr>
            <a:spLocks noGrp="1"/>
          </p:cNvSpPr>
          <p:nvPr>
            <p:ph type="title"/>
          </p:nvPr>
        </p:nvSpPr>
        <p:spPr>
          <a:xfrm>
            <a:off x="46038" y="130175"/>
            <a:ext cx="6132512" cy="1325563"/>
          </a:xfrm>
        </p:spPr>
        <p:txBody>
          <a:bodyPr/>
          <a:lstStyle/>
          <a:p>
            <a:pPr eaLnBrk="1" hangingPunct="1"/>
            <a:r>
              <a:rPr lang="en-US" altLang="en-US" smtClean="0">
                <a:solidFill>
                  <a:schemeClr val="bg1"/>
                </a:solidFill>
                <a:latin typeface="Segoe UI Symbol" pitchFamily="34" charset="0"/>
                <a:ea typeface="Segoe UI Symbol" pitchFamily="34" charset="0"/>
                <a:cs typeface="Segoe UI Symbol" pitchFamily="34" charset="0"/>
              </a:rPr>
              <a:t>How to be supportive</a:t>
            </a:r>
          </a:p>
        </p:txBody>
      </p:sp>
      <p:sp>
        <p:nvSpPr>
          <p:cNvPr id="25605" name="Content Placeholder 2"/>
          <p:cNvSpPr txBox="1">
            <a:spLocks/>
          </p:cNvSpPr>
          <p:nvPr/>
        </p:nvSpPr>
        <p:spPr bwMode="auto">
          <a:xfrm>
            <a:off x="395288" y="1352550"/>
            <a:ext cx="4979987"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3688" indent="-293688"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Use the individual’s name. </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Be mindful to use the appropriate pronouns.  </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If you’re unclear about pro-nouns , names or wishes, ask respectfully. Typically folks are willing to share .</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Educate yourself with legitimate resources.</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Challenge your own preconceptions.</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Don’t engage in gossip or share the individuals story unnecessarily.  </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Don’t ask about physical anatomy.</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Treat others the way you want to be treated – with dignity and respect.</a:t>
            </a: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Image result for assist"/>
          <p:cNvPicPr>
            <a:picLocks noChangeAspect="1" noChangeArrowheads="1"/>
          </p:cNvPicPr>
          <p:nvPr/>
        </p:nvPicPr>
        <p:blipFill>
          <a:blip r:embed="rId3">
            <a:extLst>
              <a:ext uri="{28A0092B-C50C-407E-A947-70E740481C1C}">
                <a14:useLocalDpi xmlns:a14="http://schemas.microsoft.com/office/drawing/2010/main" val="0"/>
              </a:ext>
            </a:extLst>
          </a:blip>
          <a:srcRect l="10934" t="32552" r="14784"/>
          <a:stretch>
            <a:fillRect/>
          </a:stretch>
        </p:blipFill>
        <p:spPr bwMode="auto">
          <a:xfrm>
            <a:off x="790575" y="-6350"/>
            <a:ext cx="11401425"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350"/>
            <a:ext cx="5597525" cy="6889750"/>
          </a:xfrm>
          <a:prstGeom prst="rect">
            <a:avLst/>
          </a:prstGeom>
          <a:solidFill>
            <a:schemeClr val="accent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2">
                  <a:lumMod val="75000"/>
                </a:schemeClr>
              </a:solidFill>
            </a:endParaRPr>
          </a:p>
        </p:txBody>
      </p:sp>
      <p:sp>
        <p:nvSpPr>
          <p:cNvPr id="26628" name="Title 1"/>
          <p:cNvSpPr>
            <a:spLocks noGrp="1"/>
          </p:cNvSpPr>
          <p:nvPr>
            <p:ph type="title"/>
          </p:nvPr>
        </p:nvSpPr>
        <p:spPr>
          <a:xfrm>
            <a:off x="0" y="130175"/>
            <a:ext cx="6351588" cy="1325563"/>
          </a:xfrm>
        </p:spPr>
        <p:txBody>
          <a:bodyPr/>
          <a:lstStyle/>
          <a:p>
            <a:pPr eaLnBrk="1" hangingPunct="1"/>
            <a:r>
              <a:rPr lang="en-US" altLang="en-US" smtClean="0">
                <a:solidFill>
                  <a:schemeClr val="bg1"/>
                </a:solidFill>
                <a:latin typeface="Segoe UI Symbol" pitchFamily="34" charset="0"/>
                <a:ea typeface="Segoe UI Symbol" pitchFamily="34" charset="0"/>
                <a:cs typeface="Segoe UI Symbol" pitchFamily="34" charset="0"/>
              </a:rPr>
              <a:t>Professional Support</a:t>
            </a:r>
          </a:p>
        </p:txBody>
      </p:sp>
      <p:sp>
        <p:nvSpPr>
          <p:cNvPr id="26629" name="Content Placeholder 2"/>
          <p:cNvSpPr txBox="1">
            <a:spLocks/>
          </p:cNvSpPr>
          <p:nvPr/>
        </p:nvSpPr>
        <p:spPr bwMode="auto">
          <a:xfrm>
            <a:off x="395288" y="1203325"/>
            <a:ext cx="4967287"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3688" indent="-293688"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Provide resources and referrals for options for gender identity and expression, including medical interventions.</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If applicable, assess eligibility, prepare, and refer for hormone therapy and gender confirming surgery.</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Assess, diagnose, and treat co-existing mental health conditions.</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Support families through  the transition process.</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Write a carry letter.</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Assist clients with making changes in identity documents.</a:t>
            </a:r>
          </a:p>
          <a:p>
            <a:pPr eaLnBrk="1" hangingPunct="1">
              <a:lnSpc>
                <a:spcPct val="100000"/>
              </a:lnSpc>
              <a:spcBef>
                <a:spcPts val="1800"/>
              </a:spcBef>
              <a:buClr>
                <a:schemeClr val="accent1"/>
              </a:buClr>
              <a:buSzPct val="120000"/>
              <a:buFont typeface="Wingdings" pitchFamily="2" charset="2"/>
              <a:buChar char="ü"/>
            </a:pPr>
            <a:r>
              <a:rPr lang="en-US" altLang="en-US" sz="1800">
                <a:solidFill>
                  <a:schemeClr val="bg1"/>
                </a:solidFill>
                <a:latin typeface="Segoe UI Symbol" pitchFamily="34" charset="0"/>
                <a:ea typeface="Segoe UI Symbol" pitchFamily="34" charset="0"/>
                <a:cs typeface="Segoe UI Symbol" pitchFamily="34" charset="0"/>
              </a:rPr>
              <a:t>Become knowledgeable of WPATH best practices and standards of care.</a:t>
            </a:r>
          </a:p>
        </p:txBody>
      </p:sp>
      <p:sp>
        <p:nvSpPr>
          <p:cNvPr id="26630" name="TextBox 5"/>
          <p:cNvSpPr txBox="1">
            <a:spLocks noChangeArrowheads="1"/>
          </p:cNvSpPr>
          <p:nvPr/>
        </p:nvSpPr>
        <p:spPr bwMode="auto">
          <a:xfrm>
            <a:off x="5143500" y="230188"/>
            <a:ext cx="376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800" b="1">
                <a:solidFill>
                  <a:schemeClr val="bg1"/>
                </a:solidFill>
              </a:rPr>
              <a:t>9</a:t>
            </a: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6525" y="0"/>
            <a:ext cx="12827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 name="Group 9"/>
          <p:cNvGrpSpPr/>
          <p:nvPr/>
        </p:nvGrpSpPr>
        <p:grpSpPr>
          <a:xfrm>
            <a:off x="1269365" y="1173891"/>
            <a:ext cx="1739385" cy="1242183"/>
            <a:chOff x="0" y="1911350"/>
            <a:chExt cx="3960813" cy="3035300"/>
          </a:xfrm>
          <a:solidFill>
            <a:schemeClr val="tx2">
              <a:lumMod val="75000"/>
            </a:schemeClr>
          </a:solidFill>
        </p:grpSpPr>
        <p:sp>
          <p:nvSpPr>
            <p:cNvPr id="11" name="Freeform 7"/>
            <p:cNvSpPr>
              <a:spLocks/>
            </p:cNvSpPr>
            <p:nvPr/>
          </p:nvSpPr>
          <p:spPr bwMode="auto">
            <a:xfrm>
              <a:off x="0" y="1911350"/>
              <a:ext cx="1774825" cy="3035300"/>
            </a:xfrm>
            <a:custGeom>
              <a:avLst/>
              <a:gdLst>
                <a:gd name="T0" fmla="*/ 1118 w 1118"/>
                <a:gd name="T1" fmla="*/ 0 h 1912"/>
                <a:gd name="T2" fmla="*/ 1118 w 1118"/>
                <a:gd name="T3" fmla="*/ 1125 h 1912"/>
                <a:gd name="T4" fmla="*/ 624 w 1118"/>
                <a:gd name="T5" fmla="*/ 1125 h 1912"/>
                <a:gd name="T6" fmla="*/ 998 w 1118"/>
                <a:gd name="T7" fmla="*/ 1719 h 1912"/>
                <a:gd name="T8" fmla="*/ 723 w 1118"/>
                <a:gd name="T9" fmla="*/ 1912 h 1912"/>
                <a:gd name="T10" fmla="*/ 0 w 1118"/>
                <a:gd name="T11" fmla="*/ 1125 h 1912"/>
                <a:gd name="T12" fmla="*/ 0 w 1118"/>
                <a:gd name="T13" fmla="*/ 0 h 1912"/>
                <a:gd name="T14" fmla="*/ 1118 w 1118"/>
                <a:gd name="T15" fmla="*/ 0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912">
                  <a:moveTo>
                    <a:pt x="1118" y="0"/>
                  </a:moveTo>
                  <a:lnTo>
                    <a:pt x="1118" y="1125"/>
                  </a:lnTo>
                  <a:lnTo>
                    <a:pt x="624" y="1125"/>
                  </a:lnTo>
                  <a:lnTo>
                    <a:pt x="998" y="1719"/>
                  </a:lnTo>
                  <a:lnTo>
                    <a:pt x="723" y="1912"/>
                  </a:lnTo>
                  <a:lnTo>
                    <a:pt x="0" y="1125"/>
                  </a:lnTo>
                  <a:lnTo>
                    <a:pt x="0" y="0"/>
                  </a:lnTo>
                  <a:lnTo>
                    <a:pt x="11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tx2">
                    <a:lumMod val="75000"/>
                  </a:schemeClr>
                </a:solidFill>
                <a:latin typeface="+mn-lt"/>
                <a:cs typeface="+mn-cs"/>
              </a:endParaRPr>
            </a:p>
          </p:txBody>
        </p:sp>
        <p:sp>
          <p:nvSpPr>
            <p:cNvPr id="12" name="Freeform 8"/>
            <p:cNvSpPr>
              <a:spLocks/>
            </p:cNvSpPr>
            <p:nvPr/>
          </p:nvSpPr>
          <p:spPr bwMode="auto">
            <a:xfrm>
              <a:off x="2187575" y="1911350"/>
              <a:ext cx="1773238" cy="3035300"/>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tx2">
                    <a:lumMod val="75000"/>
                  </a:schemeClr>
                </a:solidFill>
                <a:latin typeface="+mn-lt"/>
                <a:cs typeface="+mn-cs"/>
              </a:endParaRPr>
            </a:p>
          </p:txBody>
        </p:sp>
      </p:grpSp>
      <p:grpSp>
        <p:nvGrpSpPr>
          <p:cNvPr id="13" name="Group 12"/>
          <p:cNvGrpSpPr/>
          <p:nvPr/>
        </p:nvGrpSpPr>
        <p:grpSpPr>
          <a:xfrm flipH="1">
            <a:off x="9315969" y="3976688"/>
            <a:ext cx="2063872" cy="1440768"/>
            <a:chOff x="0" y="1911350"/>
            <a:chExt cx="3960813" cy="3035300"/>
          </a:xfrm>
          <a:solidFill>
            <a:schemeClr val="tx2">
              <a:lumMod val="75000"/>
            </a:schemeClr>
          </a:solidFill>
        </p:grpSpPr>
        <p:sp>
          <p:nvSpPr>
            <p:cNvPr id="14" name="Freeform 7"/>
            <p:cNvSpPr>
              <a:spLocks/>
            </p:cNvSpPr>
            <p:nvPr/>
          </p:nvSpPr>
          <p:spPr bwMode="auto">
            <a:xfrm>
              <a:off x="0" y="1911350"/>
              <a:ext cx="1774825" cy="3035300"/>
            </a:xfrm>
            <a:custGeom>
              <a:avLst/>
              <a:gdLst>
                <a:gd name="T0" fmla="*/ 1118 w 1118"/>
                <a:gd name="T1" fmla="*/ 0 h 1912"/>
                <a:gd name="T2" fmla="*/ 1118 w 1118"/>
                <a:gd name="T3" fmla="*/ 1125 h 1912"/>
                <a:gd name="T4" fmla="*/ 624 w 1118"/>
                <a:gd name="T5" fmla="*/ 1125 h 1912"/>
                <a:gd name="T6" fmla="*/ 998 w 1118"/>
                <a:gd name="T7" fmla="*/ 1719 h 1912"/>
                <a:gd name="T8" fmla="*/ 723 w 1118"/>
                <a:gd name="T9" fmla="*/ 1912 h 1912"/>
                <a:gd name="T10" fmla="*/ 0 w 1118"/>
                <a:gd name="T11" fmla="*/ 1125 h 1912"/>
                <a:gd name="T12" fmla="*/ 0 w 1118"/>
                <a:gd name="T13" fmla="*/ 0 h 1912"/>
                <a:gd name="T14" fmla="*/ 1118 w 1118"/>
                <a:gd name="T15" fmla="*/ 0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912">
                  <a:moveTo>
                    <a:pt x="1118" y="0"/>
                  </a:moveTo>
                  <a:lnTo>
                    <a:pt x="1118" y="1125"/>
                  </a:lnTo>
                  <a:lnTo>
                    <a:pt x="624" y="1125"/>
                  </a:lnTo>
                  <a:lnTo>
                    <a:pt x="998" y="1719"/>
                  </a:lnTo>
                  <a:lnTo>
                    <a:pt x="723" y="1912"/>
                  </a:lnTo>
                  <a:lnTo>
                    <a:pt x="0" y="1125"/>
                  </a:lnTo>
                  <a:lnTo>
                    <a:pt x="0" y="0"/>
                  </a:lnTo>
                  <a:lnTo>
                    <a:pt x="11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tx2">
                    <a:lumMod val="75000"/>
                  </a:schemeClr>
                </a:solidFill>
                <a:latin typeface="+mn-lt"/>
                <a:cs typeface="+mn-cs"/>
              </a:endParaRPr>
            </a:p>
          </p:txBody>
        </p:sp>
        <p:sp>
          <p:nvSpPr>
            <p:cNvPr id="15" name="Freeform 8"/>
            <p:cNvSpPr>
              <a:spLocks/>
            </p:cNvSpPr>
            <p:nvPr/>
          </p:nvSpPr>
          <p:spPr bwMode="auto">
            <a:xfrm>
              <a:off x="2187575" y="1911350"/>
              <a:ext cx="1773238" cy="3035300"/>
            </a:xfrm>
            <a:custGeom>
              <a:avLst/>
              <a:gdLst>
                <a:gd name="T0" fmla="*/ 1117 w 1117"/>
                <a:gd name="T1" fmla="*/ 1125 h 1912"/>
                <a:gd name="T2" fmla="*/ 629 w 1117"/>
                <a:gd name="T3" fmla="*/ 1125 h 1912"/>
                <a:gd name="T4" fmla="*/ 998 w 1117"/>
                <a:gd name="T5" fmla="*/ 1719 h 1912"/>
                <a:gd name="T6" fmla="*/ 722 w 1117"/>
                <a:gd name="T7" fmla="*/ 1912 h 1912"/>
                <a:gd name="T8" fmla="*/ 0 w 1117"/>
                <a:gd name="T9" fmla="*/ 1125 h 1912"/>
                <a:gd name="T10" fmla="*/ 0 w 1117"/>
                <a:gd name="T11" fmla="*/ 0 h 1912"/>
                <a:gd name="T12" fmla="*/ 1117 w 1117"/>
                <a:gd name="T13" fmla="*/ 0 h 1912"/>
                <a:gd name="T14" fmla="*/ 1117 w 1117"/>
                <a:gd name="T15" fmla="*/ 1125 h 1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7" h="1912">
                  <a:moveTo>
                    <a:pt x="1117" y="1125"/>
                  </a:moveTo>
                  <a:lnTo>
                    <a:pt x="629" y="1125"/>
                  </a:lnTo>
                  <a:lnTo>
                    <a:pt x="998" y="1719"/>
                  </a:lnTo>
                  <a:lnTo>
                    <a:pt x="722" y="1912"/>
                  </a:lnTo>
                  <a:lnTo>
                    <a:pt x="0" y="1125"/>
                  </a:lnTo>
                  <a:lnTo>
                    <a:pt x="0" y="0"/>
                  </a:lnTo>
                  <a:lnTo>
                    <a:pt x="1117" y="0"/>
                  </a:lnTo>
                  <a:lnTo>
                    <a:pt x="1117" y="1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tx2">
                    <a:lumMod val="75000"/>
                  </a:schemeClr>
                </a:solidFill>
                <a:latin typeface="+mn-lt"/>
                <a:cs typeface="+mn-cs"/>
              </a:endParaRPr>
            </a:p>
          </p:txBody>
        </p:sp>
      </p:grpSp>
      <p:sp>
        <p:nvSpPr>
          <p:cNvPr id="27654" name="Content Placeholder 2"/>
          <p:cNvSpPr txBox="1">
            <a:spLocks/>
          </p:cNvSpPr>
          <p:nvPr/>
        </p:nvSpPr>
        <p:spPr bwMode="auto">
          <a:xfrm>
            <a:off x="3008313" y="2014538"/>
            <a:ext cx="7037387"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Font typeface="Arial" charset="0"/>
              <a:buChar char="•"/>
              <a:defRPr sz="2800">
                <a:solidFill>
                  <a:schemeClr val="tx1"/>
                </a:solidFill>
                <a:latin typeface="Calibri" pitchFamily="34" charset="0"/>
              </a:defRPr>
            </a:lvl1pPr>
            <a:lvl2pPr marL="514350" indent="-171450" defTabSz="685800">
              <a:lnSpc>
                <a:spcPct val="90000"/>
              </a:lnSpc>
              <a:spcBef>
                <a:spcPts val="500"/>
              </a:spcBef>
              <a:buFont typeface="Arial" charset="0"/>
              <a:buChar char="•"/>
              <a:defRPr sz="2400">
                <a:solidFill>
                  <a:schemeClr val="tx1"/>
                </a:solidFill>
                <a:latin typeface="Calibri" pitchFamily="34" charset="0"/>
              </a:defRPr>
            </a:lvl2pPr>
            <a:lvl3pPr marL="857250" indent="-171450" defTabSz="685800">
              <a:lnSpc>
                <a:spcPct val="90000"/>
              </a:lnSpc>
              <a:spcBef>
                <a:spcPts val="500"/>
              </a:spcBef>
              <a:buFont typeface="Arial" charset="0"/>
              <a:buChar char="•"/>
              <a:defRPr sz="2000">
                <a:solidFill>
                  <a:schemeClr val="tx1"/>
                </a:solidFill>
                <a:latin typeface="Calibri" pitchFamily="34" charset="0"/>
              </a:defRPr>
            </a:lvl3pPr>
            <a:lvl4pPr marL="1200150" indent="-171450" defTabSz="685800">
              <a:lnSpc>
                <a:spcPct val="90000"/>
              </a:lnSpc>
              <a:spcBef>
                <a:spcPts val="500"/>
              </a:spcBef>
              <a:buFont typeface="Arial" charset="0"/>
              <a:buChar char="•"/>
              <a:defRPr>
                <a:solidFill>
                  <a:schemeClr val="tx1"/>
                </a:solidFill>
                <a:latin typeface="Calibri" pitchFamily="34" charset="0"/>
              </a:defRPr>
            </a:lvl4pPr>
            <a:lvl5pPr marL="1543050" indent="-171450" defTabSz="685800">
              <a:lnSpc>
                <a:spcPct val="90000"/>
              </a:lnSpc>
              <a:spcBef>
                <a:spcPts val="500"/>
              </a:spcBef>
              <a:buFont typeface="Arial" charset="0"/>
              <a:buChar char="•"/>
              <a:defRPr>
                <a:solidFill>
                  <a:schemeClr val="tx1"/>
                </a:solidFill>
                <a:latin typeface="Calibri" pitchFamily="34" charset="0"/>
              </a:defRPr>
            </a:lvl5pPr>
            <a:lvl6pPr marL="2000250" indent="-171450" defTabSz="685800" fontAlgn="base">
              <a:lnSpc>
                <a:spcPct val="90000"/>
              </a:lnSpc>
              <a:spcBef>
                <a:spcPts val="500"/>
              </a:spcBef>
              <a:spcAft>
                <a:spcPct val="0"/>
              </a:spcAft>
              <a:buFont typeface="Arial" charset="0"/>
              <a:buChar char="•"/>
              <a:defRPr>
                <a:solidFill>
                  <a:schemeClr val="tx1"/>
                </a:solidFill>
                <a:latin typeface="Calibri" pitchFamily="34" charset="0"/>
              </a:defRPr>
            </a:lvl6pPr>
            <a:lvl7pPr marL="2457450" indent="-171450" defTabSz="685800" fontAlgn="base">
              <a:lnSpc>
                <a:spcPct val="90000"/>
              </a:lnSpc>
              <a:spcBef>
                <a:spcPts val="500"/>
              </a:spcBef>
              <a:spcAft>
                <a:spcPct val="0"/>
              </a:spcAft>
              <a:buFont typeface="Arial" charset="0"/>
              <a:buChar char="•"/>
              <a:defRPr>
                <a:solidFill>
                  <a:schemeClr val="tx1"/>
                </a:solidFill>
                <a:latin typeface="Calibri" pitchFamily="34" charset="0"/>
              </a:defRPr>
            </a:lvl7pPr>
            <a:lvl8pPr marL="2914650" indent="-171450" defTabSz="685800" fontAlgn="base">
              <a:lnSpc>
                <a:spcPct val="90000"/>
              </a:lnSpc>
              <a:spcBef>
                <a:spcPts val="500"/>
              </a:spcBef>
              <a:spcAft>
                <a:spcPct val="0"/>
              </a:spcAft>
              <a:buFont typeface="Arial" charset="0"/>
              <a:buChar char="•"/>
              <a:defRPr>
                <a:solidFill>
                  <a:schemeClr val="tx1"/>
                </a:solidFill>
                <a:latin typeface="Calibri" pitchFamily="34" charset="0"/>
              </a:defRPr>
            </a:lvl8pPr>
            <a:lvl9pPr marL="3371850" indent="-171450" defTabSz="6858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ts val="900"/>
              </a:spcBef>
              <a:buClr>
                <a:schemeClr val="accent2"/>
              </a:buClr>
              <a:buFont typeface="Arial" charset="0"/>
              <a:buNone/>
              <a:defRPr/>
            </a:pPr>
            <a:r>
              <a:rPr lang="en-US" altLang="en-US" sz="4000" i="1" dirty="0" smtClean="0">
                <a:solidFill>
                  <a:schemeClr val="tx2">
                    <a:lumMod val="75000"/>
                  </a:schemeClr>
                </a:solidFill>
                <a:latin typeface="Segoe UI Symbol" panose="020B0502040204020203" pitchFamily="34" charset="0"/>
                <a:ea typeface="Segoe UI Symbol" panose="020B0502040204020203" pitchFamily="34" charset="0"/>
              </a:rPr>
              <a:t>It is revolutionary for any trans person to choose to be seen and visible in a world that tells us we should not exist.</a:t>
            </a:r>
          </a:p>
          <a:p>
            <a:pPr algn="ctr">
              <a:lnSpc>
                <a:spcPct val="100000"/>
              </a:lnSpc>
              <a:spcBef>
                <a:spcPts val="900"/>
              </a:spcBef>
              <a:buClr>
                <a:schemeClr val="accent2"/>
              </a:buClr>
              <a:buFont typeface="Arial" charset="0"/>
              <a:buNone/>
              <a:defRPr/>
            </a:pPr>
            <a:r>
              <a:rPr lang="en-US" altLang="en-US" dirty="0" smtClean="0">
                <a:solidFill>
                  <a:schemeClr val="tx2">
                    <a:lumMod val="75000"/>
                  </a:schemeClr>
                </a:solidFill>
              </a:rPr>
              <a:t/>
            </a:r>
            <a:br>
              <a:rPr lang="en-US" altLang="en-US" dirty="0" smtClean="0">
                <a:solidFill>
                  <a:schemeClr val="tx2">
                    <a:lumMod val="75000"/>
                  </a:schemeClr>
                </a:solidFill>
              </a:rPr>
            </a:br>
            <a:r>
              <a:rPr lang="en-US" altLang="en-US" dirty="0" smtClean="0">
                <a:solidFill>
                  <a:schemeClr val="tx2">
                    <a:lumMod val="75000"/>
                  </a:schemeClr>
                </a:solidFill>
                <a:latin typeface="Segoe UI Symbol" panose="020B0502040204020203" pitchFamily="34" charset="0"/>
                <a:ea typeface="Segoe UI Symbol" panose="020B0502040204020203" pitchFamily="34" charset="0"/>
              </a:rPr>
              <a:t>- Laverne Cox</a:t>
            </a:r>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504738"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3063875" y="1851025"/>
            <a:ext cx="6216650" cy="3308350"/>
          </a:xfrm>
          <a:prstGeom prst="rect">
            <a:avLst/>
          </a:prstGeom>
        </p:spPr>
        <p:txBody>
          <a:bodyPr>
            <a:spAutoFit/>
          </a:bodyPr>
          <a:lstStyle/>
          <a:p>
            <a:pPr marL="571500" indent="-571500" fontAlgn="auto">
              <a:spcBef>
                <a:spcPts val="0"/>
              </a:spcBef>
              <a:spcAft>
                <a:spcPts val="0"/>
              </a:spcAft>
              <a:defRPr/>
            </a:pPr>
            <a:r>
              <a:rPr lang="en-US" sz="5500" b="1" dirty="0">
                <a:solidFill>
                  <a:schemeClr val="bg1"/>
                </a:solidFill>
                <a:latin typeface="Segoe UI Symbol" panose="020B0502040204020203" pitchFamily="34" charset="0"/>
                <a:ea typeface="Segoe UI Symbol" panose="020B0502040204020203" pitchFamily="34" charset="0"/>
                <a:cs typeface="Arial" panose="020B0604020202020204" pitchFamily="34" charset="0"/>
              </a:rPr>
              <a:t>KEY TAKEAWAYS:</a:t>
            </a:r>
          </a:p>
          <a:p>
            <a:pPr marL="571500" indent="-571500" fontAlgn="auto">
              <a:spcBef>
                <a:spcPts val="0"/>
              </a:spcBef>
              <a:spcAft>
                <a:spcPts val="0"/>
              </a:spcAft>
              <a:defRPr/>
            </a:pPr>
            <a:endParaRPr lang="en-US" dirty="0">
              <a:solidFill>
                <a:schemeClr val="bg1"/>
              </a:solidFill>
              <a:latin typeface="Segoe UI Symbol" panose="020B0502040204020203" pitchFamily="34" charset="0"/>
              <a:ea typeface="Segoe UI Symbol" panose="020B0502040204020203" pitchFamily="34" charset="0"/>
              <a:cs typeface="Arial" panose="020B0604020202020204" pitchFamily="34" charset="0"/>
            </a:endParaRPr>
          </a:p>
          <a:p>
            <a:pPr marL="571500" fontAlgn="auto">
              <a:spcBef>
                <a:spcPts val="0"/>
              </a:spcBef>
              <a:spcAft>
                <a:spcPts val="0"/>
              </a:spcAft>
              <a:defRPr/>
            </a:pPr>
            <a:r>
              <a:rPr lang="en-US" sz="2800" dirty="0">
                <a:solidFill>
                  <a:schemeClr val="bg1"/>
                </a:solidFill>
                <a:latin typeface="Segoe UI Symbol" panose="020B0502040204020203" pitchFamily="34" charset="0"/>
                <a:ea typeface="Segoe UI Symbol" panose="020B0502040204020203" pitchFamily="34" charset="0"/>
                <a:cs typeface="Arial" panose="020B0604020202020204" pitchFamily="34" charset="0"/>
              </a:rPr>
              <a:t>How is this information important?</a:t>
            </a:r>
          </a:p>
          <a:p>
            <a:pPr marL="571500" fontAlgn="auto">
              <a:spcBef>
                <a:spcPts val="0"/>
              </a:spcBef>
              <a:spcAft>
                <a:spcPts val="0"/>
              </a:spcAft>
              <a:defRPr/>
            </a:pPr>
            <a:endParaRPr lang="en-US" sz="2800" dirty="0">
              <a:solidFill>
                <a:schemeClr val="bg1"/>
              </a:solidFill>
              <a:latin typeface="Segoe UI Symbol" panose="020B0502040204020203" pitchFamily="34" charset="0"/>
              <a:ea typeface="Segoe UI Symbol" panose="020B0502040204020203" pitchFamily="34" charset="0"/>
              <a:cs typeface="Arial" panose="020B0604020202020204" pitchFamily="34" charset="0"/>
            </a:endParaRPr>
          </a:p>
          <a:p>
            <a:pPr marL="571500" fontAlgn="auto">
              <a:spcBef>
                <a:spcPts val="0"/>
              </a:spcBef>
              <a:spcAft>
                <a:spcPts val="0"/>
              </a:spcAft>
              <a:defRPr/>
            </a:pPr>
            <a:r>
              <a:rPr lang="en-US" sz="2800" dirty="0">
                <a:solidFill>
                  <a:schemeClr val="bg1"/>
                </a:solidFill>
                <a:latin typeface="Segoe UI Symbol" panose="020B0502040204020203" pitchFamily="34" charset="0"/>
                <a:ea typeface="Segoe UI Symbol" panose="020B0502040204020203" pitchFamily="34" charset="0"/>
                <a:cs typeface="Arial" panose="020B0604020202020204" pitchFamily="34" charset="0"/>
              </a:rPr>
              <a:t>Share one takeaway that you will use moving forward.</a:t>
            </a:r>
          </a:p>
          <a:p>
            <a:pPr fontAlgn="auto">
              <a:spcBef>
                <a:spcPts val="0"/>
              </a:spcBef>
              <a:spcAft>
                <a:spcPts val="0"/>
              </a:spcAft>
              <a:defRPr/>
            </a:pPr>
            <a:endParaRPr lang="en-US" sz="2400" dirty="0">
              <a:solidFill>
                <a:schemeClr val="bg1"/>
              </a:solidFill>
              <a:latin typeface="Arial" panose="020B0604020202020204" pitchFamily="34" charset="0"/>
              <a:cs typeface="Arial" panose="020B0604020202020204" pitchFamily="34" charset="0"/>
            </a:endParaRPr>
          </a:p>
        </p:txBody>
      </p:sp>
      <p:grpSp>
        <p:nvGrpSpPr>
          <p:cNvPr id="8" name="Group 29"/>
          <p:cNvGrpSpPr>
            <a:grpSpLocks/>
          </p:cNvGrpSpPr>
          <p:nvPr/>
        </p:nvGrpSpPr>
        <p:grpSpPr bwMode="auto">
          <a:xfrm>
            <a:off x="3212079" y="3054117"/>
            <a:ext cx="389659" cy="438150"/>
            <a:chOff x="2889609" y="2701534"/>
            <a:chExt cx="470421" cy="438343"/>
          </a:xfrm>
          <a:solidFill>
            <a:schemeClr val="accent4">
              <a:lumMod val="60000"/>
              <a:lumOff val="40000"/>
            </a:schemeClr>
          </a:solidFill>
        </p:grpSpPr>
        <p:sp>
          <p:nvSpPr>
            <p:cNvPr id="9" name="Freeform 18"/>
            <p:cNvSpPr>
              <a:spLocks/>
            </p:cNvSpPr>
            <p:nvPr/>
          </p:nvSpPr>
          <p:spPr bwMode="auto">
            <a:xfrm>
              <a:off x="2889609" y="2701534"/>
              <a:ext cx="272433" cy="435167"/>
            </a:xfrm>
            <a:custGeom>
              <a:avLst/>
              <a:gdLst>
                <a:gd name="T0" fmla="*/ 112 w 561"/>
                <a:gd name="T1" fmla="*/ 0 h 895"/>
                <a:gd name="T2" fmla="*/ 449 w 561"/>
                <a:gd name="T3" fmla="*/ 335 h 895"/>
                <a:gd name="T4" fmla="*/ 561 w 561"/>
                <a:gd name="T5" fmla="*/ 447 h 895"/>
                <a:gd name="T6" fmla="*/ 449 w 561"/>
                <a:gd name="T7" fmla="*/ 559 h 895"/>
                <a:gd name="T8" fmla="*/ 112 w 561"/>
                <a:gd name="T9" fmla="*/ 895 h 895"/>
                <a:gd name="T10" fmla="*/ 0 w 561"/>
                <a:gd name="T11" fmla="*/ 783 h 895"/>
                <a:gd name="T12" fmla="*/ 336 w 561"/>
                <a:gd name="T13" fmla="*/ 447 h 895"/>
                <a:gd name="T14" fmla="*/ 0 w 561"/>
                <a:gd name="T15" fmla="*/ 112 h 895"/>
                <a:gd name="T16" fmla="*/ 112 w 561"/>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895">
                  <a:moveTo>
                    <a:pt x="112" y="0"/>
                  </a:moveTo>
                  <a:lnTo>
                    <a:pt x="449" y="335"/>
                  </a:lnTo>
                  <a:lnTo>
                    <a:pt x="561" y="447"/>
                  </a:lnTo>
                  <a:lnTo>
                    <a:pt x="449" y="559"/>
                  </a:lnTo>
                  <a:lnTo>
                    <a:pt x="112" y="895"/>
                  </a:lnTo>
                  <a:lnTo>
                    <a:pt x="0" y="783"/>
                  </a:lnTo>
                  <a:lnTo>
                    <a:pt x="336" y="447"/>
                  </a:lnTo>
                  <a:lnTo>
                    <a:pt x="0" y="112"/>
                  </a:lnTo>
                  <a:lnTo>
                    <a:pt x="112" y="0"/>
                  </a:lnTo>
                  <a:close/>
                </a:path>
              </a:pathLst>
            </a:custGeom>
            <a:grpFill/>
            <a:ln w="0">
              <a:noFill/>
              <a:prstDash val="solid"/>
              <a:round/>
              <a:headEnd/>
              <a:tailEnd/>
            </a:ln>
          </p:spPr>
          <p:txBody>
            <a:bodyPr/>
            <a:lstStyle/>
            <a:p>
              <a:pPr fontAlgn="auto">
                <a:spcBef>
                  <a:spcPts val="0"/>
                </a:spcBef>
                <a:spcAft>
                  <a:spcPts val="0"/>
                </a:spcAft>
                <a:defRPr/>
              </a:pPr>
              <a:endParaRPr lang="en-US">
                <a:latin typeface="+mn-lt"/>
                <a:cs typeface="+mn-cs"/>
              </a:endParaRPr>
            </a:p>
          </p:txBody>
        </p:sp>
        <p:sp>
          <p:nvSpPr>
            <p:cNvPr id="10" name="Freeform 18"/>
            <p:cNvSpPr>
              <a:spLocks/>
            </p:cNvSpPr>
            <p:nvPr/>
          </p:nvSpPr>
          <p:spPr bwMode="auto">
            <a:xfrm>
              <a:off x="3087597" y="2704710"/>
              <a:ext cx="272433" cy="435167"/>
            </a:xfrm>
            <a:custGeom>
              <a:avLst/>
              <a:gdLst>
                <a:gd name="T0" fmla="*/ 112 w 561"/>
                <a:gd name="T1" fmla="*/ 0 h 895"/>
                <a:gd name="T2" fmla="*/ 449 w 561"/>
                <a:gd name="T3" fmla="*/ 335 h 895"/>
                <a:gd name="T4" fmla="*/ 561 w 561"/>
                <a:gd name="T5" fmla="*/ 447 h 895"/>
                <a:gd name="T6" fmla="*/ 449 w 561"/>
                <a:gd name="T7" fmla="*/ 559 h 895"/>
                <a:gd name="T8" fmla="*/ 112 w 561"/>
                <a:gd name="T9" fmla="*/ 895 h 895"/>
                <a:gd name="T10" fmla="*/ 0 w 561"/>
                <a:gd name="T11" fmla="*/ 783 h 895"/>
                <a:gd name="T12" fmla="*/ 336 w 561"/>
                <a:gd name="T13" fmla="*/ 447 h 895"/>
                <a:gd name="T14" fmla="*/ 0 w 561"/>
                <a:gd name="T15" fmla="*/ 112 h 895"/>
                <a:gd name="T16" fmla="*/ 112 w 561"/>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895">
                  <a:moveTo>
                    <a:pt x="112" y="0"/>
                  </a:moveTo>
                  <a:lnTo>
                    <a:pt x="449" y="335"/>
                  </a:lnTo>
                  <a:lnTo>
                    <a:pt x="561" y="447"/>
                  </a:lnTo>
                  <a:lnTo>
                    <a:pt x="449" y="559"/>
                  </a:lnTo>
                  <a:lnTo>
                    <a:pt x="112" y="895"/>
                  </a:lnTo>
                  <a:lnTo>
                    <a:pt x="0" y="783"/>
                  </a:lnTo>
                  <a:lnTo>
                    <a:pt x="336" y="447"/>
                  </a:lnTo>
                  <a:lnTo>
                    <a:pt x="0" y="112"/>
                  </a:lnTo>
                  <a:lnTo>
                    <a:pt x="112" y="0"/>
                  </a:lnTo>
                  <a:close/>
                </a:path>
              </a:pathLst>
            </a:custGeom>
            <a:grpFill/>
            <a:ln w="0">
              <a:noFill/>
              <a:prstDash val="solid"/>
              <a:round/>
              <a:headEnd/>
              <a:tailEnd/>
            </a:ln>
          </p:spPr>
          <p:txBody>
            <a:bodyPr/>
            <a:lstStyle/>
            <a:p>
              <a:pPr fontAlgn="auto">
                <a:spcBef>
                  <a:spcPts val="0"/>
                </a:spcBef>
                <a:spcAft>
                  <a:spcPts val="0"/>
                </a:spcAft>
                <a:defRPr/>
              </a:pPr>
              <a:endParaRPr lang="en-US">
                <a:latin typeface="+mn-lt"/>
                <a:cs typeface="+mn-cs"/>
              </a:endParaRPr>
            </a:p>
          </p:txBody>
        </p:sp>
      </p:grpSp>
      <p:grpSp>
        <p:nvGrpSpPr>
          <p:cNvPr id="11" name="Group 29"/>
          <p:cNvGrpSpPr>
            <a:grpSpLocks/>
          </p:cNvGrpSpPr>
          <p:nvPr/>
        </p:nvGrpSpPr>
        <p:grpSpPr bwMode="auto">
          <a:xfrm>
            <a:off x="3212079" y="3896029"/>
            <a:ext cx="389659" cy="438150"/>
            <a:chOff x="2889609" y="2701534"/>
            <a:chExt cx="470421" cy="438343"/>
          </a:xfrm>
          <a:solidFill>
            <a:schemeClr val="accent4">
              <a:lumMod val="60000"/>
              <a:lumOff val="40000"/>
            </a:schemeClr>
          </a:solidFill>
        </p:grpSpPr>
        <p:sp>
          <p:nvSpPr>
            <p:cNvPr id="12" name="Freeform 18"/>
            <p:cNvSpPr>
              <a:spLocks/>
            </p:cNvSpPr>
            <p:nvPr/>
          </p:nvSpPr>
          <p:spPr bwMode="auto">
            <a:xfrm>
              <a:off x="2889609" y="2701534"/>
              <a:ext cx="272433" cy="435167"/>
            </a:xfrm>
            <a:custGeom>
              <a:avLst/>
              <a:gdLst>
                <a:gd name="T0" fmla="*/ 112 w 561"/>
                <a:gd name="T1" fmla="*/ 0 h 895"/>
                <a:gd name="T2" fmla="*/ 449 w 561"/>
                <a:gd name="T3" fmla="*/ 335 h 895"/>
                <a:gd name="T4" fmla="*/ 561 w 561"/>
                <a:gd name="T5" fmla="*/ 447 h 895"/>
                <a:gd name="T6" fmla="*/ 449 w 561"/>
                <a:gd name="T7" fmla="*/ 559 h 895"/>
                <a:gd name="T8" fmla="*/ 112 w 561"/>
                <a:gd name="T9" fmla="*/ 895 h 895"/>
                <a:gd name="T10" fmla="*/ 0 w 561"/>
                <a:gd name="T11" fmla="*/ 783 h 895"/>
                <a:gd name="T12" fmla="*/ 336 w 561"/>
                <a:gd name="T13" fmla="*/ 447 h 895"/>
                <a:gd name="T14" fmla="*/ 0 w 561"/>
                <a:gd name="T15" fmla="*/ 112 h 895"/>
                <a:gd name="T16" fmla="*/ 112 w 561"/>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895">
                  <a:moveTo>
                    <a:pt x="112" y="0"/>
                  </a:moveTo>
                  <a:lnTo>
                    <a:pt x="449" y="335"/>
                  </a:lnTo>
                  <a:lnTo>
                    <a:pt x="561" y="447"/>
                  </a:lnTo>
                  <a:lnTo>
                    <a:pt x="449" y="559"/>
                  </a:lnTo>
                  <a:lnTo>
                    <a:pt x="112" y="895"/>
                  </a:lnTo>
                  <a:lnTo>
                    <a:pt x="0" y="783"/>
                  </a:lnTo>
                  <a:lnTo>
                    <a:pt x="336" y="447"/>
                  </a:lnTo>
                  <a:lnTo>
                    <a:pt x="0" y="112"/>
                  </a:lnTo>
                  <a:lnTo>
                    <a:pt x="112" y="0"/>
                  </a:lnTo>
                  <a:close/>
                </a:path>
              </a:pathLst>
            </a:custGeom>
            <a:grpFill/>
            <a:ln w="0">
              <a:noFill/>
              <a:prstDash val="solid"/>
              <a:round/>
              <a:headEnd/>
              <a:tailEnd/>
            </a:ln>
          </p:spPr>
          <p:txBody>
            <a:bodyPr/>
            <a:lstStyle/>
            <a:p>
              <a:pPr fontAlgn="auto">
                <a:spcBef>
                  <a:spcPts val="0"/>
                </a:spcBef>
                <a:spcAft>
                  <a:spcPts val="0"/>
                </a:spcAft>
                <a:defRPr/>
              </a:pPr>
              <a:endParaRPr lang="en-US">
                <a:latin typeface="+mn-lt"/>
                <a:cs typeface="+mn-cs"/>
              </a:endParaRPr>
            </a:p>
          </p:txBody>
        </p:sp>
        <p:sp>
          <p:nvSpPr>
            <p:cNvPr id="13" name="Freeform 18"/>
            <p:cNvSpPr>
              <a:spLocks/>
            </p:cNvSpPr>
            <p:nvPr/>
          </p:nvSpPr>
          <p:spPr bwMode="auto">
            <a:xfrm>
              <a:off x="3087597" y="2704710"/>
              <a:ext cx="272433" cy="435167"/>
            </a:xfrm>
            <a:custGeom>
              <a:avLst/>
              <a:gdLst>
                <a:gd name="T0" fmla="*/ 112 w 561"/>
                <a:gd name="T1" fmla="*/ 0 h 895"/>
                <a:gd name="T2" fmla="*/ 449 w 561"/>
                <a:gd name="T3" fmla="*/ 335 h 895"/>
                <a:gd name="T4" fmla="*/ 561 w 561"/>
                <a:gd name="T5" fmla="*/ 447 h 895"/>
                <a:gd name="T6" fmla="*/ 449 w 561"/>
                <a:gd name="T7" fmla="*/ 559 h 895"/>
                <a:gd name="T8" fmla="*/ 112 w 561"/>
                <a:gd name="T9" fmla="*/ 895 h 895"/>
                <a:gd name="T10" fmla="*/ 0 w 561"/>
                <a:gd name="T11" fmla="*/ 783 h 895"/>
                <a:gd name="T12" fmla="*/ 336 w 561"/>
                <a:gd name="T13" fmla="*/ 447 h 895"/>
                <a:gd name="T14" fmla="*/ 0 w 561"/>
                <a:gd name="T15" fmla="*/ 112 h 895"/>
                <a:gd name="T16" fmla="*/ 112 w 561"/>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895">
                  <a:moveTo>
                    <a:pt x="112" y="0"/>
                  </a:moveTo>
                  <a:lnTo>
                    <a:pt x="449" y="335"/>
                  </a:lnTo>
                  <a:lnTo>
                    <a:pt x="561" y="447"/>
                  </a:lnTo>
                  <a:lnTo>
                    <a:pt x="449" y="559"/>
                  </a:lnTo>
                  <a:lnTo>
                    <a:pt x="112" y="895"/>
                  </a:lnTo>
                  <a:lnTo>
                    <a:pt x="0" y="783"/>
                  </a:lnTo>
                  <a:lnTo>
                    <a:pt x="336" y="447"/>
                  </a:lnTo>
                  <a:lnTo>
                    <a:pt x="0" y="112"/>
                  </a:lnTo>
                  <a:lnTo>
                    <a:pt x="112" y="0"/>
                  </a:lnTo>
                  <a:close/>
                </a:path>
              </a:pathLst>
            </a:custGeom>
            <a:grpFill/>
            <a:ln w="0">
              <a:noFill/>
              <a:prstDash val="solid"/>
              <a:round/>
              <a:headEnd/>
              <a:tailEnd/>
            </a:ln>
          </p:spPr>
          <p:txBody>
            <a:bodyPr/>
            <a:lstStyle/>
            <a:p>
              <a:pPr fontAlgn="auto">
                <a:spcBef>
                  <a:spcPts val="0"/>
                </a:spcBef>
                <a:spcAft>
                  <a:spcPts val="0"/>
                </a:spcAft>
                <a:defRPr/>
              </a:pPr>
              <a:endParaRPr lang="en-US">
                <a:latin typeface="+mn-lt"/>
                <a:cs typeface="+mn-cs"/>
              </a:endParaRPr>
            </a:p>
          </p:txBody>
        </p:sp>
      </p:grpSp>
      <p:sp>
        <p:nvSpPr>
          <p:cNvPr id="14" name="Rectangle 13"/>
          <p:cNvSpPr/>
          <p:nvPr/>
        </p:nvSpPr>
        <p:spPr>
          <a:xfrm>
            <a:off x="2392363" y="1258888"/>
            <a:ext cx="7343775" cy="466883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00" dirty="0" err="1"/>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algn="ctr">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Resources</a:t>
            </a:r>
          </a:p>
        </p:txBody>
      </p:sp>
      <p:pic>
        <p:nvPicPr>
          <p:cNvPr id="29699"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8300" y="427038"/>
            <a:ext cx="1905000" cy="2857500"/>
          </a:xfrm>
        </p:spPr>
      </p:pic>
      <p:pic>
        <p:nvPicPr>
          <p:cNvPr id="2970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8113" y="3344863"/>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638" y="3779838"/>
            <a:ext cx="23812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775" y="3452813"/>
            <a:ext cx="1919288" cy="305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575" y="1782763"/>
            <a:ext cx="2751138"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3663" y="290513"/>
            <a:ext cx="1874837" cy="29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1088" y="358775"/>
            <a:ext cx="190500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8538" y="3481388"/>
            <a:ext cx="2068512"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8888" y="827088"/>
            <a:ext cx="20478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p:cNvPicPr>
            <a:picLocks noChangeAspect="1" noChangeArrowheads="1"/>
          </p:cNvPicPr>
          <p:nvPr/>
        </p:nvPicPr>
        <p:blipFill>
          <a:blip r:embed="rId3">
            <a:extLst>
              <a:ext uri="{28A0092B-C50C-407E-A947-70E740481C1C}">
                <a14:useLocalDpi xmlns:a14="http://schemas.microsoft.com/office/drawing/2010/main" val="0"/>
              </a:ext>
            </a:extLst>
          </a:blip>
          <a:srcRect l="11353" t="20973" r="1308" b="30046"/>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eaLnBrk="1" hangingPunct="1">
              <a:defRPr/>
            </a:pPr>
            <a:r>
              <a:rPr lang="en-US" b="1" dirty="0" smtClean="0">
                <a:solidFill>
                  <a:schemeClr val="tx2">
                    <a:lumMod val="75000"/>
                  </a:schemeClr>
                </a:solidFill>
                <a:latin typeface="Segoe UI Symbol" panose="020B0502040204020203" pitchFamily="34" charset="0"/>
                <a:ea typeface="Segoe UI Symbol" panose="020B0502040204020203" pitchFamily="34" charset="0"/>
              </a:rPr>
              <a:t>Content Sources</a:t>
            </a:r>
            <a:endParaRPr lang="en-US" b="1" dirty="0">
              <a:solidFill>
                <a:schemeClr val="tx2">
                  <a:lumMod val="75000"/>
                </a:schemeClr>
              </a:solidFill>
              <a:latin typeface="Segoe UI Symbol" panose="020B0502040204020203" pitchFamily="34" charset="0"/>
              <a:ea typeface="Segoe UI Symbol" panose="020B0502040204020203" pitchFamily="34" charset="0"/>
            </a:endParaRPr>
          </a:p>
        </p:txBody>
      </p:sp>
      <p:sp>
        <p:nvSpPr>
          <p:cNvPr id="3" name="Content Placeholder 2"/>
          <p:cNvSpPr>
            <a:spLocks noGrp="1"/>
          </p:cNvSpPr>
          <p:nvPr>
            <p:ph idx="1"/>
          </p:nvPr>
        </p:nvSpPr>
        <p:spPr>
          <a:xfrm>
            <a:off x="762000" y="1552575"/>
            <a:ext cx="10668000" cy="5035550"/>
          </a:xfrm>
        </p:spPr>
        <p:txBody>
          <a:bodyPr/>
          <a:lstStyle/>
          <a:p>
            <a:pPr marL="0" indent="-457200" eaLnBrk="1" hangingPunct="1">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1.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ItsPronouncedMetrosexual.com (2015).</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The </a:t>
            </a:r>
            <a:r>
              <a:rPr lang="en-US" altLang="en-US" sz="1400" i="1" dirty="0" err="1" smtClean="0">
                <a:solidFill>
                  <a:schemeClr val="tx2">
                    <a:lumMod val="75000"/>
                  </a:schemeClr>
                </a:solidFill>
                <a:latin typeface="Segoe UI Symbol" pitchFamily="34" charset="0"/>
                <a:ea typeface="Segoe UI Symbol" pitchFamily="34" charset="0"/>
                <a:cs typeface="Segoe UI Symbol" pitchFamily="34" charset="0"/>
              </a:rPr>
              <a:t>Genderbread</a:t>
            </a:r>
            <a:r>
              <a:rPr lang="en-US" altLang="en-US" sz="1400" i="1" dirty="0">
                <a:solidFill>
                  <a:schemeClr val="tx2">
                    <a:lumMod val="75000"/>
                  </a:schemeClr>
                </a:solidFill>
                <a:latin typeface="Segoe UI Symbol" pitchFamily="34" charset="0"/>
                <a:ea typeface="Segoe UI Symbol" pitchFamily="34" charset="0"/>
                <a:cs typeface="Segoe UI Symbol" pitchFamily="34" charset="0"/>
              </a:rPr>
              <a:t>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Person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v3.3.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http</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u1kwao9i7u9xyle2hibw4g6h.wpengine.netdna-	cdn.com/</a:t>
            </a:r>
            <a:r>
              <a:rPr lang="en-US" altLang="en-US" sz="1400" dirty="0" err="1" smtClean="0">
                <a:solidFill>
                  <a:schemeClr val="tx2">
                    <a:lumMod val="75000"/>
                  </a:schemeClr>
                </a:solidFill>
                <a:latin typeface="Segoe UI Symbol" pitchFamily="34" charset="0"/>
                <a:ea typeface="Segoe UI Symbol" pitchFamily="34" charset="0"/>
                <a:cs typeface="Segoe UI Symbol" pitchFamily="34" charset="0"/>
              </a:rPr>
              <a:t>wp</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-content/uploads/2015/03/Genderbread-Person-3.3-HI-RES.pdf</a:t>
            </a:r>
            <a:endParaRPr lang="en-US" altLang="en-US" sz="1400" dirty="0" smtClean="0">
              <a:solidFill>
                <a:schemeClr val="tx2">
                  <a:lumMod val="75000"/>
                </a:schemeClr>
              </a:solidFill>
              <a:latin typeface="Segoe UI Symbol" pitchFamily="34" charset="0"/>
              <a:ea typeface="Segoe UI Symbol" pitchFamily="34" charset="0"/>
              <a:cs typeface="Segoe UI Symbol" pitchFamily="34" charset="0"/>
            </a:endParaRP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2. Bathroom Image. http://www.pinknews.co.uk/2015/08/29/another-university-is-scrapping-he-and-she-for-gender-neutral-	pronouns/</a:t>
            </a: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3. National Center for Transgender Equality (2016).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The Report of the 2015 U.S. Transgender Survey, Executive Summary.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https://transequality.org/sites/default/files/docs/usts/USTS-Executive-Summary-Dec17.pdf </a:t>
            </a: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4. Grant, Jaime M. Ph.D.,  et. al. (2010).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National Transgender Discrimination Survey Report on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Health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and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Health </a:t>
            </a:r>
            <a:r>
              <a:rPr lang="en-US" altLang="en-US" sz="1400" i="1" dirty="0">
                <a:solidFill>
                  <a:schemeClr val="tx2">
                    <a:lumMod val="75000"/>
                  </a:schemeClr>
                </a:solidFill>
                <a:latin typeface="Segoe UI Symbol" pitchFamily="34" charset="0"/>
                <a:ea typeface="Segoe UI Symbol" pitchFamily="34" charset="0"/>
                <a:cs typeface="Segoe UI Symbol" pitchFamily="34" charset="0"/>
              </a:rPr>
              <a:t>C</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are</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	</a:t>
            </a:r>
            <a:r>
              <a:rPr lang="en-US" altLang="en-US" sz="1400" dirty="0" smtClean="0">
                <a:solidFill>
                  <a:schemeClr val="tx2">
                    <a:lumMod val="75000"/>
                  </a:schemeClr>
                </a:solidFill>
                <a:latin typeface="Segoe UI Symbol" pitchFamily="34" charset="0"/>
                <a:ea typeface="Segoe UI Symbol" pitchFamily="34" charset="0"/>
                <a:cs typeface="Arial" charset="0"/>
              </a:rPr>
              <a:t>http://www.thetaskforce.org/static_html/downloads/resources_and_tools/ntds_report_on_health.pdf</a:t>
            </a: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5.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dysphoria.”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In Merriam-Webster.com (2018).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https://www.merriam-webster.com/dictionary/dysphoria</a:t>
            </a: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6.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American Psychiatric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Association</a:t>
            </a:r>
            <a:r>
              <a:rPr lang="en-US" altLang="en-US" sz="1400" dirty="0">
                <a:solidFill>
                  <a:schemeClr val="tx2">
                    <a:lumMod val="75000"/>
                  </a:schemeClr>
                </a:solidFill>
                <a:latin typeface="Segoe UI Symbol" pitchFamily="34" charset="0"/>
                <a:ea typeface="Segoe UI Symbol" pitchFamily="34" charset="0"/>
                <a:cs typeface="Segoe UI Symbol" pitchFamily="34" charset="0"/>
              </a:rPr>
              <a:t>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(2013</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Diagnostic and statistical manual of mental disorders</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 (5th ed.). Washington, DC</a:t>
            </a:r>
            <a:r>
              <a:rPr lang="en-US" altLang="en-US" sz="1400" dirty="0">
                <a:solidFill>
                  <a:schemeClr val="tx2">
                    <a:lumMod val="75000"/>
                  </a:schemeClr>
                </a:solidFill>
                <a:latin typeface="Segoe UI Symbol" pitchFamily="34" charset="0"/>
                <a:ea typeface="Segoe UI Symbol" pitchFamily="34" charset="0"/>
                <a:cs typeface="Segoe UI Symbol" pitchFamily="34" charset="0"/>
              </a:rPr>
              <a:t>.</a:t>
            </a:r>
            <a:endParaRPr lang="en-US" altLang="en-US" sz="1400" dirty="0" smtClean="0">
              <a:solidFill>
                <a:schemeClr val="tx2">
                  <a:lumMod val="75000"/>
                </a:schemeClr>
              </a:solidFill>
              <a:latin typeface="Segoe UI Symbol" pitchFamily="34" charset="0"/>
              <a:ea typeface="Segoe UI Symbol" pitchFamily="34" charset="0"/>
              <a:cs typeface="Segoe UI Symbol" pitchFamily="34" charset="0"/>
            </a:endParaRP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7.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Jones,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Zinnia (2013).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“That was dysphoria?” 8 signs and symptoms of indirect gender dysphoria.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Retrieved from https</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://the-	orbit.net/</a:t>
            </a:r>
            <a:r>
              <a:rPr lang="en-US" altLang="en-US" sz="1400" dirty="0" err="1" smtClean="0">
                <a:solidFill>
                  <a:schemeClr val="tx2">
                    <a:lumMod val="75000"/>
                  </a:schemeClr>
                </a:solidFill>
                <a:latin typeface="Segoe UI Symbol" pitchFamily="34" charset="0"/>
                <a:ea typeface="Segoe UI Symbol" pitchFamily="34" charset="0"/>
                <a:cs typeface="Segoe UI Symbol" pitchFamily="34" charset="0"/>
              </a:rPr>
              <a:t>zinniajones</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/2013/09/that-was-dysphoria-8-signs-and-symptoms-of-indirect-gender-dysphoria</a:t>
            </a: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8. University of Texas at Austin (2018).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Using Chosen Names Reduces Odds of Depression and Suicide in Transgender Youths.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Retrieved </a:t>
            </a:r>
            <a:r>
              <a:rPr lang="en-US" altLang="en-US" sz="1400" dirty="0">
                <a:solidFill>
                  <a:schemeClr val="tx2">
                    <a:lumMod val="75000"/>
                  </a:schemeClr>
                </a:solidFill>
                <a:latin typeface="Segoe UI Symbol" pitchFamily="34" charset="0"/>
                <a:ea typeface="Segoe UI Symbol" pitchFamily="34" charset="0"/>
                <a:cs typeface="Segoe UI Symbol" pitchFamily="34" charset="0"/>
              </a:rPr>
              <a:t>from https://</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news.utexas.edu/2018/03/30/name-use-matters-for-transgender-youths-mental-health.</a:t>
            </a: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9. The World Professional Association for Transgender Health. S</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tandards of Care for the Health of Transsexual, Transgender, and 	gender Nonconforming People, 7</a:t>
            </a:r>
            <a:r>
              <a:rPr lang="en-US" altLang="en-US" sz="1400" i="1" baseline="30000" dirty="0" smtClean="0">
                <a:solidFill>
                  <a:schemeClr val="tx2">
                    <a:lumMod val="75000"/>
                  </a:schemeClr>
                </a:solidFill>
                <a:latin typeface="Segoe UI Symbol" pitchFamily="34" charset="0"/>
                <a:ea typeface="Segoe UI Symbol" pitchFamily="34" charset="0"/>
                <a:cs typeface="Segoe UI Symbol" pitchFamily="34" charset="0"/>
              </a:rPr>
              <a:t>th</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 Version. </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https://www.wpath.org/media/cms/Documents/Web%20Transfer/SOC/ 	Standards%20of%20Care%20V7%20-%202011%20WPATH.pdf</a:t>
            </a:r>
          </a:p>
          <a:p>
            <a:pPr marL="0" indent="-457200" eaLnBrk="1" hangingPunct="1">
              <a:buFont typeface="Arial" charset="0"/>
              <a:buNone/>
              <a:defRPr/>
            </a:pP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Garofalo, Robert, MD, MPH. </a:t>
            </a:r>
            <a:r>
              <a:rPr lang="en-US" altLang="en-US" sz="1400" i="1" dirty="0" smtClean="0">
                <a:solidFill>
                  <a:schemeClr val="tx2">
                    <a:lumMod val="75000"/>
                  </a:schemeClr>
                </a:solidFill>
                <a:latin typeface="Segoe UI Symbol" pitchFamily="34" charset="0"/>
                <a:ea typeface="Segoe UI Symbol" pitchFamily="34" charset="0"/>
                <a:cs typeface="Segoe UI Symbol" pitchFamily="34" charset="0"/>
              </a:rPr>
              <a:t>Understand Gender Nonconformity in Childhood and Adolescence</a:t>
            </a:r>
            <a:r>
              <a:rPr lang="en-US" altLang="en-US" sz="1400" dirty="0" smtClean="0">
                <a:solidFill>
                  <a:schemeClr val="tx2">
                    <a:lumMod val="75000"/>
                  </a:schemeClr>
                </a:solidFill>
                <a:latin typeface="Segoe UI Symbol" pitchFamily="34" charset="0"/>
                <a:ea typeface="Segoe UI Symbol" pitchFamily="34" charset="0"/>
                <a:cs typeface="Segoe UI Symbol" pitchFamily="34" charset="0"/>
              </a:rPr>
              <a:t>. Ann &amp; Robert H. Lurie Children’s 	Hospital of Chicago, Gender &amp; Sex Development Program. https://www.aap.org/enus/Documents/ 	solgbt_webinar_transition_garofalo.pdf</a:t>
            </a:r>
          </a:p>
          <a:p>
            <a:pPr marL="0" indent="0" eaLnBrk="1" hangingPunct="1">
              <a:buFont typeface="Arial" charset="0"/>
              <a:buNone/>
              <a:defRPr/>
            </a:pPr>
            <a:endParaRPr lang="en-US" altLang="en-US" sz="1400" dirty="0" smtClean="0">
              <a:solidFill>
                <a:schemeClr val="tx2"/>
              </a:solidFill>
              <a:latin typeface="Segoe UI Symbol" pitchFamily="34" charset="0"/>
              <a:ea typeface="Segoe UI Symbol" pitchFamily="34" charset="0"/>
              <a:cs typeface="Segoe UI Symbol" pitchFamily="34" charset="0"/>
            </a:endParaRPr>
          </a:p>
          <a:p>
            <a:pPr marL="0" indent="0" eaLnBrk="1" hangingPunct="1">
              <a:buFont typeface="Arial" charset="0"/>
              <a:buNone/>
              <a:defRPr/>
            </a:pPr>
            <a:endParaRPr lang="en-US" altLang="en-US" sz="1400" dirty="0" smtClean="0">
              <a:solidFill>
                <a:srgbClr val="1F4E79"/>
              </a:solidFill>
              <a:latin typeface="Segoe UI Symbol" pitchFamily="34" charset="0"/>
              <a:ea typeface="Segoe UI Symbol" pitchFamily="34" charset="0"/>
              <a:cs typeface="Segoe UI Symbol" pitchFamily="34" charset="0"/>
            </a:endParaRPr>
          </a:p>
          <a:p>
            <a:pPr marL="0" indent="0" eaLnBrk="1" hangingPunct="1">
              <a:buFont typeface="Arial" charset="0"/>
              <a:buNone/>
              <a:defRPr/>
            </a:pPr>
            <a:endParaRPr lang="en-US" altLang="en-US" sz="1400" dirty="0" smtClean="0">
              <a:solidFill>
                <a:srgbClr val="1F4E79"/>
              </a:solidFill>
              <a:latin typeface="Segoe UI Symbol" pitchFamily="34" charset="0"/>
              <a:ea typeface="Segoe UI Symbol" pitchFamily="34" charset="0"/>
              <a:cs typeface="Arial" charset="0"/>
            </a:endParaRPr>
          </a:p>
          <a:p>
            <a:pPr marL="0" indent="0" eaLnBrk="1" hangingPunct="1">
              <a:defRPr/>
            </a:pPr>
            <a:endParaRPr lang="en-US" altLang="en-US" sz="1400" dirty="0" smtClean="0">
              <a:solidFill>
                <a:srgbClr val="1F4E79"/>
              </a:solidFill>
              <a:latin typeface="Segoe UI Symbol" pitchFamily="34" charset="0"/>
              <a:ea typeface="Segoe UI Symbol" pitchFamily="34" charset="0"/>
              <a:cs typeface="Segoe UI Symbol" pitchFamily="34" charset="0"/>
            </a:endParaRPr>
          </a:p>
          <a:p>
            <a:pPr marL="0" indent="0" eaLnBrk="1" hangingPunct="1">
              <a:defRPr/>
            </a:pPr>
            <a:endParaRPr lang="en-US" altLang="en-US" sz="1400" dirty="0" smtClean="0">
              <a:solidFill>
                <a:srgbClr val="1F4E79"/>
              </a:solidFill>
              <a:latin typeface="Segoe UI Symbol" pitchFamily="34" charset="0"/>
              <a:ea typeface="Segoe UI Symbol" pitchFamily="34" charset="0"/>
              <a:cs typeface="Segoe UI Symbol" pitchFamily="34" charset="0"/>
            </a:endParaRP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7"/>
          <p:cNvPicPr>
            <a:picLocks noChangeAspect="1"/>
          </p:cNvPicPr>
          <p:nvPr/>
        </p:nvPicPr>
        <p:blipFill>
          <a:blip r:embed="rId3">
            <a:extLst>
              <a:ext uri="{28A0092B-C50C-407E-A947-70E740481C1C}">
                <a14:useLocalDpi xmlns:a14="http://schemas.microsoft.com/office/drawing/2010/main" val="0"/>
              </a:ext>
            </a:extLst>
          </a:blip>
          <a:srcRect r="12813" b="6969"/>
          <a:stretch>
            <a:fillRect/>
          </a:stretch>
        </p:blipFill>
        <p:spPr bwMode="auto">
          <a:xfrm>
            <a:off x="2479675" y="-57150"/>
            <a:ext cx="9710738"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0" y="-57150"/>
            <a:ext cx="3840163" cy="6999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2">
                  <a:lumMod val="75000"/>
                </a:schemeClr>
              </a:solidFill>
            </a:endParaRPr>
          </a:p>
        </p:txBody>
      </p:sp>
      <p:sp>
        <p:nvSpPr>
          <p:cNvPr id="4100" name="Title 1"/>
          <p:cNvSpPr txBox="1">
            <a:spLocks/>
          </p:cNvSpPr>
          <p:nvPr/>
        </p:nvSpPr>
        <p:spPr bwMode="auto">
          <a:xfrm>
            <a:off x="688975" y="3395663"/>
            <a:ext cx="29559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defTabSz="68580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defTabSz="6858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defTabSz="685800" eaLnBrk="0" hangingPunct="0">
              <a:lnSpc>
                <a:spcPct val="90000"/>
              </a:lnSpc>
              <a:spcBef>
                <a:spcPts val="500"/>
              </a:spcBef>
              <a:buFont typeface="Arial" charset="0"/>
              <a:buChar char="•"/>
              <a:defRPr>
                <a:solidFill>
                  <a:schemeClr val="tx1"/>
                </a:solidFill>
                <a:latin typeface="Calibri" pitchFamily="34" charset="0"/>
              </a:defRPr>
            </a:lvl4pPr>
            <a:lvl5pPr marL="2057400" indent="-228600" defTabSz="685800" eaLnBrk="0" hangingPunct="0">
              <a:lnSpc>
                <a:spcPct val="90000"/>
              </a:lnSpc>
              <a:spcBef>
                <a:spcPts val="500"/>
              </a:spcBef>
              <a:buFont typeface="Arial" charset="0"/>
              <a:buChar char="•"/>
              <a:defRPr>
                <a:solidFill>
                  <a:schemeClr val="tx1"/>
                </a:solidFill>
                <a:latin typeface="Calibri" pitchFamily="34" charset="0"/>
              </a:defRPr>
            </a:lvl5pPr>
            <a:lvl6pPr marL="25146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6858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en-US" altLang="en-US" sz="5000">
                <a:solidFill>
                  <a:schemeClr val="bg1"/>
                </a:solidFill>
                <a:latin typeface="Segoe UI Symbol" pitchFamily="34" charset="0"/>
                <a:ea typeface="Segoe UI Symbol" pitchFamily="34" charset="0"/>
                <a:cs typeface="Segoe UI Symbol" pitchFamily="34" charset="0"/>
              </a:rPr>
              <a:t>Let’s Talk Gender</a:t>
            </a:r>
          </a:p>
        </p:txBody>
      </p:sp>
      <p:sp>
        <p:nvSpPr>
          <p:cNvPr id="4101" name="Freeform 26"/>
          <p:cNvSpPr>
            <a:spLocks noChangeAspect="1" noEditPoints="1"/>
          </p:cNvSpPr>
          <p:nvPr/>
        </p:nvSpPr>
        <p:spPr bwMode="auto">
          <a:xfrm>
            <a:off x="935038" y="1468438"/>
            <a:ext cx="1970087" cy="1379537"/>
          </a:xfrm>
          <a:custGeom>
            <a:avLst/>
            <a:gdLst>
              <a:gd name="T0" fmla="*/ 2147483647 w 480"/>
              <a:gd name="T1" fmla="*/ 0 h 336"/>
              <a:gd name="T2" fmla="*/ 2147483647 w 480"/>
              <a:gd name="T3" fmla="*/ 2147483647 h 336"/>
              <a:gd name="T4" fmla="*/ 2147483647 w 480"/>
              <a:gd name="T5" fmla="*/ 2147483647 h 336"/>
              <a:gd name="T6" fmla="*/ 2147483647 w 480"/>
              <a:gd name="T7" fmla="*/ 2147483647 h 336"/>
              <a:gd name="T8" fmla="*/ 2147483647 w 480"/>
              <a:gd name="T9" fmla="*/ 2147483647 h 336"/>
              <a:gd name="T10" fmla="*/ 2147483647 w 480"/>
              <a:gd name="T11" fmla="*/ 2147483647 h 336"/>
              <a:gd name="T12" fmla="*/ 2147483647 w 480"/>
              <a:gd name="T13" fmla="*/ 2147483647 h 336"/>
              <a:gd name="T14" fmla="*/ 2147483647 w 480"/>
              <a:gd name="T15" fmla="*/ 2147483647 h 336"/>
              <a:gd name="T16" fmla="*/ 2147483647 w 480"/>
              <a:gd name="T17" fmla="*/ 2147483647 h 336"/>
              <a:gd name="T18" fmla="*/ 2147483647 w 480"/>
              <a:gd name="T19" fmla="*/ 2147483647 h 336"/>
              <a:gd name="T20" fmla="*/ 0 w 480"/>
              <a:gd name="T21" fmla="*/ 2147483647 h 336"/>
              <a:gd name="T22" fmla="*/ 0 w 480"/>
              <a:gd name="T23" fmla="*/ 2147483647 h 336"/>
              <a:gd name="T24" fmla="*/ 2147483647 w 480"/>
              <a:gd name="T25" fmla="*/ 2147483647 h 336"/>
              <a:gd name="T26" fmla="*/ 2147483647 w 480"/>
              <a:gd name="T27" fmla="*/ 2147483647 h 336"/>
              <a:gd name="T28" fmla="*/ 2147483647 w 480"/>
              <a:gd name="T29" fmla="*/ 0 h 336"/>
              <a:gd name="T30" fmla="*/ 2147483647 w 480"/>
              <a:gd name="T31" fmla="*/ 2147483647 h 336"/>
              <a:gd name="T32" fmla="*/ 2147483647 w 480"/>
              <a:gd name="T33" fmla="*/ 2147483647 h 336"/>
              <a:gd name="T34" fmla="*/ 2147483647 w 480"/>
              <a:gd name="T35" fmla="*/ 2147483647 h 336"/>
              <a:gd name="T36" fmla="*/ 2147483647 w 480"/>
              <a:gd name="T37" fmla="*/ 2147483647 h 336"/>
              <a:gd name="T38" fmla="*/ 2147483647 w 480"/>
              <a:gd name="T39" fmla="*/ 2147483647 h 336"/>
              <a:gd name="T40" fmla="*/ 2147483647 w 480"/>
              <a:gd name="T41" fmla="*/ 2147483647 h 336"/>
              <a:gd name="T42" fmla="*/ 2147483647 w 480"/>
              <a:gd name="T43" fmla="*/ 2147483647 h 336"/>
              <a:gd name="T44" fmla="*/ 2147483647 w 480"/>
              <a:gd name="T45" fmla="*/ 2147483647 h 336"/>
              <a:gd name="T46" fmla="*/ 2147483647 w 480"/>
              <a:gd name="T47" fmla="*/ 2147483647 h 336"/>
              <a:gd name="T48" fmla="*/ 2147483647 w 480"/>
              <a:gd name="T49" fmla="*/ 2147483647 h 336"/>
              <a:gd name="T50" fmla="*/ 2147483647 w 480"/>
              <a:gd name="T51" fmla="*/ 2147483647 h 336"/>
              <a:gd name="T52" fmla="*/ 2147483647 w 480"/>
              <a:gd name="T53" fmla="*/ 2147483647 h 336"/>
              <a:gd name="T54" fmla="*/ 2147483647 w 480"/>
              <a:gd name="T55" fmla="*/ 2147483647 h 336"/>
              <a:gd name="T56" fmla="*/ 2147483647 w 480"/>
              <a:gd name="T57" fmla="*/ 2147483647 h 336"/>
              <a:gd name="T58" fmla="*/ 2147483647 w 480"/>
              <a:gd name="T59" fmla="*/ 2147483647 h 336"/>
              <a:gd name="T60" fmla="*/ 2147483647 w 480"/>
              <a:gd name="T61" fmla="*/ 2147483647 h 336"/>
              <a:gd name="T62" fmla="*/ 2147483647 w 480"/>
              <a:gd name="T63" fmla="*/ 2147483647 h 336"/>
              <a:gd name="T64" fmla="*/ 2147483647 w 480"/>
              <a:gd name="T65" fmla="*/ 2147483647 h 336"/>
              <a:gd name="T66" fmla="*/ 2147483647 w 480"/>
              <a:gd name="T67" fmla="*/ 2147483647 h 336"/>
              <a:gd name="T68" fmla="*/ 2147483647 w 480"/>
              <a:gd name="T69" fmla="*/ 2147483647 h 336"/>
              <a:gd name="T70" fmla="*/ 2147483647 w 480"/>
              <a:gd name="T71" fmla="*/ 2147483647 h 336"/>
              <a:gd name="T72" fmla="*/ 2147483647 w 480"/>
              <a:gd name="T73" fmla="*/ 2147483647 h 336"/>
              <a:gd name="T74" fmla="*/ 2147483647 w 480"/>
              <a:gd name="T75" fmla="*/ 2147483647 h 336"/>
              <a:gd name="T76" fmla="*/ 2147483647 w 480"/>
              <a:gd name="T77" fmla="*/ 2147483647 h 336"/>
              <a:gd name="T78" fmla="*/ 2147483647 w 480"/>
              <a:gd name="T79" fmla="*/ 2147483647 h 336"/>
              <a:gd name="T80" fmla="*/ 2147483647 w 480"/>
              <a:gd name="T81" fmla="*/ 2147483647 h 336"/>
              <a:gd name="T82" fmla="*/ 2147483647 w 480"/>
              <a:gd name="T83" fmla="*/ 2147483647 h 336"/>
              <a:gd name="T84" fmla="*/ 2147483647 w 480"/>
              <a:gd name="T85" fmla="*/ 2147483647 h 336"/>
              <a:gd name="T86" fmla="*/ 2147483647 w 480"/>
              <a:gd name="T87" fmla="*/ 2147483647 h 336"/>
              <a:gd name="T88" fmla="*/ 2147483647 w 480"/>
              <a:gd name="T89" fmla="*/ 2147483647 h 336"/>
              <a:gd name="T90" fmla="*/ 2147483647 w 480"/>
              <a:gd name="T91" fmla="*/ 2147483647 h 336"/>
              <a:gd name="T92" fmla="*/ 2147483647 w 480"/>
              <a:gd name="T93" fmla="*/ 2147483647 h 336"/>
              <a:gd name="T94" fmla="*/ 2147483647 w 480"/>
              <a:gd name="T95" fmla="*/ 2147483647 h 336"/>
              <a:gd name="T96" fmla="*/ 2147483647 w 480"/>
              <a:gd name="T97" fmla="*/ 2147483647 h 336"/>
              <a:gd name="T98" fmla="*/ 2147483647 w 480"/>
              <a:gd name="T99" fmla="*/ 2147483647 h 336"/>
              <a:gd name="T100" fmla="*/ 2147483647 w 480"/>
              <a:gd name="T101" fmla="*/ 2147483647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0" h="336">
                <a:moveTo>
                  <a:pt x="60" y="0"/>
                </a:moveTo>
                <a:lnTo>
                  <a:pt x="288" y="0"/>
                </a:lnTo>
                <a:lnTo>
                  <a:pt x="300" y="2"/>
                </a:lnTo>
                <a:lnTo>
                  <a:pt x="312" y="4"/>
                </a:lnTo>
                <a:lnTo>
                  <a:pt x="322" y="10"/>
                </a:lnTo>
                <a:lnTo>
                  <a:pt x="330" y="18"/>
                </a:lnTo>
                <a:lnTo>
                  <a:pt x="338" y="26"/>
                </a:lnTo>
                <a:lnTo>
                  <a:pt x="344" y="36"/>
                </a:lnTo>
                <a:lnTo>
                  <a:pt x="348" y="48"/>
                </a:lnTo>
                <a:lnTo>
                  <a:pt x="348" y="60"/>
                </a:lnTo>
                <a:lnTo>
                  <a:pt x="348" y="171"/>
                </a:lnTo>
                <a:lnTo>
                  <a:pt x="348" y="183"/>
                </a:lnTo>
                <a:lnTo>
                  <a:pt x="344" y="195"/>
                </a:lnTo>
                <a:lnTo>
                  <a:pt x="338" y="205"/>
                </a:lnTo>
                <a:lnTo>
                  <a:pt x="330" y="215"/>
                </a:lnTo>
                <a:lnTo>
                  <a:pt x="322" y="221"/>
                </a:lnTo>
                <a:lnTo>
                  <a:pt x="312" y="227"/>
                </a:lnTo>
                <a:lnTo>
                  <a:pt x="300" y="231"/>
                </a:lnTo>
                <a:lnTo>
                  <a:pt x="288" y="231"/>
                </a:lnTo>
                <a:lnTo>
                  <a:pt x="116" y="231"/>
                </a:lnTo>
                <a:lnTo>
                  <a:pt x="68" y="282"/>
                </a:lnTo>
                <a:lnTo>
                  <a:pt x="68" y="231"/>
                </a:lnTo>
                <a:lnTo>
                  <a:pt x="60" y="231"/>
                </a:lnTo>
                <a:lnTo>
                  <a:pt x="48" y="231"/>
                </a:lnTo>
                <a:lnTo>
                  <a:pt x="36" y="227"/>
                </a:lnTo>
                <a:lnTo>
                  <a:pt x="26" y="221"/>
                </a:lnTo>
                <a:lnTo>
                  <a:pt x="16" y="215"/>
                </a:lnTo>
                <a:lnTo>
                  <a:pt x="10" y="205"/>
                </a:lnTo>
                <a:lnTo>
                  <a:pt x="4" y="195"/>
                </a:lnTo>
                <a:lnTo>
                  <a:pt x="0" y="183"/>
                </a:lnTo>
                <a:lnTo>
                  <a:pt x="0" y="171"/>
                </a:lnTo>
                <a:lnTo>
                  <a:pt x="0" y="60"/>
                </a:lnTo>
                <a:lnTo>
                  <a:pt x="0" y="48"/>
                </a:lnTo>
                <a:lnTo>
                  <a:pt x="4" y="36"/>
                </a:lnTo>
                <a:lnTo>
                  <a:pt x="10" y="26"/>
                </a:lnTo>
                <a:lnTo>
                  <a:pt x="16" y="18"/>
                </a:lnTo>
                <a:lnTo>
                  <a:pt x="26" y="10"/>
                </a:lnTo>
                <a:lnTo>
                  <a:pt x="36" y="4"/>
                </a:lnTo>
                <a:lnTo>
                  <a:pt x="48" y="2"/>
                </a:lnTo>
                <a:lnTo>
                  <a:pt x="60" y="0"/>
                </a:lnTo>
                <a:close/>
                <a:moveTo>
                  <a:pt x="90" y="91"/>
                </a:moveTo>
                <a:lnTo>
                  <a:pt x="90" y="91"/>
                </a:lnTo>
                <a:lnTo>
                  <a:pt x="82" y="93"/>
                </a:lnTo>
                <a:lnTo>
                  <a:pt x="76" y="97"/>
                </a:lnTo>
                <a:lnTo>
                  <a:pt x="70" y="105"/>
                </a:lnTo>
                <a:lnTo>
                  <a:pt x="68" y="113"/>
                </a:lnTo>
                <a:lnTo>
                  <a:pt x="70" y="121"/>
                </a:lnTo>
                <a:lnTo>
                  <a:pt x="76" y="127"/>
                </a:lnTo>
                <a:lnTo>
                  <a:pt x="82" y="131"/>
                </a:lnTo>
                <a:lnTo>
                  <a:pt x="90" y="133"/>
                </a:lnTo>
                <a:lnTo>
                  <a:pt x="98" y="131"/>
                </a:lnTo>
                <a:lnTo>
                  <a:pt x="104" y="127"/>
                </a:lnTo>
                <a:lnTo>
                  <a:pt x="110" y="121"/>
                </a:lnTo>
                <a:lnTo>
                  <a:pt x="112" y="113"/>
                </a:lnTo>
                <a:lnTo>
                  <a:pt x="110" y="105"/>
                </a:lnTo>
                <a:lnTo>
                  <a:pt x="104" y="97"/>
                </a:lnTo>
                <a:lnTo>
                  <a:pt x="98" y="93"/>
                </a:lnTo>
                <a:lnTo>
                  <a:pt x="90" y="91"/>
                </a:lnTo>
                <a:close/>
                <a:moveTo>
                  <a:pt x="270" y="91"/>
                </a:moveTo>
                <a:lnTo>
                  <a:pt x="270" y="91"/>
                </a:lnTo>
                <a:lnTo>
                  <a:pt x="262" y="93"/>
                </a:lnTo>
                <a:lnTo>
                  <a:pt x="256" y="97"/>
                </a:lnTo>
                <a:lnTo>
                  <a:pt x="250" y="105"/>
                </a:lnTo>
                <a:lnTo>
                  <a:pt x="250" y="113"/>
                </a:lnTo>
                <a:lnTo>
                  <a:pt x="250" y="121"/>
                </a:lnTo>
                <a:lnTo>
                  <a:pt x="256" y="127"/>
                </a:lnTo>
                <a:lnTo>
                  <a:pt x="262" y="131"/>
                </a:lnTo>
                <a:lnTo>
                  <a:pt x="270" y="133"/>
                </a:lnTo>
                <a:lnTo>
                  <a:pt x="278" y="131"/>
                </a:lnTo>
                <a:lnTo>
                  <a:pt x="286" y="127"/>
                </a:lnTo>
                <a:lnTo>
                  <a:pt x="290" y="121"/>
                </a:lnTo>
                <a:lnTo>
                  <a:pt x="292" y="113"/>
                </a:lnTo>
                <a:lnTo>
                  <a:pt x="290" y="105"/>
                </a:lnTo>
                <a:lnTo>
                  <a:pt x="286" y="97"/>
                </a:lnTo>
                <a:lnTo>
                  <a:pt x="278" y="93"/>
                </a:lnTo>
                <a:lnTo>
                  <a:pt x="270" y="91"/>
                </a:lnTo>
                <a:close/>
                <a:moveTo>
                  <a:pt x="178" y="91"/>
                </a:moveTo>
                <a:lnTo>
                  <a:pt x="178" y="91"/>
                </a:lnTo>
                <a:lnTo>
                  <a:pt x="170" y="93"/>
                </a:lnTo>
                <a:lnTo>
                  <a:pt x="164" y="97"/>
                </a:lnTo>
                <a:lnTo>
                  <a:pt x="158" y="105"/>
                </a:lnTo>
                <a:lnTo>
                  <a:pt x="156" y="113"/>
                </a:lnTo>
                <a:lnTo>
                  <a:pt x="158" y="121"/>
                </a:lnTo>
                <a:lnTo>
                  <a:pt x="164" y="127"/>
                </a:lnTo>
                <a:lnTo>
                  <a:pt x="170" y="131"/>
                </a:lnTo>
                <a:lnTo>
                  <a:pt x="178" y="133"/>
                </a:lnTo>
                <a:lnTo>
                  <a:pt x="186" y="131"/>
                </a:lnTo>
                <a:lnTo>
                  <a:pt x="192" y="127"/>
                </a:lnTo>
                <a:lnTo>
                  <a:pt x="198" y="121"/>
                </a:lnTo>
                <a:lnTo>
                  <a:pt x="200" y="113"/>
                </a:lnTo>
                <a:lnTo>
                  <a:pt x="198" y="105"/>
                </a:lnTo>
                <a:lnTo>
                  <a:pt x="192" y="97"/>
                </a:lnTo>
                <a:lnTo>
                  <a:pt x="186" y="93"/>
                </a:lnTo>
                <a:lnTo>
                  <a:pt x="178" y="91"/>
                </a:lnTo>
                <a:close/>
                <a:moveTo>
                  <a:pt x="420" y="54"/>
                </a:moveTo>
                <a:lnTo>
                  <a:pt x="374" y="54"/>
                </a:lnTo>
                <a:lnTo>
                  <a:pt x="376" y="70"/>
                </a:lnTo>
                <a:lnTo>
                  <a:pt x="376" y="183"/>
                </a:lnTo>
                <a:lnTo>
                  <a:pt x="374" y="199"/>
                </a:lnTo>
                <a:lnTo>
                  <a:pt x="368" y="215"/>
                </a:lnTo>
                <a:lnTo>
                  <a:pt x="362" y="229"/>
                </a:lnTo>
                <a:lnTo>
                  <a:pt x="352" y="241"/>
                </a:lnTo>
                <a:lnTo>
                  <a:pt x="340" y="251"/>
                </a:lnTo>
                <a:lnTo>
                  <a:pt x="326" y="258"/>
                </a:lnTo>
                <a:lnTo>
                  <a:pt x="310" y="264"/>
                </a:lnTo>
                <a:lnTo>
                  <a:pt x="294" y="266"/>
                </a:lnTo>
                <a:lnTo>
                  <a:pt x="144" y="266"/>
                </a:lnTo>
                <a:lnTo>
                  <a:pt x="152" y="274"/>
                </a:lnTo>
                <a:lnTo>
                  <a:pt x="164" y="282"/>
                </a:lnTo>
                <a:lnTo>
                  <a:pt x="176" y="286"/>
                </a:lnTo>
                <a:lnTo>
                  <a:pt x="190" y="288"/>
                </a:lnTo>
                <a:lnTo>
                  <a:pt x="362" y="288"/>
                </a:lnTo>
                <a:lnTo>
                  <a:pt x="412" y="336"/>
                </a:lnTo>
                <a:lnTo>
                  <a:pt x="412" y="288"/>
                </a:lnTo>
                <a:lnTo>
                  <a:pt x="420" y="288"/>
                </a:lnTo>
                <a:lnTo>
                  <a:pt x="432" y="286"/>
                </a:lnTo>
                <a:lnTo>
                  <a:pt x="442" y="282"/>
                </a:lnTo>
                <a:lnTo>
                  <a:pt x="452" y="278"/>
                </a:lnTo>
                <a:lnTo>
                  <a:pt x="462" y="270"/>
                </a:lnTo>
                <a:lnTo>
                  <a:pt x="470" y="262"/>
                </a:lnTo>
                <a:lnTo>
                  <a:pt x="474" y="249"/>
                </a:lnTo>
                <a:lnTo>
                  <a:pt x="478" y="239"/>
                </a:lnTo>
                <a:lnTo>
                  <a:pt x="480" y="227"/>
                </a:lnTo>
                <a:lnTo>
                  <a:pt x="480" y="115"/>
                </a:lnTo>
                <a:lnTo>
                  <a:pt x="478" y="103"/>
                </a:lnTo>
                <a:lnTo>
                  <a:pt x="474" y="93"/>
                </a:lnTo>
                <a:lnTo>
                  <a:pt x="470" y="82"/>
                </a:lnTo>
                <a:lnTo>
                  <a:pt x="462" y="72"/>
                </a:lnTo>
                <a:lnTo>
                  <a:pt x="452" y="64"/>
                </a:lnTo>
                <a:lnTo>
                  <a:pt x="442" y="60"/>
                </a:lnTo>
                <a:lnTo>
                  <a:pt x="432" y="56"/>
                </a:lnTo>
                <a:lnTo>
                  <a:pt x="420" y="5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p:cNvPicPr>
            <a:picLocks noChangeAspect="1"/>
          </p:cNvPicPr>
          <p:nvPr/>
        </p:nvPicPr>
        <p:blipFill>
          <a:blip r:embed="rId3">
            <a:extLst>
              <a:ext uri="{28A0092B-C50C-407E-A947-70E740481C1C}">
                <a14:useLocalDpi xmlns:a14="http://schemas.microsoft.com/office/drawing/2010/main" val="0"/>
              </a:ext>
            </a:extLst>
          </a:blip>
          <a:srcRect b="8266"/>
          <a:stretch>
            <a:fillRect/>
          </a:stretch>
        </p:blipFill>
        <p:spPr bwMode="auto">
          <a:xfrm>
            <a:off x="0" y="0"/>
            <a:ext cx="12365038" cy="734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9438" y="377825"/>
            <a:ext cx="5302250" cy="1325563"/>
          </a:xfrm>
        </p:spPr>
        <p:txBody>
          <a:bodyPr/>
          <a:lstStyle/>
          <a:p>
            <a:pPr eaLnBrk="1" hangingPunct="1">
              <a:defRPr/>
            </a:pPr>
            <a:r>
              <a:rPr lang="en-US" altLang="en-US" b="1" dirty="0" smtClean="0">
                <a:solidFill>
                  <a:schemeClr val="tx2">
                    <a:lumMod val="75000"/>
                  </a:schemeClr>
                </a:solidFill>
                <a:latin typeface="Segoe UI Symbol" panose="020B0502040204020203" pitchFamily="34" charset="0"/>
                <a:ea typeface="Segoe UI Symbol" panose="020B0502040204020203" pitchFamily="34" charset="0"/>
              </a:rPr>
              <a:t>From the Beginning</a:t>
            </a:r>
          </a:p>
        </p:txBody>
      </p:sp>
      <p:sp>
        <p:nvSpPr>
          <p:cNvPr id="5125" name="Content Placeholder 2"/>
          <p:cNvSpPr>
            <a:spLocks noGrp="1"/>
          </p:cNvSpPr>
          <p:nvPr>
            <p:ph idx="1"/>
          </p:nvPr>
        </p:nvSpPr>
        <p:spPr>
          <a:xfrm>
            <a:off x="528638" y="1493838"/>
            <a:ext cx="8801100" cy="4351337"/>
          </a:xfrm>
        </p:spPr>
        <p:txBody>
          <a:bodyPr/>
          <a:lstStyle/>
          <a:p>
            <a:pPr marL="0" indent="0" eaLnBrk="1" hangingPunct="1">
              <a:lnSpc>
                <a:spcPct val="100000"/>
              </a:lnSpc>
              <a:spcBef>
                <a:spcPts val="0"/>
              </a:spcBef>
              <a:buFont typeface="Arial" charset="0"/>
              <a:buNone/>
              <a:defRPr/>
            </a:pPr>
            <a:r>
              <a:rPr lang="en-US" altLang="en-US" sz="3200" b="1" dirty="0" smtClean="0">
                <a:solidFill>
                  <a:srgbClr val="FFC000"/>
                </a:solidFill>
                <a:latin typeface="Segoe UI Symbol" panose="020B0502040204020203" pitchFamily="34" charset="0"/>
                <a:ea typeface="Segoe UI Symbol" panose="020B0502040204020203" pitchFamily="34" charset="0"/>
              </a:rPr>
              <a:t>Chromosomal sex</a:t>
            </a:r>
            <a:r>
              <a:rPr lang="en-US" altLang="en-US" sz="3200" dirty="0" smtClean="0">
                <a:latin typeface="Segoe UI Symbol" panose="020B0502040204020203" pitchFamily="34" charset="0"/>
                <a:ea typeface="Segoe UI Symbol" panose="020B0502040204020203" pitchFamily="34" charset="0"/>
              </a:rPr>
              <a:t/>
            </a:r>
            <a:br>
              <a:rPr lang="en-US" altLang="en-US" sz="3200" dirty="0" smtClean="0">
                <a:latin typeface="Segoe UI Symbol" panose="020B0502040204020203" pitchFamily="34" charset="0"/>
                <a:ea typeface="Segoe UI Symbol" panose="020B0502040204020203" pitchFamily="34" charset="0"/>
              </a:rPr>
            </a:br>
            <a:r>
              <a:rPr lang="en-US" altLang="en-US" sz="3200" dirty="0" smtClean="0">
                <a:solidFill>
                  <a:schemeClr val="tx2">
                    <a:lumMod val="75000"/>
                  </a:schemeClr>
                </a:solidFill>
                <a:latin typeface="Segoe UI Symbol" panose="020B0502040204020203" pitchFamily="34" charset="0"/>
                <a:ea typeface="Segoe UI Symbol" panose="020B0502040204020203" pitchFamily="34" charset="0"/>
              </a:rPr>
              <a:t>XX = female</a:t>
            </a:r>
          </a:p>
          <a:p>
            <a:pPr marL="0" indent="0" eaLnBrk="1" hangingPunct="1">
              <a:lnSpc>
                <a:spcPct val="100000"/>
              </a:lnSpc>
              <a:spcBef>
                <a:spcPts val="0"/>
              </a:spcBef>
              <a:buFont typeface="Arial" charset="0"/>
              <a:buNone/>
              <a:defRPr/>
            </a:pPr>
            <a:r>
              <a:rPr lang="en-US" altLang="en-US" sz="3200" dirty="0" smtClean="0">
                <a:solidFill>
                  <a:schemeClr val="tx2">
                    <a:lumMod val="75000"/>
                  </a:schemeClr>
                </a:solidFill>
                <a:latin typeface="Segoe UI Symbol" panose="020B0502040204020203" pitchFamily="34" charset="0"/>
                <a:ea typeface="Segoe UI Symbol" panose="020B0502040204020203" pitchFamily="34" charset="0"/>
              </a:rPr>
              <a:t>XY = </a:t>
            </a:r>
            <a:r>
              <a:rPr lang="en-US" altLang="en-US" sz="3200" dirty="0">
                <a:solidFill>
                  <a:schemeClr val="tx2">
                    <a:lumMod val="75000"/>
                  </a:schemeClr>
                </a:solidFill>
                <a:latin typeface="Segoe UI Symbol" panose="020B0502040204020203" pitchFamily="34" charset="0"/>
                <a:ea typeface="Segoe UI Symbol" panose="020B0502040204020203" pitchFamily="34" charset="0"/>
              </a:rPr>
              <a:t>m</a:t>
            </a:r>
            <a:r>
              <a:rPr lang="en-US" altLang="en-US" sz="3200" dirty="0" smtClean="0">
                <a:solidFill>
                  <a:schemeClr val="tx2">
                    <a:lumMod val="75000"/>
                  </a:schemeClr>
                </a:solidFill>
                <a:latin typeface="Segoe UI Symbol" panose="020B0502040204020203" pitchFamily="34" charset="0"/>
                <a:ea typeface="Segoe UI Symbol" panose="020B0502040204020203" pitchFamily="34" charset="0"/>
              </a:rPr>
              <a:t>ale</a:t>
            </a:r>
          </a:p>
          <a:p>
            <a:pPr marL="0" indent="0" eaLnBrk="1" hangingPunct="1">
              <a:lnSpc>
                <a:spcPct val="100000"/>
              </a:lnSpc>
              <a:spcBef>
                <a:spcPts val="0"/>
              </a:spcBef>
              <a:buFont typeface="Arial" charset="0"/>
              <a:buNone/>
              <a:defRPr/>
            </a:pPr>
            <a:r>
              <a:rPr lang="en-US" altLang="en-US" sz="3200" dirty="0" smtClean="0">
                <a:solidFill>
                  <a:schemeClr val="tx2">
                    <a:lumMod val="75000"/>
                  </a:schemeClr>
                </a:solidFill>
                <a:latin typeface="Segoe UI Symbol" panose="020B0502040204020203" pitchFamily="34" charset="0"/>
                <a:ea typeface="Segoe UI Symbol" panose="020B0502040204020203" pitchFamily="34" charset="0"/>
              </a:rPr>
              <a:t>XX, XY, XX/XY, XXY= intersex </a:t>
            </a:r>
          </a:p>
          <a:p>
            <a:pPr marL="0" indent="0" eaLnBrk="1" hangingPunct="1">
              <a:spcBef>
                <a:spcPts val="1200"/>
              </a:spcBef>
              <a:buFont typeface="Arial" charset="0"/>
              <a:buNone/>
              <a:defRPr/>
            </a:pPr>
            <a:r>
              <a:rPr lang="en-US" altLang="en-US" sz="3200" b="1" dirty="0" smtClean="0">
                <a:solidFill>
                  <a:srgbClr val="FFC000"/>
                </a:solidFill>
                <a:latin typeface="Segoe UI Symbol" panose="020B0502040204020203" pitchFamily="34" charset="0"/>
                <a:ea typeface="Segoe UI Symbol" panose="020B0502040204020203" pitchFamily="34" charset="0"/>
              </a:rPr>
              <a:t>Intersex anatomy </a:t>
            </a:r>
            <a:r>
              <a:rPr lang="en-US" altLang="en-US" sz="3200" dirty="0" smtClean="0">
                <a:solidFill>
                  <a:schemeClr val="tx2">
                    <a:lumMod val="75000"/>
                  </a:schemeClr>
                </a:solidFill>
                <a:latin typeface="Segoe UI Symbol" panose="020B0502040204020203" pitchFamily="34" charset="0"/>
                <a:ea typeface="Segoe UI Symbol" panose="020B0502040204020203" pitchFamily="34" charset="0"/>
              </a:rPr>
              <a:t>may not be noticeable at birth and is often discovered during puberty.</a:t>
            </a:r>
          </a:p>
          <a:p>
            <a:pPr marL="0" indent="0" eaLnBrk="1" hangingPunct="1">
              <a:spcBef>
                <a:spcPts val="1200"/>
              </a:spcBef>
              <a:buFont typeface="Arial" charset="0"/>
              <a:buNone/>
              <a:defRPr/>
            </a:pPr>
            <a:endParaRPr lang="en-US" altLang="en-US" sz="2000" dirty="0" smtClean="0">
              <a:latin typeface="Segoe UI Symbol" panose="020B0502040204020203" pitchFamily="34" charset="0"/>
              <a:ea typeface="Segoe UI Symbol" panose="020B0502040204020203" pitchFamily="34" charset="0"/>
            </a:endParaRP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nvPicPr>
        <p:blipFill>
          <a:blip r:embed="rId3">
            <a:extLst>
              <a:ext uri="{28A0092B-C50C-407E-A947-70E740481C1C}">
                <a14:useLocalDpi xmlns:a14="http://schemas.microsoft.com/office/drawing/2010/main" val="0"/>
              </a:ext>
            </a:extLst>
          </a:blip>
          <a:srcRect l="8827" t="11169" r="6783" b="14502"/>
          <a:stretch>
            <a:fillRect/>
          </a:stretch>
        </p:blipFill>
        <p:spPr bwMode="auto">
          <a:xfrm>
            <a:off x="4227513" y="5057775"/>
            <a:ext cx="4000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0" name="Group 16"/>
          <p:cNvGrpSpPr>
            <a:grpSpLocks/>
          </p:cNvGrpSpPr>
          <p:nvPr/>
        </p:nvGrpSpPr>
        <p:grpSpPr bwMode="auto">
          <a:xfrm>
            <a:off x="1339850" y="1466850"/>
            <a:ext cx="1611313" cy="1517650"/>
            <a:chOff x="530014" y="1716477"/>
            <a:chExt cx="1401074" cy="1326368"/>
          </a:xfrm>
        </p:grpSpPr>
        <p:sp>
          <p:nvSpPr>
            <p:cNvPr id="21" name="Oval 20"/>
            <p:cNvSpPr/>
            <p:nvPr/>
          </p:nvSpPr>
          <p:spPr>
            <a:xfrm>
              <a:off x="530015" y="1716477"/>
              <a:ext cx="1401073" cy="1326368"/>
            </a:xfrm>
            <a:prstGeom prst="ellipse">
              <a:avLst/>
            </a:prstGeom>
            <a:solidFill>
              <a:srgbClr val="FF750D"/>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Oval 4"/>
            <p:cNvSpPr/>
            <p:nvPr/>
          </p:nvSpPr>
          <p:spPr>
            <a:xfrm>
              <a:off x="530014" y="1910719"/>
              <a:ext cx="1401073" cy="93788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eaLnBrk="0" hangingPunct="0">
                <a:lnSpc>
                  <a:spcPct val="90000"/>
                </a:lnSpc>
                <a:spcAft>
                  <a:spcPct val="35000"/>
                </a:spcAft>
                <a:defRPr/>
              </a:pPr>
              <a:r>
                <a:rPr lang="en-US" dirty="0">
                  <a:solidFill>
                    <a:schemeClr val="tx2">
                      <a:lumMod val="75000"/>
                    </a:schemeClr>
                  </a:solidFill>
                  <a:latin typeface="Segoe UI Symbol" panose="020B0502040204020203" pitchFamily="34" charset="0"/>
                  <a:ea typeface="Segoe UI Symbol" panose="020B0502040204020203" pitchFamily="34" charset="0"/>
                </a:rPr>
                <a:t>Chromosomes</a:t>
              </a:r>
            </a:p>
          </p:txBody>
        </p:sp>
      </p:grpSp>
      <p:grpSp>
        <p:nvGrpSpPr>
          <p:cNvPr id="6148" name="Group 24"/>
          <p:cNvGrpSpPr>
            <a:grpSpLocks/>
          </p:cNvGrpSpPr>
          <p:nvPr/>
        </p:nvGrpSpPr>
        <p:grpSpPr bwMode="auto">
          <a:xfrm>
            <a:off x="655638" y="3352800"/>
            <a:ext cx="1639887" cy="1536700"/>
            <a:chOff x="576743" y="1947456"/>
            <a:chExt cx="1420123" cy="1326368"/>
          </a:xfrm>
        </p:grpSpPr>
        <p:sp>
          <p:nvSpPr>
            <p:cNvPr id="23" name="Oval 22"/>
            <p:cNvSpPr/>
            <p:nvPr/>
          </p:nvSpPr>
          <p:spPr>
            <a:xfrm>
              <a:off x="576743" y="1947456"/>
              <a:ext cx="1401073" cy="1326368"/>
            </a:xfrm>
            <a:prstGeom prst="ellipse">
              <a:avLst/>
            </a:prstGeom>
            <a:solidFill>
              <a:srgbClr val="FF1919"/>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Oval 4"/>
            <p:cNvSpPr/>
            <p:nvPr/>
          </p:nvSpPr>
          <p:spPr>
            <a:xfrm>
              <a:off x="595793" y="2106350"/>
              <a:ext cx="1401073" cy="93788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eaLnBrk="0" hangingPunct="0">
                <a:lnSpc>
                  <a:spcPct val="90000"/>
                </a:lnSpc>
                <a:spcAft>
                  <a:spcPct val="35000"/>
                </a:spcAft>
                <a:defRPr/>
              </a:pPr>
              <a:r>
                <a:rPr lang="en-US" dirty="0">
                  <a:solidFill>
                    <a:schemeClr val="tx2">
                      <a:lumMod val="75000"/>
                    </a:schemeClr>
                  </a:solidFill>
                  <a:latin typeface="Segoe UI Symbol" panose="020B0502040204020203" pitchFamily="34" charset="0"/>
                  <a:ea typeface="Segoe UI Symbol" panose="020B0502040204020203" pitchFamily="34" charset="0"/>
                </a:rPr>
                <a:t>Physical Anatomy</a:t>
              </a:r>
            </a:p>
          </p:txBody>
        </p:sp>
      </p:grpSp>
      <p:grpSp>
        <p:nvGrpSpPr>
          <p:cNvPr id="9222" name="Group 17"/>
          <p:cNvGrpSpPr>
            <a:grpSpLocks/>
          </p:cNvGrpSpPr>
          <p:nvPr/>
        </p:nvGrpSpPr>
        <p:grpSpPr bwMode="auto">
          <a:xfrm>
            <a:off x="3113088" y="144463"/>
            <a:ext cx="1609725" cy="1549400"/>
            <a:chOff x="1592501" y="452390"/>
            <a:chExt cx="1401073" cy="1326368"/>
          </a:xfrm>
        </p:grpSpPr>
        <p:sp>
          <p:nvSpPr>
            <p:cNvPr id="27" name="Oval 26"/>
            <p:cNvSpPr/>
            <p:nvPr/>
          </p:nvSpPr>
          <p:spPr>
            <a:xfrm>
              <a:off x="1592501" y="452390"/>
              <a:ext cx="1401073" cy="1326368"/>
            </a:xfrm>
            <a:prstGeom prst="ellipse">
              <a:avLst/>
            </a:prstGeom>
            <a:solidFill>
              <a:srgbClr val="FFC000"/>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Oval 4"/>
            <p:cNvSpPr/>
            <p:nvPr/>
          </p:nvSpPr>
          <p:spPr>
            <a:xfrm>
              <a:off x="1592501" y="646632"/>
              <a:ext cx="1401073" cy="93788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eaLnBrk="0" hangingPunct="0">
                <a:lnSpc>
                  <a:spcPct val="90000"/>
                </a:lnSpc>
                <a:spcAft>
                  <a:spcPct val="35000"/>
                </a:spcAft>
                <a:defRPr/>
              </a:pPr>
              <a:r>
                <a:rPr lang="en-US" sz="1600" dirty="0">
                  <a:solidFill>
                    <a:schemeClr val="tx2">
                      <a:lumMod val="75000"/>
                    </a:schemeClr>
                  </a:solidFill>
                  <a:latin typeface="Segoe UI Symbol" panose="020B0502040204020203" pitchFamily="34" charset="0"/>
                  <a:ea typeface="Segoe UI Symbol" panose="020B0502040204020203" pitchFamily="34" charset="0"/>
                </a:rPr>
                <a:t>Sex-determining</a:t>
              </a:r>
            </a:p>
            <a:p>
              <a:pPr algn="ctr" defTabSz="533400" eaLnBrk="0" hangingPunct="0">
                <a:lnSpc>
                  <a:spcPct val="90000"/>
                </a:lnSpc>
                <a:spcAft>
                  <a:spcPct val="35000"/>
                </a:spcAft>
                <a:defRPr/>
              </a:pPr>
              <a:r>
                <a:rPr lang="en-US" sz="1600" dirty="0">
                  <a:solidFill>
                    <a:schemeClr val="tx2">
                      <a:lumMod val="75000"/>
                    </a:schemeClr>
                  </a:solidFill>
                  <a:latin typeface="Segoe UI Symbol" panose="020B0502040204020203" pitchFamily="34" charset="0"/>
                  <a:ea typeface="Segoe UI Symbol" panose="020B0502040204020203" pitchFamily="34" charset="0"/>
                </a:rPr>
                <a:t>Genes</a:t>
              </a:r>
            </a:p>
          </p:txBody>
        </p:sp>
      </p:grpSp>
      <p:grpSp>
        <p:nvGrpSpPr>
          <p:cNvPr id="3" name="Group 2"/>
          <p:cNvGrpSpPr>
            <a:grpSpLocks/>
          </p:cNvGrpSpPr>
          <p:nvPr/>
        </p:nvGrpSpPr>
        <p:grpSpPr bwMode="auto">
          <a:xfrm>
            <a:off x="9667875" y="2898775"/>
            <a:ext cx="1681163" cy="1600200"/>
            <a:chOff x="9667645" y="2898645"/>
            <a:chExt cx="1681619" cy="1599914"/>
          </a:xfrm>
        </p:grpSpPr>
        <p:sp>
          <p:nvSpPr>
            <p:cNvPr id="37" name="Oval 36"/>
            <p:cNvSpPr/>
            <p:nvPr/>
          </p:nvSpPr>
          <p:spPr>
            <a:xfrm>
              <a:off x="9667645" y="2898645"/>
              <a:ext cx="1681619" cy="1599914"/>
            </a:xfrm>
            <a:prstGeom prst="ellipse">
              <a:avLst/>
            </a:prstGeom>
            <a:solidFill>
              <a:srgbClr val="460046"/>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Oval 4"/>
            <p:cNvSpPr/>
            <p:nvPr/>
          </p:nvSpPr>
          <p:spPr>
            <a:xfrm>
              <a:off x="9913908" y="3181137"/>
              <a:ext cx="1189085" cy="1062467"/>
            </a:xfrm>
            <a:prstGeom prst="rect">
              <a:avLst/>
            </a:prstGeom>
            <a:noFill/>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algn="ctr" defTabSz="889000" eaLnBrk="0" hangingPunct="0">
                <a:lnSpc>
                  <a:spcPct val="90000"/>
                </a:lnSpc>
                <a:spcAft>
                  <a:spcPct val="35000"/>
                </a:spcAft>
                <a:defRPr/>
              </a:pPr>
              <a:endParaRPr lang="en-US" dirty="0">
                <a:latin typeface="Segoe UI Symbol" panose="020B0502040204020203" pitchFamily="34" charset="0"/>
                <a:ea typeface="Segoe UI Symbol" panose="020B0502040204020203" pitchFamily="34" charset="0"/>
              </a:endParaRPr>
            </a:p>
            <a:p>
              <a:pPr algn="ctr" defTabSz="889000" eaLnBrk="0" hangingPunct="0">
                <a:lnSpc>
                  <a:spcPct val="90000"/>
                </a:lnSpc>
                <a:spcAft>
                  <a:spcPct val="35000"/>
                </a:spcAft>
                <a:defRPr/>
              </a:pPr>
              <a:r>
                <a:rPr lang="en-US" dirty="0">
                  <a:latin typeface="Segoe UI Symbol" panose="020B0502040204020203" pitchFamily="34" charset="0"/>
                  <a:ea typeface="Segoe UI Symbol" panose="020B0502040204020203" pitchFamily="34" charset="0"/>
                </a:rPr>
                <a:t>Gender Role</a:t>
              </a:r>
            </a:p>
            <a:p>
              <a:pPr algn="ctr" defTabSz="889000" eaLnBrk="0" hangingPunct="0">
                <a:lnSpc>
                  <a:spcPct val="90000"/>
                </a:lnSpc>
                <a:spcAft>
                  <a:spcPct val="35000"/>
                </a:spcAft>
                <a:defRPr/>
              </a:pPr>
              <a:endParaRPr lang="en-US" sz="2000" dirty="0"/>
            </a:p>
          </p:txBody>
        </p:sp>
      </p:grpSp>
      <p:grpSp>
        <p:nvGrpSpPr>
          <p:cNvPr id="2" name="Group 1"/>
          <p:cNvGrpSpPr>
            <a:grpSpLocks/>
          </p:cNvGrpSpPr>
          <p:nvPr/>
        </p:nvGrpSpPr>
        <p:grpSpPr bwMode="auto">
          <a:xfrm>
            <a:off x="9072563" y="938213"/>
            <a:ext cx="1682750" cy="1501775"/>
            <a:chOff x="9073102" y="937643"/>
            <a:chExt cx="1681619" cy="1502555"/>
          </a:xfrm>
        </p:grpSpPr>
        <p:sp>
          <p:nvSpPr>
            <p:cNvPr id="34" name="Oval 33"/>
            <p:cNvSpPr/>
            <p:nvPr/>
          </p:nvSpPr>
          <p:spPr>
            <a:xfrm>
              <a:off x="9073102" y="937643"/>
              <a:ext cx="1681619" cy="1502555"/>
            </a:xfrm>
            <a:prstGeom prst="ellipse">
              <a:avLst/>
            </a:prstGeom>
            <a:solidFill>
              <a:schemeClr val="accent1">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Oval 4"/>
            <p:cNvSpPr/>
            <p:nvPr/>
          </p:nvSpPr>
          <p:spPr>
            <a:xfrm>
              <a:off x="9346665" y="1149465"/>
              <a:ext cx="1189085" cy="1131311"/>
            </a:xfrm>
            <a:prstGeom prst="rect">
              <a:avLst/>
            </a:prstGeom>
            <a:noFill/>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algn="ctr" defTabSz="889000" eaLnBrk="0" hangingPunct="0">
                <a:lnSpc>
                  <a:spcPct val="90000"/>
                </a:lnSpc>
                <a:spcAft>
                  <a:spcPct val="35000"/>
                </a:spcAft>
                <a:defRPr/>
              </a:pPr>
              <a:endParaRPr lang="en-US" sz="2000" dirty="0"/>
            </a:p>
            <a:p>
              <a:pPr algn="ctr" defTabSz="889000" eaLnBrk="0" hangingPunct="0">
                <a:lnSpc>
                  <a:spcPct val="90000"/>
                </a:lnSpc>
                <a:spcAft>
                  <a:spcPct val="35000"/>
                </a:spcAft>
                <a:defRPr/>
              </a:pPr>
              <a:r>
                <a:rPr lang="en-US" dirty="0">
                  <a:latin typeface="Segoe UI Symbol" panose="020B0502040204020203" pitchFamily="34" charset="0"/>
                  <a:ea typeface="Segoe UI Symbol" panose="020B0502040204020203" pitchFamily="34" charset="0"/>
                </a:rPr>
                <a:t>Gender Behavior</a:t>
              </a:r>
            </a:p>
            <a:p>
              <a:pPr algn="ctr" defTabSz="889000" eaLnBrk="0" hangingPunct="0">
                <a:lnSpc>
                  <a:spcPct val="90000"/>
                </a:lnSpc>
                <a:spcAft>
                  <a:spcPct val="35000"/>
                </a:spcAft>
                <a:defRPr/>
              </a:pPr>
              <a:endParaRPr lang="en-US" sz="2000" dirty="0"/>
            </a:p>
          </p:txBody>
        </p:sp>
      </p:grpSp>
      <p:grpSp>
        <p:nvGrpSpPr>
          <p:cNvPr id="9225" name="Group 41"/>
          <p:cNvGrpSpPr>
            <a:grpSpLocks/>
          </p:cNvGrpSpPr>
          <p:nvPr/>
        </p:nvGrpSpPr>
        <p:grpSpPr bwMode="auto">
          <a:xfrm>
            <a:off x="10183813" y="5251450"/>
            <a:ext cx="2068512" cy="1606550"/>
            <a:chOff x="9008295" y="3505199"/>
            <a:chExt cx="2068772" cy="1605975"/>
          </a:xfrm>
        </p:grpSpPr>
        <p:sp>
          <p:nvSpPr>
            <p:cNvPr id="48" name="Up Arrow Callout 47"/>
            <p:cNvSpPr/>
            <p:nvPr/>
          </p:nvSpPr>
          <p:spPr>
            <a:xfrm>
              <a:off x="9008295" y="3505199"/>
              <a:ext cx="2022729" cy="1605975"/>
            </a:xfrm>
            <a:prstGeom prst="upArrowCallou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6165" name="Rectangle 19"/>
            <p:cNvSpPr>
              <a:spLocks noChangeArrowheads="1"/>
            </p:cNvSpPr>
            <p:nvPr/>
          </p:nvSpPr>
          <p:spPr bwMode="auto">
            <a:xfrm>
              <a:off x="9008295" y="4281103"/>
              <a:ext cx="20687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000" b="1">
                  <a:solidFill>
                    <a:schemeClr val="bg1"/>
                  </a:solidFill>
                  <a:latin typeface="Segoe UI Symbol" pitchFamily="34" charset="0"/>
                  <a:ea typeface="Segoe UI Symbol" pitchFamily="34" charset="0"/>
                  <a:cs typeface="Segoe UI Symbol" pitchFamily="34" charset="0"/>
                </a:rPr>
                <a:t>Culture</a:t>
              </a:r>
            </a:p>
          </p:txBody>
        </p:sp>
      </p:grpSp>
      <p:grpSp>
        <p:nvGrpSpPr>
          <p:cNvPr id="9226" name="Group 40"/>
          <p:cNvGrpSpPr>
            <a:grpSpLocks/>
          </p:cNvGrpSpPr>
          <p:nvPr/>
        </p:nvGrpSpPr>
        <p:grpSpPr bwMode="auto">
          <a:xfrm>
            <a:off x="0" y="5251450"/>
            <a:ext cx="2022475" cy="1606550"/>
            <a:chOff x="799337" y="3505200"/>
            <a:chExt cx="2022684" cy="1605975"/>
          </a:xfrm>
        </p:grpSpPr>
        <p:sp>
          <p:nvSpPr>
            <p:cNvPr id="39" name="Up Arrow Callout 38"/>
            <p:cNvSpPr/>
            <p:nvPr/>
          </p:nvSpPr>
          <p:spPr>
            <a:xfrm>
              <a:off x="799337" y="3505200"/>
              <a:ext cx="2022684" cy="1605975"/>
            </a:xfrm>
            <a:prstGeom prst="upArrowCallout">
              <a:avLst/>
            </a:prstGeom>
            <a:gradFill flip="none" rotWithShape="1">
              <a:gsLst>
                <a:gs pos="0">
                  <a:srgbClr val="B80000">
                    <a:shade val="30000"/>
                    <a:satMod val="115000"/>
                  </a:srgbClr>
                </a:gs>
                <a:gs pos="50000">
                  <a:srgbClr val="B80000">
                    <a:shade val="67500"/>
                    <a:satMod val="115000"/>
                  </a:srgbClr>
                </a:gs>
                <a:gs pos="100000">
                  <a:srgbClr val="B8000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6163" name="Rectangle 6"/>
            <p:cNvSpPr>
              <a:spLocks noChangeArrowheads="1"/>
            </p:cNvSpPr>
            <p:nvPr/>
          </p:nvSpPr>
          <p:spPr bwMode="auto">
            <a:xfrm>
              <a:off x="799337" y="4250326"/>
              <a:ext cx="2022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200" b="1">
                  <a:solidFill>
                    <a:schemeClr val="bg1"/>
                  </a:solidFill>
                  <a:latin typeface="Segoe UI Symbol" pitchFamily="34" charset="0"/>
                  <a:ea typeface="Segoe UI Symbol" pitchFamily="34" charset="0"/>
                  <a:cs typeface="Segoe UI Symbol" pitchFamily="34" charset="0"/>
                </a:rPr>
                <a:t>Biology</a:t>
              </a:r>
            </a:p>
          </p:txBody>
        </p:sp>
      </p:grpSp>
      <p:sp>
        <p:nvSpPr>
          <p:cNvPr id="40" name="Oval 39"/>
          <p:cNvSpPr/>
          <p:nvPr/>
        </p:nvSpPr>
        <p:spPr>
          <a:xfrm>
            <a:off x="4622800" y="1795463"/>
            <a:ext cx="3508375" cy="121920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55" name="Down Arrow 54"/>
          <p:cNvSpPr/>
          <p:nvPr/>
        </p:nvSpPr>
        <p:spPr>
          <a:xfrm>
            <a:off x="5908675" y="4678363"/>
            <a:ext cx="846138" cy="541337"/>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49" name="Group 48"/>
          <p:cNvGrpSpPr/>
          <p:nvPr/>
        </p:nvGrpSpPr>
        <p:grpSpPr>
          <a:xfrm>
            <a:off x="5797379" y="2421666"/>
            <a:ext cx="1681619" cy="1496024"/>
            <a:chOff x="2750937" y="1272434"/>
            <a:chExt cx="1223908" cy="1223908"/>
          </a:xfrm>
          <a:scene3d>
            <a:camera prst="orthographicFront"/>
            <a:lightRig rig="threePt" dir="t"/>
          </a:scene3d>
        </p:grpSpPr>
        <p:sp>
          <p:nvSpPr>
            <p:cNvPr id="50" name="Oval 49"/>
            <p:cNvSpPr/>
            <p:nvPr/>
          </p:nvSpPr>
          <p:spPr>
            <a:xfrm>
              <a:off x="2750937" y="1272434"/>
              <a:ext cx="1223908" cy="1223908"/>
            </a:xfrm>
            <a:prstGeom prst="ellipse">
              <a:avLst/>
            </a:prstGeom>
            <a:solidFill>
              <a:schemeClr val="accent5">
                <a:lumMod val="50000"/>
              </a:schemeClr>
            </a:solidFill>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Oval 4"/>
            <p:cNvSpPr/>
            <p:nvPr/>
          </p:nvSpPr>
          <p:spPr>
            <a:xfrm>
              <a:off x="2930174" y="1451671"/>
              <a:ext cx="865434" cy="865434"/>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622300" eaLnBrk="0" hangingPunct="0">
                <a:lnSpc>
                  <a:spcPct val="90000"/>
                </a:lnSpc>
                <a:spcAft>
                  <a:spcPct val="35000"/>
                </a:spcAft>
                <a:defRPr/>
              </a:pPr>
              <a:r>
                <a:rPr lang="en-US" dirty="0">
                  <a:latin typeface="Segoe UI Symbol" panose="020B0502040204020203" pitchFamily="34" charset="0"/>
                  <a:ea typeface="Segoe UI Symbol" panose="020B0502040204020203" pitchFamily="34" charset="0"/>
                </a:rPr>
                <a:t>Gender Expression</a:t>
              </a:r>
            </a:p>
          </p:txBody>
        </p:sp>
      </p:grpSp>
      <p:sp>
        <p:nvSpPr>
          <p:cNvPr id="41" name="Shape 40"/>
          <p:cNvSpPr/>
          <p:nvPr/>
        </p:nvSpPr>
        <p:spPr>
          <a:xfrm>
            <a:off x="4420299" y="1646593"/>
            <a:ext cx="3807714" cy="3046171"/>
          </a:xfrm>
          <a:prstGeom prst="funnel">
            <a:avLst/>
          </a:prstGeom>
          <a:blipFill rotWithShape="0">
            <a:blip r:embed="rId4">
              <a:duotone>
                <a:schemeClr val="lt1">
                  <a:alpha val="40000"/>
                  <a:hueOff val="0"/>
                  <a:satOff val="0"/>
                  <a:lumOff val="0"/>
                  <a:alphaOff val="0"/>
                  <a:shade val="20000"/>
                  <a:satMod val="200000"/>
                </a:schemeClr>
                <a:schemeClr val="lt1">
                  <a:alpha val="40000"/>
                  <a:hueOff val="0"/>
                  <a:satOff val="0"/>
                  <a:lumOff val="0"/>
                  <a:alphaOff val="0"/>
                  <a:tint val="12000"/>
                  <a:satMod val="190000"/>
                </a:schemeClr>
              </a:duotone>
            </a:blip>
            <a:stretch>
              <a:fillRect/>
            </a:stretch>
          </a:blip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52" name="Group 51"/>
          <p:cNvGrpSpPr/>
          <p:nvPr/>
        </p:nvGrpSpPr>
        <p:grpSpPr>
          <a:xfrm>
            <a:off x="6942090" y="593292"/>
            <a:ext cx="1681619" cy="1538357"/>
            <a:chOff x="3093052" y="0"/>
            <a:chExt cx="1223908" cy="1223908"/>
          </a:xfrm>
          <a:scene3d>
            <a:camera prst="orthographicFront"/>
            <a:lightRig rig="threePt" dir="t"/>
          </a:scene3d>
        </p:grpSpPr>
        <p:sp>
          <p:nvSpPr>
            <p:cNvPr id="53" name="Oval 52"/>
            <p:cNvSpPr/>
            <p:nvPr/>
          </p:nvSpPr>
          <p:spPr>
            <a:xfrm>
              <a:off x="3093052" y="0"/>
              <a:ext cx="1223908" cy="1223908"/>
            </a:xfrm>
            <a:prstGeom prst="ellipse">
              <a:avLst/>
            </a:prstGeom>
            <a:solidFill>
              <a:schemeClr val="accent6">
                <a:lumMod val="75000"/>
              </a:schemeClr>
            </a:solidFill>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4" name="Oval 4"/>
            <p:cNvSpPr/>
            <p:nvPr/>
          </p:nvSpPr>
          <p:spPr>
            <a:xfrm>
              <a:off x="3272289" y="179237"/>
              <a:ext cx="865434" cy="865434"/>
            </a:xfrm>
            <a:prstGeom prst="rect">
              <a:avLst/>
            </a:prstGeom>
            <a:sp3d/>
          </p:spPr>
          <p:style>
            <a:lnRef idx="0">
              <a:scrgbClr r="0" g="0" b="0"/>
            </a:lnRef>
            <a:fillRef idx="0">
              <a:scrgbClr r="0" g="0" b="0"/>
            </a:fillRef>
            <a:effectRef idx="0">
              <a:scrgbClr r="0" g="0" b="0"/>
            </a:effectRef>
            <a:fontRef idx="minor">
              <a:schemeClr val="lt1"/>
            </a:fontRef>
          </p:style>
          <p:txBody>
            <a:bodyPr lIns="20320" tIns="20320" rIns="20320" bIns="20320" spcCol="1270" anchor="ctr"/>
            <a:lstStyle/>
            <a:p>
              <a:pPr algn="ctr" defTabSz="711200" eaLnBrk="0" hangingPunct="0">
                <a:lnSpc>
                  <a:spcPct val="90000"/>
                </a:lnSpc>
                <a:spcAft>
                  <a:spcPct val="35000"/>
                </a:spcAft>
                <a:defRPr/>
              </a:pPr>
              <a:r>
                <a:rPr lang="en-US" dirty="0">
                  <a:latin typeface="Segoe UI Symbol" panose="020B0502040204020203" pitchFamily="34" charset="0"/>
                  <a:ea typeface="Segoe UI Symbol" panose="020B0502040204020203" pitchFamily="34" charset="0"/>
                </a:rPr>
                <a:t>Gender Identity</a:t>
              </a:r>
            </a:p>
          </p:txBody>
        </p:sp>
      </p:grpSp>
      <p:grpSp>
        <p:nvGrpSpPr>
          <p:cNvPr id="45" name="Group 44"/>
          <p:cNvGrpSpPr/>
          <p:nvPr/>
        </p:nvGrpSpPr>
        <p:grpSpPr>
          <a:xfrm>
            <a:off x="4634250" y="1040635"/>
            <a:ext cx="1681619" cy="1571929"/>
            <a:chOff x="1516680" y="484357"/>
            <a:chExt cx="1223908" cy="1223908"/>
          </a:xfrm>
          <a:scene3d>
            <a:camera prst="orthographicFront"/>
            <a:lightRig rig="threePt" dir="t"/>
          </a:scene3d>
        </p:grpSpPr>
        <p:sp>
          <p:nvSpPr>
            <p:cNvPr id="46" name="Oval 45"/>
            <p:cNvSpPr/>
            <p:nvPr/>
          </p:nvSpPr>
          <p:spPr>
            <a:xfrm>
              <a:off x="1516680" y="484357"/>
              <a:ext cx="1223908" cy="1223908"/>
            </a:xfrm>
            <a:prstGeom prst="ellipse">
              <a:avLst/>
            </a:prstGeom>
            <a:solidFill>
              <a:srgbClr val="FFFF00"/>
            </a:solidFill>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Oval 4"/>
            <p:cNvSpPr/>
            <p:nvPr/>
          </p:nvSpPr>
          <p:spPr>
            <a:xfrm>
              <a:off x="1695917" y="663594"/>
              <a:ext cx="865434" cy="865434"/>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622300" eaLnBrk="0" hangingPunct="0">
                <a:lnSpc>
                  <a:spcPct val="90000"/>
                </a:lnSpc>
                <a:spcAft>
                  <a:spcPct val="35000"/>
                </a:spcAft>
                <a:defRPr/>
              </a:pPr>
              <a:r>
                <a:rPr lang="en-US" dirty="0">
                  <a:solidFill>
                    <a:schemeClr val="tx2">
                      <a:lumMod val="75000"/>
                    </a:schemeClr>
                  </a:solidFill>
                  <a:latin typeface="Segoe UI Symbol" panose="020B0502040204020203" pitchFamily="34" charset="0"/>
                  <a:ea typeface="Segoe UI Symbol" panose="020B0502040204020203" pitchFamily="34" charset="0"/>
                </a:rPr>
                <a:t>Hormones</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animEffect transition="in" filter="fade">
                                      <p:cBhvr>
                                        <p:cTn id="7" dur="1000"/>
                                        <p:tgtEl>
                                          <p:spTgt spid="9226"/>
                                        </p:tgtEl>
                                      </p:cBhvr>
                                    </p:animEffect>
                                    <p:anim calcmode="lin" valueType="num">
                                      <p:cBhvr>
                                        <p:cTn id="8" dur="1000" fill="hold"/>
                                        <p:tgtEl>
                                          <p:spTgt spid="9226"/>
                                        </p:tgtEl>
                                        <p:attrNameLst>
                                          <p:attrName>ppt_x</p:attrName>
                                        </p:attrNameLst>
                                      </p:cBhvr>
                                      <p:tavLst>
                                        <p:tav tm="0">
                                          <p:val>
                                            <p:strVal val="#ppt_x"/>
                                          </p:val>
                                        </p:tav>
                                        <p:tav tm="100000">
                                          <p:val>
                                            <p:strVal val="#ppt_x"/>
                                          </p:val>
                                        </p:tav>
                                      </p:tavLst>
                                    </p:anim>
                                    <p:anim calcmode="lin" valueType="num">
                                      <p:cBhvr>
                                        <p:cTn id="9" dur="1000" fill="hold"/>
                                        <p:tgtEl>
                                          <p:spTgt spid="922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2"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 calcmode="lin" valueType="num">
                                      <p:cBhvr additive="base">
                                        <p:cTn id="14" dur="500" fill="hold"/>
                                        <p:tgtEl>
                                          <p:spTgt spid="6148"/>
                                        </p:tgtEl>
                                        <p:attrNameLst>
                                          <p:attrName>ppt_x</p:attrName>
                                        </p:attrNameLst>
                                      </p:cBhvr>
                                      <p:tavLst>
                                        <p:tav tm="0">
                                          <p:val>
                                            <p:strVal val="0-#ppt_w/2"/>
                                          </p:val>
                                        </p:tav>
                                        <p:tav tm="100000">
                                          <p:val>
                                            <p:strVal val="#ppt_x"/>
                                          </p:val>
                                        </p:tav>
                                      </p:tavLst>
                                    </p:anim>
                                    <p:anim calcmode="lin" valueType="num">
                                      <p:cBhvr additive="base">
                                        <p:cTn id="1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2" fill="hold" nodeType="clickEffect">
                                  <p:stCondLst>
                                    <p:cond delay="0"/>
                                  </p:stCondLst>
                                  <p:childTnLst>
                                    <p:set>
                                      <p:cBhvr>
                                        <p:cTn id="19" dur="1" fill="hold">
                                          <p:stCondLst>
                                            <p:cond delay="0"/>
                                          </p:stCondLst>
                                        </p:cTn>
                                        <p:tgtEl>
                                          <p:spTgt spid="9220"/>
                                        </p:tgtEl>
                                        <p:attrNameLst>
                                          <p:attrName>style.visibility</p:attrName>
                                        </p:attrNameLst>
                                      </p:cBhvr>
                                      <p:to>
                                        <p:strVal val="visible"/>
                                      </p:to>
                                    </p:set>
                                    <p:anim calcmode="lin" valueType="num">
                                      <p:cBhvr additive="base">
                                        <p:cTn id="20" dur="500" fill="hold"/>
                                        <p:tgtEl>
                                          <p:spTgt spid="9220"/>
                                        </p:tgtEl>
                                        <p:attrNameLst>
                                          <p:attrName>ppt_x</p:attrName>
                                        </p:attrNameLst>
                                      </p:cBhvr>
                                      <p:tavLst>
                                        <p:tav tm="0">
                                          <p:val>
                                            <p:strVal val="0-#ppt_w/2"/>
                                          </p:val>
                                        </p:tav>
                                        <p:tav tm="100000">
                                          <p:val>
                                            <p:strVal val="#ppt_x"/>
                                          </p:val>
                                        </p:tav>
                                      </p:tavLst>
                                    </p:anim>
                                    <p:anim calcmode="lin" valueType="num">
                                      <p:cBhvr additive="base">
                                        <p:cTn id="21"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2" fill="hold" nodeType="clickEffect">
                                  <p:stCondLst>
                                    <p:cond delay="0"/>
                                  </p:stCondLst>
                                  <p:childTnLst>
                                    <p:set>
                                      <p:cBhvr>
                                        <p:cTn id="25" dur="1" fill="hold">
                                          <p:stCondLst>
                                            <p:cond delay="0"/>
                                          </p:stCondLst>
                                        </p:cTn>
                                        <p:tgtEl>
                                          <p:spTgt spid="9222"/>
                                        </p:tgtEl>
                                        <p:attrNameLst>
                                          <p:attrName>style.visibility</p:attrName>
                                        </p:attrNameLst>
                                      </p:cBhvr>
                                      <p:to>
                                        <p:strVal val="visible"/>
                                      </p:to>
                                    </p:set>
                                    <p:anim calcmode="lin" valueType="num">
                                      <p:cBhvr additive="base">
                                        <p:cTn id="26" dur="500" fill="hold"/>
                                        <p:tgtEl>
                                          <p:spTgt spid="9222"/>
                                        </p:tgtEl>
                                        <p:attrNameLst>
                                          <p:attrName>ppt_x</p:attrName>
                                        </p:attrNameLst>
                                      </p:cBhvr>
                                      <p:tavLst>
                                        <p:tav tm="0">
                                          <p:val>
                                            <p:strVal val="0-#ppt_w/2"/>
                                          </p:val>
                                        </p:tav>
                                        <p:tav tm="100000">
                                          <p:val>
                                            <p:strVal val="#ppt_x"/>
                                          </p:val>
                                        </p:tav>
                                      </p:tavLst>
                                    </p:anim>
                                    <p:anim calcmode="lin" valueType="num">
                                      <p:cBhvr additive="base">
                                        <p:cTn id="27"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2"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0-#ppt_w/2"/>
                                          </p:val>
                                        </p:tav>
                                        <p:tav tm="100000">
                                          <p:val>
                                            <p:strVal val="#ppt_x"/>
                                          </p:val>
                                        </p:tav>
                                      </p:tavLst>
                                    </p:anim>
                                    <p:anim calcmode="lin" valueType="num">
                                      <p:cBhvr additive="base">
                                        <p:cTn id="3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9225"/>
                                        </p:tgtEl>
                                        <p:attrNameLst>
                                          <p:attrName>style.visibility</p:attrName>
                                        </p:attrNameLst>
                                      </p:cBhvr>
                                      <p:to>
                                        <p:strVal val="visible"/>
                                      </p:to>
                                    </p:set>
                                    <p:animEffect transition="in" filter="fade">
                                      <p:cBhvr>
                                        <p:cTn id="38" dur="1000"/>
                                        <p:tgtEl>
                                          <p:spTgt spid="9225"/>
                                        </p:tgtEl>
                                      </p:cBhvr>
                                    </p:animEffect>
                                    <p:anim calcmode="lin" valueType="num">
                                      <p:cBhvr>
                                        <p:cTn id="39" dur="1000" fill="hold"/>
                                        <p:tgtEl>
                                          <p:spTgt spid="9225"/>
                                        </p:tgtEl>
                                        <p:attrNameLst>
                                          <p:attrName>ppt_x</p:attrName>
                                        </p:attrNameLst>
                                      </p:cBhvr>
                                      <p:tavLst>
                                        <p:tav tm="0">
                                          <p:val>
                                            <p:strVal val="#ppt_x"/>
                                          </p:val>
                                        </p:tav>
                                        <p:tav tm="100000">
                                          <p:val>
                                            <p:strVal val="#ppt_x"/>
                                          </p:val>
                                        </p:tav>
                                      </p:tavLst>
                                    </p:anim>
                                    <p:anim calcmode="lin" valueType="num">
                                      <p:cBhvr>
                                        <p:cTn id="40" dur="1000" fill="hold"/>
                                        <p:tgtEl>
                                          <p:spTgt spid="9225"/>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6"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6"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1+#ppt_w/2"/>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6"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1+#ppt_w/2"/>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6"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500" fill="hold"/>
                                        <p:tgtEl>
                                          <p:spTgt spid="49"/>
                                        </p:tgtEl>
                                        <p:attrNameLst>
                                          <p:attrName>ppt_x</p:attrName>
                                        </p:attrNameLst>
                                      </p:cBhvr>
                                      <p:tavLst>
                                        <p:tav tm="0">
                                          <p:val>
                                            <p:strVal val="1+#ppt_w/2"/>
                                          </p:val>
                                        </p:tav>
                                        <p:tav tm="100000">
                                          <p:val>
                                            <p:strVal val="#ppt_x"/>
                                          </p:val>
                                        </p:tav>
                                      </p:tavLst>
                                    </p:anim>
                                    <p:anim calcmode="lin" valueType="num">
                                      <p:cBhvr additive="base">
                                        <p:cTn id="6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6146"/>
                                        </p:tgtEl>
                                        <p:attrNameLst>
                                          <p:attrName>style.visibility</p:attrName>
                                        </p:attrNameLst>
                                      </p:cBhvr>
                                      <p:to>
                                        <p:strVal val="visible"/>
                                      </p:to>
                                    </p:set>
                                    <p:animEffect transition="in" filter="fade">
                                      <p:cBhvr>
                                        <p:cTn id="69" dur="1000"/>
                                        <p:tgtEl>
                                          <p:spTgt spid="6146"/>
                                        </p:tgtEl>
                                      </p:cBhvr>
                                    </p:animEffect>
                                    <p:anim calcmode="lin" valueType="num">
                                      <p:cBhvr>
                                        <p:cTn id="70" dur="1000" fill="hold"/>
                                        <p:tgtEl>
                                          <p:spTgt spid="6146"/>
                                        </p:tgtEl>
                                        <p:attrNameLst>
                                          <p:attrName>ppt_x</p:attrName>
                                        </p:attrNameLst>
                                      </p:cBhvr>
                                      <p:tavLst>
                                        <p:tav tm="0">
                                          <p:val>
                                            <p:strVal val="#ppt_x"/>
                                          </p:val>
                                        </p:tav>
                                        <p:tav tm="100000">
                                          <p:val>
                                            <p:strVal val="#ppt_x"/>
                                          </p:val>
                                        </p:tav>
                                      </p:tavLst>
                                    </p:anim>
                                    <p:anim calcmode="lin" valueType="num">
                                      <p:cBhvr>
                                        <p:cTn id="7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genderbread pers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5963" y="47625"/>
            <a:ext cx="10504487" cy="6738938"/>
          </a:xfrm>
        </p:spPr>
      </p:pic>
      <p:sp>
        <p:nvSpPr>
          <p:cNvPr id="7171" name="TextBox 2"/>
          <p:cNvSpPr txBox="1">
            <a:spLocks noChangeArrowheads="1"/>
          </p:cNvSpPr>
          <p:nvPr/>
        </p:nvSpPr>
        <p:spPr bwMode="auto">
          <a:xfrm>
            <a:off x="6121400" y="4763"/>
            <a:ext cx="376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800" b="1"/>
              <a:t>1</a:t>
            </a: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366838" y="614363"/>
            <a:ext cx="9853612" cy="782637"/>
            <a:chOff x="1366838" y="614363"/>
            <a:chExt cx="9853612" cy="782637"/>
          </a:xfrm>
        </p:grpSpPr>
        <p:sp>
          <p:nvSpPr>
            <p:cNvPr id="6" name="TextBox 5"/>
            <p:cNvSpPr txBox="1"/>
            <p:nvPr/>
          </p:nvSpPr>
          <p:spPr>
            <a:xfrm>
              <a:off x="1366838" y="627063"/>
              <a:ext cx="4449762" cy="769937"/>
            </a:xfrm>
            <a:prstGeom prst="rect">
              <a:avLst/>
            </a:prstGeom>
            <a:noFill/>
          </p:spPr>
          <p:txBody>
            <a:bodyPr>
              <a:spAutoFit/>
            </a:bodyPr>
            <a:lstStyle/>
            <a:p>
              <a:pPr eaLnBrk="0" hangingPunct="0">
                <a:defRPr/>
              </a:pPr>
              <a:r>
                <a:rPr lang="en-US" sz="4400" b="1" dirty="0">
                  <a:solidFill>
                    <a:schemeClr val="tx2">
                      <a:lumMod val="75000"/>
                    </a:schemeClr>
                  </a:solidFill>
                  <a:latin typeface="Segoe UI Symbol" panose="020B0502040204020203" pitchFamily="34" charset="0"/>
                  <a:ea typeface="Segoe UI Symbol" panose="020B0502040204020203" pitchFamily="34" charset="0"/>
                  <a:cs typeface="+mn-cs"/>
                </a:rPr>
                <a:t>Gender Identity</a:t>
              </a:r>
            </a:p>
          </p:txBody>
        </p:sp>
        <p:sp>
          <p:nvSpPr>
            <p:cNvPr id="9" name="TextBox 8"/>
            <p:cNvSpPr txBox="1"/>
            <p:nvPr/>
          </p:nvSpPr>
          <p:spPr>
            <a:xfrm>
              <a:off x="6388100" y="614363"/>
              <a:ext cx="4832350" cy="769937"/>
            </a:xfrm>
            <a:prstGeom prst="rect">
              <a:avLst/>
            </a:prstGeom>
            <a:noFill/>
          </p:spPr>
          <p:txBody>
            <a:bodyPr>
              <a:spAutoFit/>
            </a:bodyPr>
            <a:lstStyle/>
            <a:p>
              <a:pPr eaLnBrk="0" hangingPunct="0">
                <a:defRPr/>
              </a:pPr>
              <a:r>
                <a:rPr lang="en-US" sz="4400" b="1" dirty="0">
                  <a:solidFill>
                    <a:schemeClr val="tx2">
                      <a:lumMod val="75000"/>
                    </a:schemeClr>
                  </a:solidFill>
                  <a:latin typeface="Segoe UI Symbol" panose="020B0502040204020203" pitchFamily="34" charset="0"/>
                  <a:ea typeface="Segoe UI Symbol" panose="020B0502040204020203" pitchFamily="34" charset="0"/>
                  <a:cs typeface="+mn-cs"/>
                </a:rPr>
                <a:t>Sexual Orientation</a:t>
              </a:r>
            </a:p>
          </p:txBody>
        </p:sp>
      </p:grpSp>
      <p:pic>
        <p:nvPicPr>
          <p:cNvPr id="8195" name="Picture 7" descr="C:\Users\Kirsten\Downloads\Bed - Cirlcle 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544638"/>
            <a:ext cx="5195888"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0" descr="C:\Users\Kirsten\Downloads\Cirlcle Blue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 y="1544638"/>
            <a:ext cx="5195888"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1"/>
          <p:cNvGrpSpPr>
            <a:grpSpLocks/>
          </p:cNvGrpSpPr>
          <p:nvPr/>
        </p:nvGrpSpPr>
        <p:grpSpPr bwMode="auto">
          <a:xfrm>
            <a:off x="1300163" y="5889625"/>
            <a:ext cx="9820275" cy="584200"/>
            <a:chOff x="1300341" y="5889034"/>
            <a:chExt cx="9820633" cy="584775"/>
          </a:xfrm>
        </p:grpSpPr>
        <p:sp>
          <p:nvSpPr>
            <p:cNvPr id="7" name="TextBox 6"/>
            <p:cNvSpPr txBox="1"/>
            <p:nvPr/>
          </p:nvSpPr>
          <p:spPr>
            <a:xfrm>
              <a:off x="1300341" y="5889034"/>
              <a:ext cx="4241955" cy="584775"/>
            </a:xfrm>
            <a:prstGeom prst="rect">
              <a:avLst/>
            </a:prstGeom>
            <a:noFill/>
          </p:spPr>
          <p:txBody>
            <a:bodyPr>
              <a:spAutoFit/>
            </a:bodyPr>
            <a:lstStyle/>
            <a:p>
              <a:pPr eaLnBrk="0" hangingPunct="0">
                <a:defRPr/>
              </a:pPr>
              <a:r>
                <a:rPr lang="en-US" sz="3200" dirty="0">
                  <a:solidFill>
                    <a:schemeClr val="tx2">
                      <a:lumMod val="75000"/>
                    </a:schemeClr>
                  </a:solidFill>
                  <a:latin typeface="Segoe UI Symbol" panose="020B0502040204020203" pitchFamily="34" charset="0"/>
                  <a:ea typeface="Segoe UI Symbol" panose="020B0502040204020203" pitchFamily="34" charset="0"/>
                  <a:cs typeface="+mn-cs"/>
                </a:rPr>
                <a:t>who you go to bed as</a:t>
              </a:r>
            </a:p>
          </p:txBody>
        </p:sp>
        <p:sp>
          <p:nvSpPr>
            <p:cNvPr id="8" name="TextBox 7"/>
            <p:cNvSpPr txBox="1"/>
            <p:nvPr/>
          </p:nvSpPr>
          <p:spPr>
            <a:xfrm>
              <a:off x="6496417" y="5889034"/>
              <a:ext cx="4624557" cy="584775"/>
            </a:xfrm>
            <a:prstGeom prst="rect">
              <a:avLst/>
            </a:prstGeom>
            <a:noFill/>
          </p:spPr>
          <p:txBody>
            <a:bodyPr>
              <a:spAutoFit/>
            </a:bodyPr>
            <a:lstStyle/>
            <a:p>
              <a:pPr eaLnBrk="0" hangingPunct="0">
                <a:defRPr/>
              </a:pPr>
              <a:r>
                <a:rPr lang="en-US" sz="3200" dirty="0">
                  <a:solidFill>
                    <a:schemeClr val="tx2">
                      <a:lumMod val="75000"/>
                    </a:schemeClr>
                  </a:solidFill>
                  <a:latin typeface="Segoe UI Symbol" panose="020B0502040204020203" pitchFamily="34" charset="0"/>
                  <a:ea typeface="Segoe UI Symbol" panose="020B0502040204020203" pitchFamily="34" charset="0"/>
                  <a:cs typeface="+mn-cs"/>
                </a:rPr>
                <a:t>who you go to bed with</a:t>
              </a:r>
            </a:p>
          </p:txBody>
        </p:sp>
      </p:gr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1713" y="2668588"/>
            <a:ext cx="10055225" cy="1314450"/>
          </a:xfrm>
        </p:spPr>
        <p:txBody>
          <a:bodyPr/>
          <a:lstStyle/>
          <a:p>
            <a:pPr eaLnBrk="1" hangingPunct="1">
              <a:defRPr/>
            </a:pPr>
            <a:r>
              <a:rPr lang="en-US" altLang="en-US" sz="11000" b="1" dirty="0" smtClean="0">
                <a:solidFill>
                  <a:schemeClr val="tx2">
                    <a:lumMod val="75000"/>
                  </a:schemeClr>
                </a:solidFill>
                <a:latin typeface="Segoe UI Symbol" panose="020B0502040204020203" pitchFamily="34" charset="0"/>
                <a:ea typeface="Segoe UI Symbol" panose="020B0502040204020203" pitchFamily="34" charset="0"/>
              </a:rPr>
              <a:t>TRANSGENDER</a:t>
            </a:r>
          </a:p>
        </p:txBody>
      </p:sp>
      <p:grpSp>
        <p:nvGrpSpPr>
          <p:cNvPr id="4" name="Group 3"/>
          <p:cNvGrpSpPr>
            <a:grpSpLocks/>
          </p:cNvGrpSpPr>
          <p:nvPr/>
        </p:nvGrpSpPr>
        <p:grpSpPr bwMode="auto">
          <a:xfrm>
            <a:off x="5337175" y="2203450"/>
            <a:ext cx="5970588" cy="1795463"/>
            <a:chOff x="5337175" y="2203450"/>
            <a:chExt cx="5970588" cy="1795463"/>
          </a:xfrm>
        </p:grpSpPr>
        <p:sp>
          <p:nvSpPr>
            <p:cNvPr id="9243" name="TextBox 14"/>
            <p:cNvSpPr txBox="1">
              <a:spLocks noChangeArrowheads="1"/>
            </p:cNvSpPr>
            <p:nvPr/>
          </p:nvSpPr>
          <p:spPr bwMode="auto">
            <a:xfrm rot="3884538">
              <a:off x="10302082" y="2993231"/>
              <a:ext cx="1303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4000" b="1">
                  <a:solidFill>
                    <a:srgbClr val="C00000"/>
                  </a:solidFill>
                  <a:latin typeface="Segoe UI Symbol" pitchFamily="34" charset="0"/>
                  <a:ea typeface="Segoe UI Symbol" pitchFamily="34" charset="0"/>
                  <a:cs typeface="Segoe UI Symbol" pitchFamily="34" charset="0"/>
                </a:rPr>
                <a:t>FTM</a:t>
              </a:r>
            </a:p>
          </p:txBody>
        </p:sp>
        <p:sp>
          <p:nvSpPr>
            <p:cNvPr id="16" name="TextBox 15"/>
            <p:cNvSpPr txBox="1"/>
            <p:nvPr/>
          </p:nvSpPr>
          <p:spPr>
            <a:xfrm>
              <a:off x="5337175" y="2203450"/>
              <a:ext cx="1254125" cy="646113"/>
            </a:xfrm>
            <a:prstGeom prst="rect">
              <a:avLst/>
            </a:prstGeom>
            <a:noFill/>
          </p:spPr>
          <p:txBody>
            <a:bodyPr>
              <a:spAutoFit/>
            </a:bodyPr>
            <a:lstStyle/>
            <a:p>
              <a:pPr eaLnBrk="0" hangingPunct="0">
                <a:defRPr/>
              </a:pPr>
              <a:r>
                <a:rPr lang="en-US" sz="3600" b="1" dirty="0">
                  <a:solidFill>
                    <a:schemeClr val="accent1">
                      <a:lumMod val="75000"/>
                    </a:schemeClr>
                  </a:solidFill>
                  <a:latin typeface="Segoe UI Symbol" panose="020B0502040204020203" pitchFamily="34" charset="0"/>
                  <a:ea typeface="Segoe UI Symbol" panose="020B0502040204020203" pitchFamily="34" charset="0"/>
                  <a:cs typeface="+mn-cs"/>
                </a:rPr>
                <a:t>MTF</a:t>
              </a:r>
            </a:p>
          </p:txBody>
        </p:sp>
      </p:grpSp>
      <p:grpSp>
        <p:nvGrpSpPr>
          <p:cNvPr id="8" name="Group 7"/>
          <p:cNvGrpSpPr>
            <a:grpSpLocks/>
          </p:cNvGrpSpPr>
          <p:nvPr/>
        </p:nvGrpSpPr>
        <p:grpSpPr bwMode="auto">
          <a:xfrm>
            <a:off x="274638" y="1651000"/>
            <a:ext cx="4316412" cy="655638"/>
            <a:chOff x="274638" y="1651000"/>
            <a:chExt cx="4316412" cy="655638"/>
          </a:xfrm>
        </p:grpSpPr>
        <p:sp>
          <p:nvSpPr>
            <p:cNvPr id="9241" name="TextBox 17"/>
            <p:cNvSpPr txBox="1">
              <a:spLocks noChangeArrowheads="1"/>
            </p:cNvSpPr>
            <p:nvPr/>
          </p:nvSpPr>
          <p:spPr bwMode="auto">
            <a:xfrm>
              <a:off x="2262188" y="1660525"/>
              <a:ext cx="2328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9900"/>
                  </a:solidFill>
                  <a:latin typeface="Segoe UI Symbol" pitchFamily="34" charset="0"/>
                  <a:ea typeface="Segoe UI Symbol" pitchFamily="34" charset="0"/>
                  <a:cs typeface="Segoe UI Symbol" pitchFamily="34" charset="0"/>
                </a:rPr>
                <a:t>Agender</a:t>
              </a:r>
            </a:p>
          </p:txBody>
        </p:sp>
        <p:sp>
          <p:nvSpPr>
            <p:cNvPr id="9242" name="TextBox 18"/>
            <p:cNvSpPr txBox="1">
              <a:spLocks noChangeArrowheads="1"/>
            </p:cNvSpPr>
            <p:nvPr/>
          </p:nvSpPr>
          <p:spPr bwMode="auto">
            <a:xfrm rot="1635368">
              <a:off x="274638" y="1651000"/>
              <a:ext cx="2960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C00000"/>
                  </a:solidFill>
                  <a:latin typeface="Segoe UI Symbol" pitchFamily="34" charset="0"/>
                  <a:ea typeface="Segoe UI Symbol" pitchFamily="34" charset="0"/>
                  <a:cs typeface="Segoe UI Symbol" pitchFamily="34" charset="0"/>
                </a:rPr>
                <a:t>Androgynous</a:t>
              </a:r>
            </a:p>
          </p:txBody>
        </p:sp>
      </p:grpSp>
      <p:grpSp>
        <p:nvGrpSpPr>
          <p:cNvPr id="5" name="Group 4"/>
          <p:cNvGrpSpPr>
            <a:grpSpLocks/>
          </p:cNvGrpSpPr>
          <p:nvPr/>
        </p:nvGrpSpPr>
        <p:grpSpPr bwMode="auto">
          <a:xfrm>
            <a:off x="5845175" y="1384300"/>
            <a:ext cx="5740400" cy="3522663"/>
            <a:chOff x="5845175" y="1384300"/>
            <a:chExt cx="5740400" cy="3522663"/>
          </a:xfrm>
        </p:grpSpPr>
        <p:sp>
          <p:nvSpPr>
            <p:cNvPr id="9238" name="TextBox 2"/>
            <p:cNvSpPr txBox="1">
              <a:spLocks noChangeArrowheads="1"/>
            </p:cNvSpPr>
            <p:nvPr/>
          </p:nvSpPr>
          <p:spPr bwMode="auto">
            <a:xfrm>
              <a:off x="5845175" y="4260850"/>
              <a:ext cx="2157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3409AF"/>
                  </a:solidFill>
                  <a:latin typeface="Segoe UI Symbol" pitchFamily="34" charset="0"/>
                  <a:ea typeface="Segoe UI Symbol" pitchFamily="34" charset="0"/>
                  <a:cs typeface="Segoe UI Symbol" pitchFamily="34" charset="0"/>
                </a:rPr>
                <a:t>Bigender</a:t>
              </a:r>
            </a:p>
          </p:txBody>
        </p:sp>
        <p:sp>
          <p:nvSpPr>
            <p:cNvPr id="9239" name="TextBox 12"/>
            <p:cNvSpPr txBox="1">
              <a:spLocks noChangeArrowheads="1"/>
            </p:cNvSpPr>
            <p:nvPr/>
          </p:nvSpPr>
          <p:spPr bwMode="auto">
            <a:xfrm>
              <a:off x="6337300" y="1384300"/>
              <a:ext cx="289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0000"/>
                  </a:solidFill>
                  <a:latin typeface="Segoe UI Symbol" pitchFamily="34" charset="0"/>
                  <a:ea typeface="Segoe UI Symbol" pitchFamily="34" charset="0"/>
                  <a:cs typeface="Segoe UI Symbol" pitchFamily="34" charset="0"/>
                </a:rPr>
                <a:t>Non-Binary</a:t>
              </a:r>
            </a:p>
          </p:txBody>
        </p:sp>
        <p:sp>
          <p:nvSpPr>
            <p:cNvPr id="9240" name="TextBox 19"/>
            <p:cNvSpPr txBox="1">
              <a:spLocks noChangeArrowheads="1"/>
            </p:cNvSpPr>
            <p:nvPr/>
          </p:nvSpPr>
          <p:spPr bwMode="auto">
            <a:xfrm>
              <a:off x="8715375" y="2212975"/>
              <a:ext cx="287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7030A0"/>
                  </a:solidFill>
                  <a:latin typeface="Segoe UI Symbol" pitchFamily="34" charset="0"/>
                  <a:ea typeface="Segoe UI Symbol" pitchFamily="34" charset="0"/>
                  <a:cs typeface="Segoe UI Symbol" pitchFamily="34" charset="0"/>
                </a:rPr>
                <a:t>Genderqueer</a:t>
              </a:r>
            </a:p>
          </p:txBody>
        </p:sp>
      </p:grpSp>
      <p:grpSp>
        <p:nvGrpSpPr>
          <p:cNvPr id="2" name="Group 1"/>
          <p:cNvGrpSpPr>
            <a:grpSpLocks/>
          </p:cNvGrpSpPr>
          <p:nvPr/>
        </p:nvGrpSpPr>
        <p:grpSpPr bwMode="auto">
          <a:xfrm>
            <a:off x="3141663" y="3671888"/>
            <a:ext cx="4475162" cy="863600"/>
            <a:chOff x="3141663" y="3671888"/>
            <a:chExt cx="4475162" cy="863600"/>
          </a:xfrm>
        </p:grpSpPr>
        <p:sp>
          <p:nvSpPr>
            <p:cNvPr id="9236" name="TextBox 22"/>
            <p:cNvSpPr txBox="1">
              <a:spLocks noChangeArrowheads="1"/>
            </p:cNvSpPr>
            <p:nvPr/>
          </p:nvSpPr>
          <p:spPr bwMode="auto">
            <a:xfrm rot="-1001085">
              <a:off x="4205288" y="3889375"/>
              <a:ext cx="3411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1919"/>
                  </a:solidFill>
                  <a:latin typeface="Segoe UI Symbol" pitchFamily="34" charset="0"/>
                  <a:ea typeface="Segoe UI Symbol" pitchFamily="34" charset="0"/>
                  <a:cs typeface="Segoe UI Symbol" pitchFamily="34" charset="0"/>
                </a:rPr>
                <a:t>Third Gender</a:t>
              </a:r>
            </a:p>
          </p:txBody>
        </p:sp>
        <p:sp>
          <p:nvSpPr>
            <p:cNvPr id="9237" name="TextBox 23"/>
            <p:cNvSpPr txBox="1">
              <a:spLocks noChangeArrowheads="1"/>
            </p:cNvSpPr>
            <p:nvPr/>
          </p:nvSpPr>
          <p:spPr bwMode="auto">
            <a:xfrm>
              <a:off x="3141663" y="3671888"/>
              <a:ext cx="241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FF00"/>
                  </a:solidFill>
                  <a:latin typeface="Segoe UI Symbol" pitchFamily="34" charset="0"/>
                  <a:ea typeface="Segoe UI Symbol" pitchFamily="34" charset="0"/>
                  <a:cs typeface="Segoe UI Symbol" pitchFamily="34" charset="0"/>
                </a:rPr>
                <a:t>Two Spirit</a:t>
              </a:r>
            </a:p>
          </p:txBody>
        </p:sp>
      </p:grpSp>
      <p:grpSp>
        <p:nvGrpSpPr>
          <p:cNvPr id="7" name="Group 6"/>
          <p:cNvGrpSpPr>
            <a:grpSpLocks/>
          </p:cNvGrpSpPr>
          <p:nvPr/>
        </p:nvGrpSpPr>
        <p:grpSpPr bwMode="auto">
          <a:xfrm>
            <a:off x="4859338" y="1800225"/>
            <a:ext cx="4979987" cy="2994025"/>
            <a:chOff x="4859338" y="1800225"/>
            <a:chExt cx="4979987" cy="2994025"/>
          </a:xfrm>
        </p:grpSpPr>
        <p:sp>
          <p:nvSpPr>
            <p:cNvPr id="9234" name="TextBox 20"/>
            <p:cNvSpPr txBox="1">
              <a:spLocks noChangeArrowheads="1"/>
            </p:cNvSpPr>
            <p:nvPr/>
          </p:nvSpPr>
          <p:spPr bwMode="auto">
            <a:xfrm rot="1342687">
              <a:off x="6850063" y="4148138"/>
              <a:ext cx="2989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72D0D0"/>
                  </a:solidFill>
                  <a:latin typeface="Segoe UI Symbol" pitchFamily="34" charset="0"/>
                  <a:ea typeface="Segoe UI Symbol" pitchFamily="34" charset="0"/>
                  <a:cs typeface="Segoe UI Symbol" pitchFamily="34" charset="0"/>
                </a:rPr>
                <a:t>Transsexual</a:t>
              </a:r>
            </a:p>
          </p:txBody>
        </p:sp>
        <p:sp>
          <p:nvSpPr>
            <p:cNvPr id="25" name="TextBox 24"/>
            <p:cNvSpPr txBox="1"/>
            <p:nvPr/>
          </p:nvSpPr>
          <p:spPr>
            <a:xfrm rot="1685256">
              <a:off x="4859338" y="1800225"/>
              <a:ext cx="3381375" cy="646113"/>
            </a:xfrm>
            <a:prstGeom prst="rect">
              <a:avLst/>
            </a:prstGeom>
            <a:noFill/>
          </p:spPr>
          <p:txBody>
            <a:bodyPr>
              <a:spAutoFit/>
            </a:bodyPr>
            <a:lstStyle/>
            <a:p>
              <a:pPr eaLnBrk="0" hangingPunct="0">
                <a:defRPr/>
              </a:pPr>
              <a:r>
                <a:rPr lang="en-US" sz="3600" b="1" dirty="0">
                  <a:solidFill>
                    <a:schemeClr val="accent6"/>
                  </a:solidFill>
                  <a:latin typeface="Segoe UI Symbol" panose="020B0502040204020203" pitchFamily="34" charset="0"/>
                  <a:ea typeface="Segoe UI Symbol" panose="020B0502040204020203" pitchFamily="34" charset="0"/>
                  <a:cs typeface="+mn-cs"/>
                </a:rPr>
                <a:t>Cross Dresser</a:t>
              </a:r>
            </a:p>
          </p:txBody>
        </p:sp>
      </p:grpSp>
      <p:grpSp>
        <p:nvGrpSpPr>
          <p:cNvPr id="6" name="Group 5"/>
          <p:cNvGrpSpPr>
            <a:grpSpLocks/>
          </p:cNvGrpSpPr>
          <p:nvPr/>
        </p:nvGrpSpPr>
        <p:grpSpPr bwMode="auto">
          <a:xfrm>
            <a:off x="2295525" y="1920875"/>
            <a:ext cx="9675813" cy="3070225"/>
            <a:chOff x="2295525" y="1920875"/>
            <a:chExt cx="9675813" cy="3070225"/>
          </a:xfrm>
        </p:grpSpPr>
        <p:sp>
          <p:nvSpPr>
            <p:cNvPr id="9231" name="TextBox 13"/>
            <p:cNvSpPr txBox="1">
              <a:spLocks noChangeArrowheads="1"/>
            </p:cNvSpPr>
            <p:nvPr/>
          </p:nvSpPr>
          <p:spPr bwMode="auto">
            <a:xfrm rot="-879004">
              <a:off x="2940050" y="1920875"/>
              <a:ext cx="330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7030A0"/>
                  </a:solidFill>
                  <a:latin typeface="Segoe UI Symbol" pitchFamily="34" charset="0"/>
                  <a:ea typeface="Segoe UI Symbol" pitchFamily="34" charset="0"/>
                  <a:cs typeface="Segoe UI Symbol" pitchFamily="34" charset="0"/>
                </a:rPr>
                <a:t>Gender Fluid</a:t>
              </a:r>
            </a:p>
          </p:txBody>
        </p:sp>
        <p:sp>
          <p:nvSpPr>
            <p:cNvPr id="9232" name="TextBox 26"/>
            <p:cNvSpPr txBox="1">
              <a:spLocks noChangeArrowheads="1"/>
            </p:cNvSpPr>
            <p:nvPr/>
          </p:nvSpPr>
          <p:spPr bwMode="auto">
            <a:xfrm>
              <a:off x="8029575" y="3748088"/>
              <a:ext cx="3941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9900"/>
                  </a:solidFill>
                  <a:latin typeface="Segoe UI Symbol" pitchFamily="34" charset="0"/>
                  <a:ea typeface="Segoe UI Symbol" pitchFamily="34" charset="0"/>
                  <a:cs typeface="Segoe UI Symbol" pitchFamily="34" charset="0"/>
                </a:rPr>
                <a:t>Gender Smoothie</a:t>
              </a:r>
            </a:p>
          </p:txBody>
        </p:sp>
        <p:sp>
          <p:nvSpPr>
            <p:cNvPr id="9233" name="TextBox 27"/>
            <p:cNvSpPr txBox="1">
              <a:spLocks noChangeArrowheads="1"/>
            </p:cNvSpPr>
            <p:nvPr/>
          </p:nvSpPr>
          <p:spPr bwMode="auto">
            <a:xfrm rot="1703786">
              <a:off x="2295525" y="4344988"/>
              <a:ext cx="3498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66FF33"/>
                  </a:solidFill>
                  <a:latin typeface="Segoe UI Symbol" pitchFamily="34" charset="0"/>
                  <a:ea typeface="Segoe UI Symbol" pitchFamily="34" charset="0"/>
                  <a:cs typeface="Segoe UI Symbol" pitchFamily="34" charset="0"/>
                </a:rPr>
                <a:t>Gender Hybrid</a:t>
              </a:r>
            </a:p>
          </p:txBody>
        </p:sp>
      </p:grpSp>
      <p:grpSp>
        <p:nvGrpSpPr>
          <p:cNvPr id="3" name="Group 2"/>
          <p:cNvGrpSpPr>
            <a:grpSpLocks/>
          </p:cNvGrpSpPr>
          <p:nvPr/>
        </p:nvGrpSpPr>
        <p:grpSpPr bwMode="auto">
          <a:xfrm>
            <a:off x="163513" y="1747838"/>
            <a:ext cx="9967912" cy="3255962"/>
            <a:chOff x="163513" y="1747838"/>
            <a:chExt cx="9967912" cy="3255962"/>
          </a:xfrm>
        </p:grpSpPr>
        <p:sp>
          <p:nvSpPr>
            <p:cNvPr id="9229" name="TextBox 21"/>
            <p:cNvSpPr txBox="1">
              <a:spLocks noChangeArrowheads="1"/>
            </p:cNvSpPr>
            <p:nvPr/>
          </p:nvSpPr>
          <p:spPr bwMode="auto">
            <a:xfrm rot="-1499385">
              <a:off x="7623175" y="1747838"/>
              <a:ext cx="250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FF00"/>
                  </a:solidFill>
                  <a:latin typeface="Segoe UI Symbol" pitchFamily="34" charset="0"/>
                  <a:ea typeface="Segoe UI Symbol" pitchFamily="34" charset="0"/>
                  <a:cs typeface="Segoe UI Symbol" pitchFamily="34" charset="0"/>
                </a:rPr>
                <a:t>Drag King</a:t>
              </a:r>
            </a:p>
          </p:txBody>
        </p:sp>
        <p:sp>
          <p:nvSpPr>
            <p:cNvPr id="9230" name="TextBox 27"/>
            <p:cNvSpPr txBox="1">
              <a:spLocks noChangeArrowheads="1"/>
            </p:cNvSpPr>
            <p:nvPr/>
          </p:nvSpPr>
          <p:spPr bwMode="auto">
            <a:xfrm rot="-1234514">
              <a:off x="163513" y="4357688"/>
              <a:ext cx="272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D006A5"/>
                  </a:solidFill>
                  <a:latin typeface="Segoe UI Symbol" pitchFamily="34" charset="0"/>
                  <a:ea typeface="Segoe UI Symbol" pitchFamily="34" charset="0"/>
                  <a:cs typeface="Segoe UI Symbol" pitchFamily="34" charset="0"/>
                </a:rPr>
                <a:t>Drag Queen</a:t>
              </a:r>
            </a:p>
          </p:txBody>
        </p:sp>
      </p:grpSp>
      <p:grpSp>
        <p:nvGrpSpPr>
          <p:cNvPr id="9" name="Group 8"/>
          <p:cNvGrpSpPr>
            <a:grpSpLocks/>
          </p:cNvGrpSpPr>
          <p:nvPr/>
        </p:nvGrpSpPr>
        <p:grpSpPr bwMode="auto">
          <a:xfrm>
            <a:off x="146050" y="2346325"/>
            <a:ext cx="2651125" cy="1941513"/>
            <a:chOff x="146050" y="2346325"/>
            <a:chExt cx="2651125" cy="1941513"/>
          </a:xfrm>
        </p:grpSpPr>
        <p:sp>
          <p:nvSpPr>
            <p:cNvPr id="9227" name="TextBox 25"/>
            <p:cNvSpPr txBox="1">
              <a:spLocks noChangeArrowheads="1"/>
            </p:cNvSpPr>
            <p:nvPr/>
          </p:nvSpPr>
          <p:spPr bwMode="auto">
            <a:xfrm rot="-1917549">
              <a:off x="146050" y="2346325"/>
              <a:ext cx="1555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66FF33"/>
                  </a:solidFill>
                  <a:latin typeface="Segoe UI Symbol" pitchFamily="34" charset="0"/>
                  <a:ea typeface="Segoe UI Symbol" pitchFamily="34" charset="0"/>
                  <a:cs typeface="Segoe UI Symbol" pitchFamily="34" charset="0"/>
                </a:rPr>
                <a:t>Queer</a:t>
              </a:r>
            </a:p>
          </p:txBody>
        </p:sp>
        <p:sp>
          <p:nvSpPr>
            <p:cNvPr id="9228" name="TextBox 28"/>
            <p:cNvSpPr txBox="1">
              <a:spLocks noChangeArrowheads="1"/>
            </p:cNvSpPr>
            <p:nvPr/>
          </p:nvSpPr>
          <p:spPr bwMode="auto">
            <a:xfrm>
              <a:off x="288925" y="3641725"/>
              <a:ext cx="250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00B0F0"/>
                  </a:solidFill>
                  <a:latin typeface="Segoe UI Symbol" pitchFamily="34" charset="0"/>
                  <a:ea typeface="Segoe UI Symbol" pitchFamily="34" charset="0"/>
                  <a:cs typeface="Segoe UI Symbol" pitchFamily="34" charset="0"/>
                </a:rPr>
                <a:t>Cisgender</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1+#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1+#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6912" y="990600"/>
            <a:ext cx="4876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839824">
            <a:off x="2899908" y="2141507"/>
            <a:ext cx="7230346" cy="4471710"/>
          </a:xfrm>
          <a:prstGeom prst="rect">
            <a:avLst/>
          </a:prstGeom>
          <a:noFill/>
        </p:spPr>
        <p:txBody>
          <a:bodyPr spcFirstLastPara="1">
            <a:prstTxWarp prst="textArchDown">
              <a:avLst>
                <a:gd name="adj" fmla="val 4359334"/>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Transvestite</a:t>
            </a:r>
          </a:p>
        </p:txBody>
      </p:sp>
      <p:sp>
        <p:nvSpPr>
          <p:cNvPr id="12" name="TextBox 11"/>
          <p:cNvSpPr txBox="1"/>
          <p:nvPr/>
        </p:nvSpPr>
        <p:spPr>
          <a:xfrm rot="1330061">
            <a:off x="3121859" y="5245370"/>
            <a:ext cx="3036888" cy="1235761"/>
          </a:xfrm>
          <a:prstGeom prst="rect">
            <a:avLst/>
          </a:prstGeom>
          <a:noFill/>
        </p:spPr>
        <p:txBody>
          <a:bodyPr spcFirstLastPara="1">
            <a:prstTxWarp prst="textArchDown">
              <a:avLst>
                <a:gd name="adj" fmla="val 1108067"/>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She-male</a:t>
            </a:r>
          </a:p>
        </p:txBody>
      </p:sp>
      <p:sp>
        <p:nvSpPr>
          <p:cNvPr id="16387" name="TextBox 16"/>
          <p:cNvSpPr txBox="1">
            <a:spLocks noChangeArrowheads="1"/>
          </p:cNvSpPr>
          <p:nvPr/>
        </p:nvSpPr>
        <p:spPr bwMode="auto">
          <a:xfrm>
            <a:off x="4530219" y="5999609"/>
            <a:ext cx="2418349"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a:prstTxWarp prst="textArchDown">
              <a:avLst>
                <a:gd name="adj" fmla="val 2967559"/>
              </a:avLst>
            </a:prstTxWarp>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0" hangingPunct="0">
              <a:lnSpc>
                <a:spcPct val="100000"/>
              </a:lnSpc>
              <a:spcBef>
                <a:spcPct val="0"/>
              </a:spcBef>
              <a:buFontTx/>
              <a:buNone/>
              <a:defRPr/>
            </a:pPr>
            <a:r>
              <a:rPr lang="en-US" altLang="en-US" sz="3600" b="1" dirty="0" smtClean="0">
                <a:solidFill>
                  <a:srgbClr val="FF0000"/>
                </a:solidFill>
                <a:latin typeface="Segoe UI Symbol" pitchFamily="34" charset="0"/>
                <a:ea typeface="Segoe UI Symbol" pitchFamily="34" charset="0"/>
                <a:cs typeface="Segoe UI Symbol" pitchFamily="34" charset="0"/>
              </a:rPr>
              <a:t>Fag</a:t>
            </a:r>
          </a:p>
        </p:txBody>
      </p:sp>
      <p:sp>
        <p:nvSpPr>
          <p:cNvPr id="18" name="TextBox 17"/>
          <p:cNvSpPr txBox="1"/>
          <p:nvPr/>
        </p:nvSpPr>
        <p:spPr>
          <a:xfrm rot="3462877">
            <a:off x="5431767" y="825900"/>
            <a:ext cx="4451079" cy="3299650"/>
          </a:xfrm>
          <a:prstGeom prst="rect">
            <a:avLst/>
          </a:prstGeom>
          <a:noFill/>
        </p:spPr>
        <p:txBody>
          <a:bodyPr spcFirstLastPara="1">
            <a:prstTxWarp prst="textArchUp">
              <a:avLst>
                <a:gd name="adj" fmla="val 15257714"/>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Tranny</a:t>
            </a:r>
          </a:p>
        </p:txBody>
      </p:sp>
      <p:sp>
        <p:nvSpPr>
          <p:cNvPr id="19" name="TextBox 18"/>
          <p:cNvSpPr txBox="1"/>
          <p:nvPr/>
        </p:nvSpPr>
        <p:spPr>
          <a:xfrm rot="18207744">
            <a:off x="2448665" y="1792647"/>
            <a:ext cx="1596912" cy="646112"/>
          </a:xfrm>
          <a:prstGeom prst="rect">
            <a:avLst/>
          </a:prstGeom>
          <a:noFill/>
        </p:spPr>
        <p:txBody>
          <a:bodyPr spcFirstLastPara="1">
            <a:prstTxWarp prst="textArchUp">
              <a:avLst>
                <a:gd name="adj" fmla="val 11400485"/>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Queer</a:t>
            </a:r>
          </a:p>
        </p:txBody>
      </p:sp>
      <p:sp>
        <p:nvSpPr>
          <p:cNvPr id="7" name="TextBox 6"/>
          <p:cNvSpPr txBox="1"/>
          <p:nvPr/>
        </p:nvSpPr>
        <p:spPr>
          <a:xfrm rot="15853396">
            <a:off x="1547756" y="3265402"/>
            <a:ext cx="3226746" cy="1032636"/>
          </a:xfrm>
          <a:prstGeom prst="rect">
            <a:avLst/>
          </a:prstGeom>
          <a:noFill/>
        </p:spPr>
        <p:txBody>
          <a:bodyPr spcFirstLastPara="1">
            <a:prstTxWarp prst="textArchUp">
              <a:avLst>
                <a:gd name="adj" fmla="val 11417023"/>
              </a:avLst>
            </a:prstTxWarp>
            <a:spAutoFit/>
          </a:bodyPr>
          <a:lstStyle/>
          <a:p>
            <a:pPr eaLnBrk="0" hangingPunct="0">
              <a:defRPr/>
            </a:pPr>
            <a:r>
              <a:rPr lang="en-US" sz="3600" b="1" dirty="0" err="1">
                <a:solidFill>
                  <a:srgbClr val="FF0000"/>
                </a:solidFill>
                <a:latin typeface="Segoe UI Symbol" panose="020B0502040204020203" pitchFamily="34" charset="0"/>
                <a:ea typeface="Segoe UI Symbol" panose="020B0502040204020203" pitchFamily="34" charset="0"/>
                <a:cs typeface="+mn-cs"/>
              </a:rPr>
              <a:t>Transgenders</a:t>
            </a:r>
            <a:endParaRPr lang="en-US" sz="3600" b="1" dirty="0">
              <a:solidFill>
                <a:srgbClr val="FF0000"/>
              </a:solidFill>
              <a:latin typeface="Segoe UI Symbol" panose="020B0502040204020203" pitchFamily="34" charset="0"/>
              <a:ea typeface="Segoe UI Symbol" panose="020B0502040204020203" pitchFamily="34" charset="0"/>
              <a:cs typeface="+mn-cs"/>
            </a:endParaRPr>
          </a:p>
        </p:txBody>
      </p:sp>
      <p:sp>
        <p:nvSpPr>
          <p:cNvPr id="8" name="TextBox 7"/>
          <p:cNvSpPr txBox="1"/>
          <p:nvPr/>
        </p:nvSpPr>
        <p:spPr>
          <a:xfrm rot="21191269">
            <a:off x="4213880" y="405487"/>
            <a:ext cx="3089275" cy="646113"/>
          </a:xfrm>
          <a:prstGeom prst="rect">
            <a:avLst/>
          </a:prstGeom>
          <a:noFill/>
        </p:spPr>
        <p:txBody>
          <a:bodyPr spcFirstLastPara="1">
            <a:prstTxWarp prst="textArchUp">
              <a:avLst>
                <a:gd name="adj" fmla="val 11385489"/>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A Transgender</a:t>
            </a:r>
          </a:p>
        </p:txBody>
      </p:sp>
      <p:sp>
        <p:nvSpPr>
          <p:cNvPr id="9" name="TextBox 8"/>
          <p:cNvSpPr txBox="1"/>
          <p:nvPr/>
        </p:nvSpPr>
        <p:spPr>
          <a:xfrm rot="6145028">
            <a:off x="6613342" y="2798522"/>
            <a:ext cx="3626998" cy="2185963"/>
          </a:xfrm>
          <a:prstGeom prst="rect">
            <a:avLst/>
          </a:prstGeom>
          <a:noFill/>
        </p:spPr>
        <p:txBody>
          <a:bodyPr spcFirstLastPara="1">
            <a:prstTxWarp prst="textArchUp">
              <a:avLst>
                <a:gd name="adj" fmla="val 12475874"/>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Transgendered</a:t>
            </a:r>
          </a:p>
        </p:txBody>
      </p:sp>
      <p:sp>
        <p:nvSpPr>
          <p:cNvPr id="11" name="TextBox 10"/>
          <p:cNvSpPr txBox="1">
            <a:spLocks noChangeArrowheads="1"/>
          </p:cNvSpPr>
          <p:nvPr/>
        </p:nvSpPr>
        <p:spPr bwMode="auto">
          <a:xfrm rot="-3028841">
            <a:off x="3173413" y="3802063"/>
            <a:ext cx="4462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0000"/>
                </a:solidFill>
                <a:latin typeface="Segoe UI Symbol" pitchFamily="34" charset="0"/>
                <a:ea typeface="Segoe UI Symbol" pitchFamily="34" charset="0"/>
                <a:cs typeface="Segoe UI Symbol" pitchFamily="34" charset="0"/>
              </a:rPr>
              <a:t>Born a man/woman</a:t>
            </a:r>
          </a:p>
        </p:txBody>
      </p:sp>
      <p:sp>
        <p:nvSpPr>
          <p:cNvPr id="13" name="TextBox 12"/>
          <p:cNvSpPr txBox="1">
            <a:spLocks noChangeArrowheads="1"/>
          </p:cNvSpPr>
          <p:nvPr/>
        </p:nvSpPr>
        <p:spPr bwMode="auto">
          <a:xfrm rot="-3005336">
            <a:off x="6657975" y="1819275"/>
            <a:ext cx="88106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0000"/>
                </a:solidFill>
                <a:latin typeface="Segoe UI Symbol" pitchFamily="34" charset="0"/>
                <a:ea typeface="Segoe UI Symbol" pitchFamily="34" charset="0"/>
                <a:cs typeface="Segoe UI Symbol" pitchFamily="34" charset="0"/>
              </a:rPr>
              <a:t>It</a:t>
            </a:r>
          </a:p>
        </p:txBody>
      </p:sp>
      <p:sp>
        <p:nvSpPr>
          <p:cNvPr id="14" name="TextBox 13"/>
          <p:cNvSpPr txBox="1"/>
          <p:nvPr/>
        </p:nvSpPr>
        <p:spPr>
          <a:xfrm rot="19042544">
            <a:off x="5909587" y="3133346"/>
            <a:ext cx="3167890" cy="3134599"/>
          </a:xfrm>
          <a:prstGeom prst="rect">
            <a:avLst/>
          </a:prstGeom>
          <a:noFill/>
        </p:spPr>
        <p:txBody>
          <a:bodyPr spcFirstLastPara="1">
            <a:prstTxWarp prst="textArchDown">
              <a:avLst>
                <a:gd name="adj" fmla="val 4413562"/>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Shim</a:t>
            </a:r>
          </a:p>
        </p:txBody>
      </p:sp>
      <p:sp>
        <p:nvSpPr>
          <p:cNvPr id="15" name="TextBox 14"/>
          <p:cNvSpPr txBox="1"/>
          <p:nvPr/>
        </p:nvSpPr>
        <p:spPr>
          <a:xfrm rot="1506914">
            <a:off x="6935549" y="630372"/>
            <a:ext cx="1944358" cy="646112"/>
          </a:xfrm>
          <a:prstGeom prst="rect">
            <a:avLst/>
          </a:prstGeom>
          <a:noFill/>
        </p:spPr>
        <p:txBody>
          <a:bodyPr spcFirstLastPara="1">
            <a:prstTxWarp prst="textArchUp">
              <a:avLst>
                <a:gd name="adj" fmla="val 12920752"/>
              </a:avLst>
            </a:prstTxWarp>
            <a:spAutoFit/>
          </a:bodyPr>
          <a:lstStyle/>
          <a:p>
            <a:pPr eaLnBrk="0" hangingPunct="0">
              <a:defRPr/>
            </a:pPr>
            <a:r>
              <a:rPr lang="en-US" sz="3600" b="1" dirty="0">
                <a:solidFill>
                  <a:srgbClr val="FF0000"/>
                </a:solidFill>
                <a:latin typeface="Segoe UI Symbol" panose="020B0502040204020203" pitchFamily="34" charset="0"/>
                <a:ea typeface="Segoe UI Symbol" panose="020B0502040204020203" pitchFamily="34" charset="0"/>
                <a:cs typeface="+mn-cs"/>
              </a:rPr>
              <a:t>He/she</a:t>
            </a:r>
          </a:p>
        </p:txBody>
      </p:sp>
      <p:sp>
        <p:nvSpPr>
          <p:cNvPr id="16" name="TextBox 16"/>
          <p:cNvSpPr txBox="1">
            <a:spLocks noChangeArrowheads="1"/>
          </p:cNvSpPr>
          <p:nvPr/>
        </p:nvSpPr>
        <p:spPr bwMode="auto">
          <a:xfrm rot="-3043489">
            <a:off x="6875463" y="1141412"/>
            <a:ext cx="1563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3600" b="1">
                <a:solidFill>
                  <a:srgbClr val="FF0000"/>
                </a:solidFill>
                <a:latin typeface="Segoe UI Symbol" pitchFamily="34" charset="0"/>
                <a:ea typeface="Segoe UI Symbol" pitchFamily="34" charset="0"/>
                <a:cs typeface="Segoe UI Symbol" pitchFamily="34" charset="0"/>
              </a:rPr>
              <a:t>Friend</a:t>
            </a:r>
          </a:p>
        </p:txBody>
      </p:sp>
      <p:sp>
        <p:nvSpPr>
          <p:cNvPr id="17" name="TextBox 16"/>
          <p:cNvSpPr txBox="1">
            <a:spLocks noChangeArrowheads="1"/>
          </p:cNvSpPr>
          <p:nvPr/>
        </p:nvSpPr>
        <p:spPr bwMode="auto">
          <a:xfrm rot="19403500">
            <a:off x="3349553" y="955377"/>
            <a:ext cx="134975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a:prstTxWarp prst="textArchUp">
              <a:avLst>
                <a:gd name="adj" fmla="val 12205254"/>
              </a:avLst>
            </a:prstTxWarp>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0" hangingPunct="0">
              <a:lnSpc>
                <a:spcPct val="100000"/>
              </a:lnSpc>
              <a:spcBef>
                <a:spcPct val="0"/>
              </a:spcBef>
              <a:buFontTx/>
              <a:buNone/>
              <a:defRPr/>
            </a:pPr>
            <a:r>
              <a:rPr lang="en-US" altLang="en-US" sz="3600" b="1" dirty="0" smtClean="0">
                <a:solidFill>
                  <a:srgbClr val="FF0000"/>
                </a:solidFill>
                <a:latin typeface="Segoe UI Symbol" pitchFamily="34" charset="0"/>
                <a:ea typeface="Segoe UI Symbol" pitchFamily="34" charset="0"/>
                <a:cs typeface="Segoe UI Symbol" pitchFamily="34" charset="0"/>
              </a:rPr>
              <a:t>Dyke</a:t>
            </a:r>
          </a:p>
        </p:txBody>
      </p:sp>
      <p:pic>
        <p:nvPicPr>
          <p:cNvPr id="16404" name="Picture 20" descr="https://diaryofarecoveringcodependent.files.wordpress.com/2014/09/warning-offensive-language-t-shirt.jpg"/>
          <p:cNvPicPr>
            <a:picLocks noChangeAspect="1" noChangeArrowheads="1"/>
          </p:cNvPicPr>
          <p:nvPr/>
        </p:nvPicPr>
        <p:blipFill>
          <a:blip r:embed="rId4">
            <a:extLst>
              <a:ext uri="{28A0092B-C50C-407E-A947-70E740481C1C}">
                <a14:useLocalDpi xmlns:a14="http://schemas.microsoft.com/office/drawing/2010/main" val="0"/>
              </a:ext>
            </a:extLst>
          </a:blip>
          <a:srcRect l="2654" t="19060" r="2444" b="18034"/>
          <a:stretch>
            <a:fillRect/>
          </a:stretch>
        </p:blipFill>
        <p:spPr bwMode="auto">
          <a:xfrm>
            <a:off x="3576638" y="1720850"/>
            <a:ext cx="520382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404"/>
                                        </p:tgtEl>
                                        <p:attrNameLst>
                                          <p:attrName>style.visibility</p:attrName>
                                        </p:attrNameLst>
                                      </p:cBhvr>
                                      <p:to>
                                        <p:strVal val="visible"/>
                                      </p:to>
                                    </p:set>
                                    <p:anim calcmode="lin" valueType="num">
                                      <p:cBhvr additive="base">
                                        <p:cTn id="7" dur="500" fill="hold"/>
                                        <p:tgtEl>
                                          <p:spTgt spid="16404"/>
                                        </p:tgtEl>
                                        <p:attrNameLst>
                                          <p:attrName>ppt_x</p:attrName>
                                        </p:attrNameLst>
                                      </p:cBhvr>
                                      <p:tavLst>
                                        <p:tav tm="0">
                                          <p:val>
                                            <p:strVal val="0-#ppt_w/2"/>
                                          </p:val>
                                        </p:tav>
                                        <p:tav tm="100000">
                                          <p:val>
                                            <p:strVal val="#ppt_x"/>
                                          </p:val>
                                        </p:tav>
                                      </p:tavLst>
                                    </p:anim>
                                    <p:anim calcmode="lin" valueType="num">
                                      <p:cBhvr additive="base">
                                        <p:cTn id="8" dur="500" fill="hold"/>
                                        <p:tgtEl>
                                          <p:spTgt spid="1640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6" presetClass="emph" presetSubtype="0" fill="hold" nodeType="afterEffect">
                                  <p:stCondLst>
                                    <p:cond delay="500"/>
                                  </p:stCondLst>
                                  <p:childTnLst>
                                    <p:animEffect transition="out" filter="fade">
                                      <p:cBhvr>
                                        <p:cTn id="11" dur="500" tmFilter="0, 0; .2, .5; .8, .5; 1, 0"/>
                                        <p:tgtEl>
                                          <p:spTgt spid="16404"/>
                                        </p:tgtEl>
                                      </p:cBhvr>
                                    </p:animEffect>
                                    <p:animScale>
                                      <p:cBhvr>
                                        <p:cTn id="12" dur="250" autoRev="1" fill="hold"/>
                                        <p:tgtEl>
                                          <p:spTgt spid="16404"/>
                                        </p:tgtEl>
                                      </p:cBhvr>
                                      <p:by x="105000" y="105000"/>
                                    </p:animScale>
                                  </p:childTnLst>
                                </p:cTn>
                              </p:par>
                            </p:childTnLst>
                          </p:cTn>
                        </p:par>
                        <p:par>
                          <p:cTn id="13" fill="hold" nodeType="afterGroup">
                            <p:stCondLst>
                              <p:cond delay="1500"/>
                            </p:stCondLst>
                            <p:childTnLst>
                              <p:par>
                                <p:cTn id="14" presetID="26" presetClass="emph" presetSubtype="0" fill="hold" nodeType="afterEffect">
                                  <p:stCondLst>
                                    <p:cond delay="500"/>
                                  </p:stCondLst>
                                  <p:childTnLst>
                                    <p:animEffect transition="out" filter="fade">
                                      <p:cBhvr>
                                        <p:cTn id="15" dur="500" tmFilter="0, 0; .2, .5; .8, .5; 1, 0"/>
                                        <p:tgtEl>
                                          <p:spTgt spid="16404"/>
                                        </p:tgtEl>
                                      </p:cBhvr>
                                    </p:animEffect>
                                    <p:animScale>
                                      <p:cBhvr>
                                        <p:cTn id="16" dur="250" autoRev="1" fill="hold"/>
                                        <p:tgtEl>
                                          <p:spTgt spid="16404"/>
                                        </p:tgtEl>
                                      </p:cBhvr>
                                      <p:by x="105000" y="105000"/>
                                    </p:animScale>
                                  </p:childTnLst>
                                </p:cTn>
                              </p:par>
                            </p:childTnLst>
                          </p:cTn>
                        </p:par>
                        <p:par>
                          <p:cTn id="17" fill="hold" nodeType="afterGroup">
                            <p:stCondLst>
                              <p:cond delay="2500"/>
                            </p:stCondLst>
                            <p:childTnLst>
                              <p:par>
                                <p:cTn id="18" presetID="26" presetClass="emph" presetSubtype="0" fill="hold" nodeType="afterEffect">
                                  <p:stCondLst>
                                    <p:cond delay="500"/>
                                  </p:stCondLst>
                                  <p:childTnLst>
                                    <p:animEffect transition="out" filter="fade">
                                      <p:cBhvr>
                                        <p:cTn id="19" dur="500" tmFilter="0, 0; .2, .5; .8, .5; 1, 0"/>
                                        <p:tgtEl>
                                          <p:spTgt spid="16404"/>
                                        </p:tgtEl>
                                      </p:cBhvr>
                                    </p:animEffect>
                                    <p:animScale>
                                      <p:cBhvr>
                                        <p:cTn id="20" dur="250" autoRev="1" fill="hold"/>
                                        <p:tgtEl>
                                          <p:spTgt spid="16404"/>
                                        </p:tgtEl>
                                      </p:cBhvr>
                                      <p:by x="105000" y="105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2" fill="hold" nodeType="clickEffect">
                                  <p:stCondLst>
                                    <p:cond delay="0"/>
                                  </p:stCondLst>
                                  <p:childTnLst>
                                    <p:anim calcmode="lin" valueType="num">
                                      <p:cBhvr additive="base">
                                        <p:cTn id="24" dur="500"/>
                                        <p:tgtEl>
                                          <p:spTgt spid="16404"/>
                                        </p:tgtEl>
                                        <p:attrNameLst>
                                          <p:attrName>ppt_x</p:attrName>
                                        </p:attrNameLst>
                                      </p:cBhvr>
                                      <p:tavLst>
                                        <p:tav tm="0">
                                          <p:val>
                                            <p:strVal val="ppt_x"/>
                                          </p:val>
                                        </p:tav>
                                        <p:tav tm="100000">
                                          <p:val>
                                            <p:strVal val="1+ppt_w/2"/>
                                          </p:val>
                                        </p:tav>
                                      </p:tavLst>
                                    </p:anim>
                                    <p:anim calcmode="lin" valueType="num">
                                      <p:cBhvr additive="base">
                                        <p:cTn id="25" dur="500"/>
                                        <p:tgtEl>
                                          <p:spTgt spid="16404"/>
                                        </p:tgtEl>
                                        <p:attrNameLst>
                                          <p:attrName>ppt_y</p:attrName>
                                        </p:attrNameLst>
                                      </p:cBhvr>
                                      <p:tavLst>
                                        <p:tav tm="0">
                                          <p:val>
                                            <p:strVal val="ppt_y"/>
                                          </p:val>
                                        </p:tav>
                                        <p:tav tm="100000">
                                          <p:val>
                                            <p:strVal val="ppt_y"/>
                                          </p:val>
                                        </p:tav>
                                      </p:tavLst>
                                    </p:anim>
                                    <p:set>
                                      <p:cBhvr>
                                        <p:cTn id="26" dur="1" fill="hold">
                                          <p:stCondLst>
                                            <p:cond delay="499"/>
                                          </p:stCondLst>
                                        </p:cTn>
                                        <p:tgtEl>
                                          <p:spTgt spid="164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500"/>
                                        <p:tgtEl>
                                          <p:spTgt spid="102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3"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2"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0-#ppt_w/2"/>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1+#ppt_w/2"/>
                                          </p:val>
                                        </p:tav>
                                        <p:tav tm="100000">
                                          <p:val>
                                            <p:strVal val="#ppt_x"/>
                                          </p:val>
                                        </p:tav>
                                      </p:tavLst>
                                    </p:anim>
                                    <p:anim calcmode="lin" valueType="num">
                                      <p:cBhvr additive="base">
                                        <p:cTn id="5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9"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fill="hold"/>
                                        <p:tgtEl>
                                          <p:spTgt spid="19"/>
                                        </p:tgtEl>
                                        <p:attrNameLst>
                                          <p:attrName>ppt_x</p:attrName>
                                        </p:attrNameLst>
                                      </p:cBhvr>
                                      <p:tavLst>
                                        <p:tav tm="0">
                                          <p:val>
                                            <p:strVal val="0-#ppt_w/2"/>
                                          </p:val>
                                        </p:tav>
                                        <p:tav tm="100000">
                                          <p:val>
                                            <p:strVal val="#ppt_x"/>
                                          </p:val>
                                        </p:tav>
                                      </p:tavLst>
                                    </p:anim>
                                    <p:anim calcmode="lin" valueType="num">
                                      <p:cBhvr additive="base">
                                        <p:cTn id="67"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9"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0-#ppt_w/2"/>
                                          </p:val>
                                        </p:tav>
                                        <p:tav tm="100000">
                                          <p:val>
                                            <p:strVal val="#ppt_x"/>
                                          </p:val>
                                        </p:tav>
                                      </p:tavLst>
                                    </p:anim>
                                    <p:anim calcmode="lin" valueType="num">
                                      <p:cBhvr additive="base">
                                        <p:cTn id="7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16387"/>
                                        </p:tgtEl>
                                        <p:attrNameLst>
                                          <p:attrName>style.visibility</p:attrName>
                                        </p:attrNameLst>
                                      </p:cBhvr>
                                      <p:to>
                                        <p:strVal val="visible"/>
                                      </p:to>
                                    </p:set>
                                    <p:anim calcmode="lin" valueType="num">
                                      <p:cBhvr additive="base">
                                        <p:cTn id="78" dur="500" fill="hold"/>
                                        <p:tgtEl>
                                          <p:spTgt spid="16387"/>
                                        </p:tgtEl>
                                        <p:attrNameLst>
                                          <p:attrName>ppt_x</p:attrName>
                                        </p:attrNameLst>
                                      </p:cBhvr>
                                      <p:tavLst>
                                        <p:tav tm="0">
                                          <p:val>
                                            <p:strVal val="#ppt_x"/>
                                          </p:val>
                                        </p:tav>
                                        <p:tav tm="100000">
                                          <p:val>
                                            <p:strVal val="#ppt_x"/>
                                          </p:val>
                                        </p:tav>
                                      </p:tavLst>
                                    </p:anim>
                                    <p:anim calcmode="lin" valueType="num">
                                      <p:cBhvr additive="base">
                                        <p:cTn id="79"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1"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additive="base">
                                        <p:cTn id="84" dur="500" fill="hold"/>
                                        <p:tgtEl>
                                          <p:spTgt spid="15"/>
                                        </p:tgtEl>
                                        <p:attrNameLst>
                                          <p:attrName>ppt_x</p:attrName>
                                        </p:attrNameLst>
                                      </p:cBhvr>
                                      <p:tavLst>
                                        <p:tav tm="0">
                                          <p:val>
                                            <p:strVal val="#ppt_x"/>
                                          </p:val>
                                        </p:tav>
                                        <p:tav tm="100000">
                                          <p:val>
                                            <p:strVal val="#ppt_x"/>
                                          </p:val>
                                        </p:tav>
                                      </p:tavLst>
                                    </p:anim>
                                    <p:anim calcmode="lin" valueType="num">
                                      <p:cBhvr additive="base">
                                        <p:cTn id="8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additive="base">
                                        <p:cTn id="90" dur="500" fill="hold"/>
                                        <p:tgtEl>
                                          <p:spTgt spid="12"/>
                                        </p:tgtEl>
                                        <p:attrNameLst>
                                          <p:attrName>ppt_x</p:attrName>
                                        </p:attrNameLst>
                                      </p:cBhvr>
                                      <p:tavLst>
                                        <p:tav tm="0">
                                          <p:val>
                                            <p:strVal val="#ppt_x"/>
                                          </p:val>
                                        </p:tav>
                                        <p:tav tm="100000">
                                          <p:val>
                                            <p:strVal val="#ppt_x"/>
                                          </p:val>
                                        </p:tav>
                                      </p:tavLst>
                                    </p:anim>
                                    <p:anim calcmode="lin" valueType="num">
                                      <p:cBhvr additive="base">
                                        <p:cTn id="9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additive="base">
                                        <p:cTn id="96" dur="500" fill="hold"/>
                                        <p:tgtEl>
                                          <p:spTgt spid="14"/>
                                        </p:tgtEl>
                                        <p:attrNameLst>
                                          <p:attrName>ppt_x</p:attrName>
                                        </p:attrNameLst>
                                      </p:cBhvr>
                                      <p:tavLst>
                                        <p:tav tm="0">
                                          <p:val>
                                            <p:strVal val="1+#ppt_w/2"/>
                                          </p:val>
                                        </p:tav>
                                        <p:tav tm="100000">
                                          <p:val>
                                            <p:strVal val="#ppt_x"/>
                                          </p:val>
                                        </p:tav>
                                      </p:tavLst>
                                    </p:anim>
                                    <p:anim calcmode="lin" valueType="num">
                                      <p:cBhvr additive="base">
                                        <p:cTn id="9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12" fill="hold" grpId="0" nodeType="clickEffect">
                                  <p:stCondLst>
                                    <p:cond delay="0"/>
                                  </p:stCondLst>
                                  <p:childTnLst>
                                    <p:set>
                                      <p:cBhvr>
                                        <p:cTn id="101" dur="1" fill="hold">
                                          <p:stCondLst>
                                            <p:cond delay="0"/>
                                          </p:stCondLst>
                                        </p:cTn>
                                        <p:tgtEl>
                                          <p:spTgt spid="11"/>
                                        </p:tgtEl>
                                        <p:attrNameLst>
                                          <p:attrName>style.visibility</p:attrName>
                                        </p:attrNameLst>
                                      </p:cBhvr>
                                      <p:to>
                                        <p:strVal val="visible"/>
                                      </p:to>
                                    </p:set>
                                    <p:anim calcmode="lin" valueType="num">
                                      <p:cBhvr additive="base">
                                        <p:cTn id="102" dur="500" fill="hold"/>
                                        <p:tgtEl>
                                          <p:spTgt spid="11"/>
                                        </p:tgtEl>
                                        <p:attrNameLst>
                                          <p:attrName>ppt_x</p:attrName>
                                        </p:attrNameLst>
                                      </p:cBhvr>
                                      <p:tavLst>
                                        <p:tav tm="0">
                                          <p:val>
                                            <p:strVal val="0-#ppt_w/2"/>
                                          </p:val>
                                        </p:tav>
                                        <p:tav tm="100000">
                                          <p:val>
                                            <p:strVal val="#ppt_x"/>
                                          </p:val>
                                        </p:tav>
                                      </p:tavLst>
                                    </p:anim>
                                    <p:anim calcmode="lin" valueType="num">
                                      <p:cBhvr additive="base">
                                        <p:cTn id="10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3" fill="hold" grpId="0" nodeType="clickEffect">
                                  <p:stCondLst>
                                    <p:cond delay="0"/>
                                  </p:stCondLst>
                                  <p:childTnLst>
                                    <p:set>
                                      <p:cBhvr>
                                        <p:cTn id="107" dur="1" fill="hold">
                                          <p:stCondLst>
                                            <p:cond delay="0"/>
                                          </p:stCondLst>
                                        </p:cTn>
                                        <p:tgtEl>
                                          <p:spTgt spid="16"/>
                                        </p:tgtEl>
                                        <p:attrNameLst>
                                          <p:attrName>style.visibility</p:attrName>
                                        </p:attrNameLst>
                                      </p:cBhvr>
                                      <p:to>
                                        <p:strVal val="visible"/>
                                      </p:to>
                                    </p:set>
                                    <p:anim calcmode="lin" valueType="num">
                                      <p:cBhvr additive="base">
                                        <p:cTn id="108" dur="500" fill="hold"/>
                                        <p:tgtEl>
                                          <p:spTgt spid="16"/>
                                        </p:tgtEl>
                                        <p:attrNameLst>
                                          <p:attrName>ppt_x</p:attrName>
                                        </p:attrNameLst>
                                      </p:cBhvr>
                                      <p:tavLst>
                                        <p:tav tm="0">
                                          <p:val>
                                            <p:strVal val="1+#ppt_w/2"/>
                                          </p:val>
                                        </p:tav>
                                        <p:tav tm="100000">
                                          <p:val>
                                            <p:strVal val="#ppt_x"/>
                                          </p:val>
                                        </p:tav>
                                      </p:tavLst>
                                    </p:anim>
                                    <p:anim calcmode="lin" valueType="num">
                                      <p:cBhvr additive="base">
                                        <p:cTn id="10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3" fill="hold" grpId="0" nodeType="clickEffect">
                                  <p:stCondLst>
                                    <p:cond delay="0"/>
                                  </p:stCondLst>
                                  <p:childTnLst>
                                    <p:set>
                                      <p:cBhvr>
                                        <p:cTn id="113" dur="1" fill="hold">
                                          <p:stCondLst>
                                            <p:cond delay="0"/>
                                          </p:stCondLst>
                                        </p:cTn>
                                        <p:tgtEl>
                                          <p:spTgt spid="13"/>
                                        </p:tgtEl>
                                        <p:attrNameLst>
                                          <p:attrName>style.visibility</p:attrName>
                                        </p:attrNameLst>
                                      </p:cBhvr>
                                      <p:to>
                                        <p:strVal val="visible"/>
                                      </p:to>
                                    </p:set>
                                    <p:anim calcmode="lin" valueType="num">
                                      <p:cBhvr additive="base">
                                        <p:cTn id="114" dur="500" fill="hold"/>
                                        <p:tgtEl>
                                          <p:spTgt spid="13"/>
                                        </p:tgtEl>
                                        <p:attrNameLst>
                                          <p:attrName>ppt_x</p:attrName>
                                        </p:attrNameLst>
                                      </p:cBhvr>
                                      <p:tavLst>
                                        <p:tav tm="0">
                                          <p:val>
                                            <p:strVal val="1+#ppt_w/2"/>
                                          </p:val>
                                        </p:tav>
                                        <p:tav tm="100000">
                                          <p:val>
                                            <p:strVal val="#ppt_x"/>
                                          </p:val>
                                        </p:tav>
                                      </p:tavLst>
                                    </p:anim>
                                    <p:anim calcmode="lin" valueType="num">
                                      <p:cBhvr additive="base">
                                        <p:cTn id="11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2222</TotalTime>
  <Words>1529</Words>
  <Application>Microsoft Office PowerPoint</Application>
  <PresentationFormat>Custom</PresentationFormat>
  <Paragraphs>334</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Calibri Light</vt:lpstr>
      <vt:lpstr>Segoe UI Symbol</vt:lpstr>
      <vt:lpstr>Wingdings</vt:lpstr>
      <vt:lpstr>Office Theme</vt:lpstr>
      <vt:lpstr>Gender 201 Rethinking Gender &amp; Identity</vt:lpstr>
      <vt:lpstr>Objectives</vt:lpstr>
      <vt:lpstr>PowerPoint Presentation</vt:lpstr>
      <vt:lpstr>From the Beginning</vt:lpstr>
      <vt:lpstr>PowerPoint Presentation</vt:lpstr>
      <vt:lpstr>PowerPoint Presentation</vt:lpstr>
      <vt:lpstr>PowerPoint Presentation</vt:lpstr>
      <vt:lpstr>TRANSGENDER</vt:lpstr>
      <vt:lpstr>PowerPoint Presentation</vt:lpstr>
      <vt:lpstr>Let’s talk pronouns</vt:lpstr>
      <vt:lpstr>PowerPoint Presentation</vt:lpstr>
      <vt:lpstr>PowerPoint Presentation</vt:lpstr>
      <vt:lpstr>Tyler’s Story</vt:lpstr>
      <vt:lpstr>Healthcare</vt:lpstr>
      <vt:lpstr>Gender Dysphoria</vt:lpstr>
      <vt:lpstr>What does gender dysphoria feel like?</vt:lpstr>
      <vt:lpstr>PowerPoint Presentation</vt:lpstr>
      <vt:lpstr>Traditional Transitioning Process</vt:lpstr>
      <vt:lpstr>New Options for the Transition Process</vt:lpstr>
      <vt:lpstr>Barriers to Transitioning</vt:lpstr>
      <vt:lpstr>The Cost of Being Transgender</vt:lpstr>
      <vt:lpstr>PowerPoint Presentation</vt:lpstr>
      <vt:lpstr>Encouraging Changes</vt:lpstr>
      <vt:lpstr>How to be supportive</vt:lpstr>
      <vt:lpstr>Professional Support</vt:lpstr>
      <vt:lpstr>PowerPoint Presentation</vt:lpstr>
      <vt:lpstr>PowerPoint Presentation</vt:lpstr>
      <vt:lpstr>Resources</vt:lpstr>
      <vt:lpstr>Content Sources</vt:lpstr>
    </vt:vector>
  </TitlesOfParts>
  <Company>Magellan Health,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201: Rethinking Gender and Identity</dc:title>
  <dc:creator>Whitter, Maria L.</dc:creator>
  <cp:lastModifiedBy>Tyler McClain</cp:lastModifiedBy>
  <cp:revision>215</cp:revision>
  <dcterms:created xsi:type="dcterms:W3CDTF">2018-02-27T00:42:04Z</dcterms:created>
  <dcterms:modified xsi:type="dcterms:W3CDTF">2018-04-15T19:11:41Z</dcterms:modified>
</cp:coreProperties>
</file>