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60" r:id="rId3"/>
    <p:sldId id="263" r:id="rId4"/>
    <p:sldId id="264" r:id="rId5"/>
    <p:sldId id="295" r:id="rId6"/>
    <p:sldId id="296" r:id="rId7"/>
    <p:sldId id="265" r:id="rId8"/>
    <p:sldId id="297" r:id="rId9"/>
    <p:sldId id="283" r:id="rId10"/>
    <p:sldId id="298" r:id="rId11"/>
    <p:sldId id="299" r:id="rId12"/>
    <p:sldId id="284" r:id="rId13"/>
    <p:sldId id="273" r:id="rId14"/>
    <p:sldId id="270" r:id="rId15"/>
    <p:sldId id="303" r:id="rId16"/>
    <p:sldId id="272" r:id="rId17"/>
    <p:sldId id="287" r:id="rId18"/>
    <p:sldId id="281" r:id="rId19"/>
    <p:sldId id="282" r:id="rId20"/>
    <p:sldId id="275" r:id="rId21"/>
    <p:sldId id="274" r:id="rId22"/>
    <p:sldId id="306" r:id="rId23"/>
    <p:sldId id="289" r:id="rId24"/>
    <p:sldId id="277" r:id="rId25"/>
    <p:sldId id="278" r:id="rId26"/>
    <p:sldId id="279" r:id="rId27"/>
    <p:sldId id="280" r:id="rId28"/>
    <p:sldId id="259" r:id="rId29"/>
    <p:sldId id="286" r:id="rId30"/>
    <p:sldId id="288" r:id="rId31"/>
    <p:sldId id="291" r:id="rId32"/>
    <p:sldId id="256" r:id="rId33"/>
    <p:sldId id="307" r:id="rId34"/>
    <p:sldId id="305" r:id="rId35"/>
    <p:sldId id="292" r:id="rId36"/>
    <p:sldId id="304"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42" autoAdjust="0"/>
    <p:restoredTop sz="94687" autoAdjust="0"/>
  </p:normalViewPr>
  <p:slideViewPr>
    <p:cSldViewPr>
      <p:cViewPr varScale="1">
        <p:scale>
          <a:sx n="103" d="100"/>
          <a:sy n="103" d="100"/>
        </p:scale>
        <p:origin x="-96"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547E0DBE-A3CF-4E5D-9C89-FAC6545C2DF9}" type="datetimeFigureOut">
              <a:rPr lang="en-US" smtClean="0"/>
              <a:pPr/>
              <a:t>4/18/2018</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245D1717-AC82-4198-A748-B7ECEB1562C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47E0DBE-A3CF-4E5D-9C89-FAC6545C2DF9}" type="datetimeFigureOut">
              <a:rPr lang="en-US" smtClean="0"/>
              <a:pPr/>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5D1717-AC82-4198-A748-B7ECEB1562C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47E0DBE-A3CF-4E5D-9C89-FAC6545C2DF9}" type="datetimeFigureOut">
              <a:rPr lang="en-US" smtClean="0"/>
              <a:pPr/>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5D1717-AC82-4198-A748-B7ECEB1562C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47E0DBE-A3CF-4E5D-9C89-FAC6545C2DF9}" type="datetimeFigureOut">
              <a:rPr lang="en-US" smtClean="0"/>
              <a:pPr/>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5D1717-AC82-4198-A748-B7ECEB1562C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47E0DBE-A3CF-4E5D-9C89-FAC6545C2DF9}" type="datetimeFigureOut">
              <a:rPr lang="en-US" smtClean="0"/>
              <a:pPr/>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5D1717-AC82-4198-A748-B7ECEB1562C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47E0DBE-A3CF-4E5D-9C89-FAC6545C2DF9}" type="datetimeFigureOut">
              <a:rPr lang="en-US" smtClean="0"/>
              <a:pPr/>
              <a:t>4/18/2018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5D1717-AC82-4198-A748-B7ECEB1562C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47E0DBE-A3CF-4E5D-9C89-FAC6545C2DF9}" type="datetimeFigureOut">
              <a:rPr lang="en-US" smtClean="0"/>
              <a:pPr/>
              <a:t>4/18/2018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5D1717-AC82-4198-A748-B7ECEB1562C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47E0DBE-A3CF-4E5D-9C89-FAC6545C2DF9}" type="datetimeFigureOut">
              <a:rPr lang="en-US" smtClean="0"/>
              <a:pPr/>
              <a:t>4/18/2018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5D1717-AC82-4198-A748-B7ECEB1562C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7E0DBE-A3CF-4E5D-9C89-FAC6545C2DF9}" type="datetimeFigureOut">
              <a:rPr lang="en-US" smtClean="0"/>
              <a:pPr/>
              <a:t>4/18/2018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5D1717-AC82-4198-A748-B7ECEB1562C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47E0DBE-A3CF-4E5D-9C89-FAC6545C2DF9}" type="datetimeFigureOut">
              <a:rPr lang="en-US" smtClean="0"/>
              <a:pPr/>
              <a:t>4/18/2018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5D1717-AC82-4198-A748-B7ECEB1562C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47E0DBE-A3CF-4E5D-9C89-FAC6545C2DF9}" type="datetimeFigureOut">
              <a:rPr lang="en-US" smtClean="0"/>
              <a:pPr/>
              <a:t>4/18/2018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245D1717-AC82-4198-A748-B7ECEB1562C2}"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47E0DBE-A3CF-4E5D-9C89-FAC6545C2DF9}" type="datetimeFigureOut">
              <a:rPr lang="en-US" smtClean="0"/>
              <a:pPr/>
              <a:t>4/18/2018</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45D1717-AC82-4198-A748-B7ECEB1562C2}"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iUoJm8kaTTAhUH5oMKHdmWB0wQjRwIBw&amp;url=http://clipart-library.com/art-christmas-gifts.html&amp;psig=AFQjCNHwQRYMvi_W2uuxjQ0AQFz6LtSy7A&amp;ust=1492265696566382" TargetMode="External"/><Relationship Id="rId2" Type="http://schemas.openxmlformats.org/officeDocument/2006/relationships/image" Target="../media/image2.jpeg"/><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cmbm.org/"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447800"/>
            <a:ext cx="7620000" cy="2286000"/>
          </a:xfrm>
        </p:spPr>
        <p:txBody>
          <a:bodyPr>
            <a:normAutofit fontScale="90000"/>
          </a:bodyPr>
          <a:lstStyle/>
          <a:p>
            <a:r>
              <a:rPr lang="en-US" b="1" dirty="0" smtClean="0"/>
              <a:t/>
            </a:r>
            <a:br>
              <a:rPr lang="en-US" b="1" dirty="0" smtClean="0"/>
            </a:br>
            <a:r>
              <a:rPr lang="en-US" b="1" dirty="0"/>
              <a:t/>
            </a:r>
            <a:br>
              <a:rPr lang="en-US" b="1" dirty="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sz="4400" b="1" dirty="0" smtClean="0">
                <a:solidFill>
                  <a:schemeClr val="accent4">
                    <a:lumMod val="50000"/>
                  </a:schemeClr>
                </a:solidFill>
              </a:rPr>
              <a:t>Using </a:t>
            </a:r>
            <a:r>
              <a:rPr lang="en-US" sz="4400" b="1" dirty="0">
                <a:solidFill>
                  <a:schemeClr val="accent4">
                    <a:lumMod val="50000"/>
                  </a:schemeClr>
                </a:solidFill>
              </a:rPr>
              <a:t>Self Care Skills to relieve adverse effects of toxic stress and trauma- </a:t>
            </a:r>
            <a:r>
              <a:rPr lang="en-US" sz="4400" b="1" dirty="0" smtClean="0">
                <a:solidFill>
                  <a:schemeClr val="accent4">
                    <a:lumMod val="50000"/>
                  </a:schemeClr>
                </a:solidFill>
              </a:rPr>
              <a:t/>
            </a:r>
            <a:br>
              <a:rPr lang="en-US" sz="4400" b="1" dirty="0" smtClean="0">
                <a:solidFill>
                  <a:schemeClr val="accent4">
                    <a:lumMod val="50000"/>
                  </a:schemeClr>
                </a:solidFill>
              </a:rPr>
            </a:br>
            <a:r>
              <a:rPr lang="en-US" sz="4400" b="1" dirty="0" smtClean="0">
                <a:solidFill>
                  <a:schemeClr val="accent4">
                    <a:lumMod val="50000"/>
                  </a:schemeClr>
                </a:solidFill>
              </a:rPr>
              <a:t>a </a:t>
            </a:r>
            <a:r>
              <a:rPr lang="en-US" sz="4400" b="1" dirty="0">
                <a:solidFill>
                  <a:schemeClr val="accent4">
                    <a:lumMod val="50000"/>
                  </a:schemeClr>
                </a:solidFill>
              </a:rPr>
              <a:t>Mind-Body Skills approach. </a:t>
            </a:r>
            <a:endParaRPr lang="en-US" sz="4400" dirty="0">
              <a:solidFill>
                <a:schemeClr val="accent4">
                  <a:lumMod val="50000"/>
                </a:schemeClr>
              </a:solidFill>
            </a:endParaRPr>
          </a:p>
        </p:txBody>
      </p:sp>
      <p:sp>
        <p:nvSpPr>
          <p:cNvPr id="3" name="Content Placeholder 2"/>
          <p:cNvSpPr>
            <a:spLocks noGrp="1"/>
          </p:cNvSpPr>
          <p:nvPr>
            <p:ph idx="1"/>
          </p:nvPr>
        </p:nvSpPr>
        <p:spPr>
          <a:xfrm>
            <a:off x="457200" y="4343400"/>
            <a:ext cx="8229600" cy="2209800"/>
          </a:xfrm>
        </p:spPr>
        <p:txBody>
          <a:bodyPr>
            <a:normAutofit fontScale="62500" lnSpcReduction="20000"/>
          </a:bodyPr>
          <a:lstStyle/>
          <a:p>
            <a:endParaRPr lang="en-US" dirty="0" smtClean="0"/>
          </a:p>
          <a:p>
            <a:pPr algn="r">
              <a:buNone/>
            </a:pPr>
            <a:r>
              <a:rPr lang="en-US" sz="2800" dirty="0" smtClean="0">
                <a:solidFill>
                  <a:schemeClr val="accent1">
                    <a:lumMod val="50000"/>
                  </a:schemeClr>
                </a:solidFill>
              </a:rPr>
              <a:t>Rajeev John MSW, LCSW,</a:t>
            </a:r>
          </a:p>
          <a:p>
            <a:pPr algn="r">
              <a:buNone/>
            </a:pPr>
            <a:r>
              <a:rPr lang="en-US" sz="2500" dirty="0" smtClean="0">
                <a:solidFill>
                  <a:schemeClr val="accent1">
                    <a:lumMod val="50000"/>
                  </a:schemeClr>
                </a:solidFill>
              </a:rPr>
              <a:t>Manager, Adult Behavioral Health</a:t>
            </a:r>
          </a:p>
          <a:p>
            <a:pPr algn="r">
              <a:buNone/>
            </a:pPr>
            <a:r>
              <a:rPr lang="en-US" sz="2500" dirty="0" smtClean="0">
                <a:solidFill>
                  <a:schemeClr val="accent1">
                    <a:lumMod val="50000"/>
                  </a:schemeClr>
                </a:solidFill>
              </a:rPr>
              <a:t>(Certified Practitioner of Mind Body Medicine) </a:t>
            </a:r>
          </a:p>
          <a:p>
            <a:endParaRPr lang="en-US" dirty="0" smtClean="0">
              <a:solidFill>
                <a:schemeClr val="accent1">
                  <a:lumMod val="50000"/>
                </a:schemeClr>
              </a:solidFill>
            </a:endParaRPr>
          </a:p>
          <a:p>
            <a:pPr algn="r">
              <a:buNone/>
            </a:pPr>
            <a:r>
              <a:rPr lang="en-US" sz="2900" dirty="0" smtClean="0">
                <a:solidFill>
                  <a:schemeClr val="accent1">
                    <a:lumMod val="50000"/>
                  </a:schemeClr>
                </a:solidFill>
              </a:rPr>
              <a:t>Thomas </a:t>
            </a:r>
            <a:r>
              <a:rPr lang="en-US" sz="2900" dirty="0" err="1" smtClean="0">
                <a:solidFill>
                  <a:schemeClr val="accent1">
                    <a:lumMod val="50000"/>
                  </a:schemeClr>
                </a:solidFill>
              </a:rPr>
              <a:t>Kuciejczyk-Kernan</a:t>
            </a:r>
            <a:r>
              <a:rPr lang="en-US" sz="2900" dirty="0" smtClean="0">
                <a:solidFill>
                  <a:schemeClr val="accent1">
                    <a:lumMod val="50000"/>
                  </a:schemeClr>
                </a:solidFill>
              </a:rPr>
              <a:t> MD</a:t>
            </a:r>
          </a:p>
          <a:p>
            <a:pPr algn="r">
              <a:buNone/>
            </a:pPr>
            <a:r>
              <a:rPr lang="en-US" sz="2500" dirty="0" smtClean="0">
                <a:solidFill>
                  <a:schemeClr val="accent1">
                    <a:lumMod val="50000"/>
                  </a:schemeClr>
                </a:solidFill>
              </a:rPr>
              <a:t>Board certified in Integrative and Family Medicine</a:t>
            </a:r>
          </a:p>
          <a:p>
            <a:pPr algn="r">
              <a:buNone/>
            </a:pPr>
            <a:r>
              <a:rPr lang="en-US" sz="2500" dirty="0" smtClean="0">
                <a:solidFill>
                  <a:schemeClr val="accent1">
                    <a:lumMod val="50000"/>
                  </a:schemeClr>
                </a:solidFill>
              </a:rPr>
              <a:t>Faculty member of the Center for Mind-Body Medicine</a:t>
            </a:r>
          </a:p>
          <a:p>
            <a:pPr>
              <a:buNone/>
            </a:pPr>
            <a:endParaRPr lang="en-US" sz="2500" dirty="0">
              <a:solidFill>
                <a:schemeClr val="accent1">
                  <a:lumMod val="50000"/>
                </a:schemeClr>
              </a:solidFill>
            </a:endParaRPr>
          </a:p>
        </p:txBody>
      </p:sp>
      <p:pic>
        <p:nvPicPr>
          <p:cNvPr id="4" name="Picture 3" descr="Affinia_color_pmsU_ver_notagTransparent.jpg"/>
          <p:cNvPicPr>
            <a:picLocks noChangeAspect="1"/>
          </p:cNvPicPr>
          <p:nvPr/>
        </p:nvPicPr>
        <p:blipFill>
          <a:blip r:embed="rId2" cstate="print"/>
          <a:stretch>
            <a:fillRect/>
          </a:stretch>
        </p:blipFill>
        <p:spPr>
          <a:xfrm>
            <a:off x="7620000" y="152400"/>
            <a:ext cx="1219200" cy="6747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ffinia_color_pmsU_ver_notagTransparent.jpg"/>
          <p:cNvPicPr>
            <a:picLocks noChangeAspect="1"/>
          </p:cNvPicPr>
          <p:nvPr/>
        </p:nvPicPr>
        <p:blipFill>
          <a:blip r:embed="rId2" cstate="print"/>
          <a:stretch>
            <a:fillRect/>
          </a:stretch>
        </p:blipFill>
        <p:spPr>
          <a:xfrm>
            <a:off x="7620000" y="152400"/>
            <a:ext cx="1219200" cy="6747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Title 2"/>
          <p:cNvSpPr>
            <a:spLocks noGrp="1"/>
          </p:cNvSpPr>
          <p:nvPr>
            <p:ph type="title"/>
          </p:nvPr>
        </p:nvSpPr>
        <p:spPr/>
        <p:txBody>
          <a:bodyPr/>
          <a:lstStyle/>
          <a:p>
            <a:r>
              <a:rPr lang="en-US" dirty="0" smtClean="0"/>
              <a:t>Active Meditation</a:t>
            </a:r>
            <a:endParaRPr lang="en-US" dirty="0"/>
          </a:p>
        </p:txBody>
      </p:sp>
      <p:sp>
        <p:nvSpPr>
          <p:cNvPr id="4" name="Content Placeholder 3"/>
          <p:cNvSpPr>
            <a:spLocks noGrp="1"/>
          </p:cNvSpPr>
          <p:nvPr>
            <p:ph idx="1"/>
          </p:nvPr>
        </p:nvSpPr>
        <p:spPr/>
        <p:txBody>
          <a:bodyPr/>
          <a:lstStyle/>
          <a:p>
            <a:endParaRPr lang="en-US" dirty="0" smtClean="0"/>
          </a:p>
          <a:p>
            <a:r>
              <a:rPr lang="en-US" dirty="0" smtClean="0"/>
              <a:t>Meditation</a:t>
            </a:r>
          </a:p>
          <a:p>
            <a:endParaRPr lang="en-US" dirty="0" smtClean="0"/>
          </a:p>
          <a:p>
            <a:r>
              <a:rPr lang="en-US" dirty="0" smtClean="0"/>
              <a:t>Oldest Form –  original culture examples</a:t>
            </a:r>
          </a:p>
          <a:p>
            <a:endParaRPr lang="en-US" dirty="0" smtClean="0"/>
          </a:p>
          <a:p>
            <a:r>
              <a:rPr lang="en-US" dirty="0" smtClean="0"/>
              <a:t>Getting to clear and still mind, refreshed, calmly awake and energized</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ffinia_color_pmsU_ver_notagTransparent.jpg"/>
          <p:cNvPicPr>
            <a:picLocks noChangeAspect="1"/>
          </p:cNvPicPr>
          <p:nvPr/>
        </p:nvPicPr>
        <p:blipFill>
          <a:blip r:embed="rId2" cstate="print"/>
          <a:stretch>
            <a:fillRect/>
          </a:stretch>
        </p:blipFill>
        <p:spPr>
          <a:xfrm>
            <a:off x="7620000" y="152400"/>
            <a:ext cx="1219200" cy="6747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Title 2"/>
          <p:cNvSpPr>
            <a:spLocks noGrp="1"/>
          </p:cNvSpPr>
          <p:nvPr>
            <p:ph type="title"/>
          </p:nvPr>
        </p:nvSpPr>
        <p:spPr/>
        <p:txBody>
          <a:bodyPr/>
          <a:lstStyle/>
          <a:p>
            <a:r>
              <a:rPr lang="en-US" dirty="0" smtClean="0"/>
              <a:t>How Active Meditation Works</a:t>
            </a:r>
            <a:endParaRPr lang="en-US" dirty="0"/>
          </a:p>
        </p:txBody>
      </p:sp>
      <p:sp>
        <p:nvSpPr>
          <p:cNvPr id="4" name="Content Placeholder 3"/>
          <p:cNvSpPr>
            <a:spLocks noGrp="1"/>
          </p:cNvSpPr>
          <p:nvPr>
            <p:ph idx="1"/>
          </p:nvPr>
        </p:nvSpPr>
        <p:spPr/>
        <p:txBody>
          <a:bodyPr/>
          <a:lstStyle/>
          <a:p>
            <a:endParaRPr lang="en-US" dirty="0" smtClean="0"/>
          </a:p>
          <a:p>
            <a:r>
              <a:rPr lang="en-US" dirty="0" smtClean="0"/>
              <a:t>Body affects mind</a:t>
            </a:r>
          </a:p>
          <a:p>
            <a:r>
              <a:rPr lang="en-US" dirty="0" smtClean="0"/>
              <a:t>Relaxation response relieves stress (animals shake)</a:t>
            </a:r>
          </a:p>
          <a:p>
            <a:r>
              <a:rPr lang="en-US" dirty="0" smtClean="0"/>
              <a:t>Getting unstuck from Play Dead</a:t>
            </a:r>
          </a:p>
          <a:p>
            <a:r>
              <a:rPr lang="en-US" dirty="0" smtClean="0"/>
              <a:t>Escaping thought loops</a:t>
            </a:r>
          </a:p>
          <a:p>
            <a:r>
              <a:rPr lang="en-US" dirty="0" smtClean="0"/>
              <a:t>Moving &gt; BDNF &gt; new neural networks &gt; learning</a:t>
            </a:r>
          </a:p>
          <a:p>
            <a:r>
              <a:rPr lang="en-US" dirty="0" smtClean="0"/>
              <a:t>Mobilizes stuck emotion, grief relief</a:t>
            </a:r>
          </a:p>
          <a:p>
            <a:r>
              <a:rPr lang="en-US" dirty="0" smtClean="0"/>
              <a:t>Returning to enjoy the present moment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Mind Body Skills Group model</a:t>
            </a:r>
            <a:endParaRPr lang="en-US" dirty="0"/>
          </a:p>
        </p:txBody>
      </p:sp>
      <p:sp>
        <p:nvSpPr>
          <p:cNvPr id="3" name="Content Placeholder 2"/>
          <p:cNvSpPr>
            <a:spLocks noGrp="1"/>
          </p:cNvSpPr>
          <p:nvPr>
            <p:ph sz="half" idx="1"/>
          </p:nvPr>
        </p:nvSpPr>
        <p:spPr>
          <a:xfrm>
            <a:off x="609600" y="2057400"/>
            <a:ext cx="3124200" cy="4434840"/>
          </a:xfrm>
        </p:spPr>
        <p:txBody>
          <a:bodyPr/>
          <a:lstStyle/>
          <a:p>
            <a:endParaRPr lang="en-US" dirty="0" smtClean="0"/>
          </a:p>
          <a:p>
            <a:r>
              <a:rPr lang="en-US" sz="3200" dirty="0" smtClean="0"/>
              <a:t>Group Format</a:t>
            </a:r>
          </a:p>
          <a:p>
            <a:r>
              <a:rPr lang="en-US" sz="3200" dirty="0" smtClean="0"/>
              <a:t>Ground rules: </a:t>
            </a:r>
            <a:r>
              <a:rPr lang="en-US" sz="3200" dirty="0" smtClean="0">
                <a:solidFill>
                  <a:srgbClr val="7030A0"/>
                </a:solidFill>
              </a:rPr>
              <a:t>respect     confidentiality no fixing</a:t>
            </a:r>
          </a:p>
          <a:p>
            <a:r>
              <a:rPr lang="en-US" sz="3200" dirty="0" smtClean="0"/>
              <a:t>Mindful self-learning</a:t>
            </a:r>
          </a:p>
          <a:p>
            <a:endParaRPr lang="en-US" sz="3200" dirty="0" smtClean="0"/>
          </a:p>
          <a:p>
            <a:pPr>
              <a:buNone/>
            </a:pPr>
            <a:endParaRPr lang="en-US" dirty="0" smtClean="0"/>
          </a:p>
          <a:p>
            <a:pPr>
              <a:buNone/>
            </a:pPr>
            <a:endParaRPr lang="en-US" dirty="0" smtClean="0"/>
          </a:p>
          <a:p>
            <a:pPr>
              <a:buNone/>
            </a:pPr>
            <a:endParaRPr lang="en-US" dirty="0"/>
          </a:p>
        </p:txBody>
      </p:sp>
      <p:pic>
        <p:nvPicPr>
          <p:cNvPr id="4" name="Picture 3" descr="Affinia_color_pmsU_ver_notagTransparent.jpg"/>
          <p:cNvPicPr>
            <a:picLocks noChangeAspect="1"/>
          </p:cNvPicPr>
          <p:nvPr/>
        </p:nvPicPr>
        <p:blipFill>
          <a:blip r:embed="rId2" cstate="print"/>
          <a:stretch>
            <a:fillRect/>
          </a:stretch>
        </p:blipFill>
        <p:spPr>
          <a:xfrm>
            <a:off x="7696200" y="0"/>
            <a:ext cx="1219200" cy="6747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2" descr="Related image">
            <a:hlinkClick r:id="rId3"/>
          </p:cNvPr>
          <p:cNvPicPr>
            <a:picLocks noGrp="1" noChangeAspect="1" noChangeArrowheads="1"/>
          </p:cNvPicPr>
          <p:nvPr>
            <p:ph sz="half" idx="2"/>
          </p:nvPr>
        </p:nvPicPr>
        <p:blipFill>
          <a:blip r:embed="rId4" cstate="print"/>
          <a:srcRect/>
          <a:stretch>
            <a:fillRect/>
          </a:stretch>
        </p:blipFill>
        <p:spPr bwMode="auto">
          <a:xfrm>
            <a:off x="3581400" y="2057400"/>
            <a:ext cx="5105400" cy="43434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relaxation pictures images"/>
          <p:cNvPicPr>
            <a:picLocks noChangeAspect="1" noChangeArrowheads="1"/>
          </p:cNvPicPr>
          <p:nvPr/>
        </p:nvPicPr>
        <p:blipFill>
          <a:blip r:embed="rId2" cstate="print"/>
          <a:srcRect/>
          <a:stretch>
            <a:fillRect/>
          </a:stretch>
        </p:blipFill>
        <p:spPr bwMode="auto">
          <a:xfrm>
            <a:off x="1905000" y="1447800"/>
            <a:ext cx="5238750" cy="5410200"/>
          </a:xfrm>
          <a:prstGeom prst="rect">
            <a:avLst/>
          </a:prstGeom>
          <a:noFill/>
        </p:spPr>
      </p:pic>
      <p:pic>
        <p:nvPicPr>
          <p:cNvPr id="3" name="Picture 2" descr="Affinia_color_pmsU_ver_notagTransparent.jpg"/>
          <p:cNvPicPr>
            <a:picLocks noChangeAspect="1"/>
          </p:cNvPicPr>
          <p:nvPr/>
        </p:nvPicPr>
        <p:blipFill>
          <a:blip r:embed="rId3" cstate="print"/>
          <a:stretch>
            <a:fillRect/>
          </a:stretch>
        </p:blipFill>
        <p:spPr>
          <a:xfrm>
            <a:off x="7620000" y="152400"/>
            <a:ext cx="1219200" cy="6747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itle 3"/>
          <p:cNvSpPr>
            <a:spLocks noGrp="1"/>
          </p:cNvSpPr>
          <p:nvPr>
            <p:ph type="title"/>
          </p:nvPr>
        </p:nvSpPr>
        <p:spPr>
          <a:xfrm>
            <a:off x="457200" y="704088"/>
            <a:ext cx="8305800" cy="591312"/>
          </a:xfrm>
        </p:spPr>
        <p:txBody>
          <a:bodyPr>
            <a:normAutofit fontScale="90000"/>
          </a:bodyPr>
          <a:lstStyle/>
          <a:p>
            <a:r>
              <a:rPr lang="en-US" sz="4000" dirty="0" smtClean="0"/>
              <a:t>Relaxation: the beginning of MBM</a:t>
            </a:r>
            <a:endParaRPr lang="en-US" sz="4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Bell MT" pitchFamily="18" charset="0"/>
              </a:rPr>
              <a:t>Relaxation Practice</a:t>
            </a:r>
            <a:endParaRPr lang="en-US" sz="4000" dirty="0"/>
          </a:p>
        </p:txBody>
      </p:sp>
      <p:sp>
        <p:nvSpPr>
          <p:cNvPr id="3" name="Content Placeholder 2"/>
          <p:cNvSpPr>
            <a:spLocks noGrp="1"/>
          </p:cNvSpPr>
          <p:nvPr>
            <p:ph idx="1"/>
          </p:nvPr>
        </p:nvSpPr>
        <p:spPr/>
        <p:txBody>
          <a:bodyPr/>
          <a:lstStyle/>
          <a:p>
            <a:r>
              <a:rPr lang="en-US" dirty="0" smtClean="0">
                <a:latin typeface="Bell MT" pitchFamily="18" charset="0"/>
              </a:rPr>
              <a:t>Effective even as stressors persist</a:t>
            </a:r>
          </a:p>
          <a:p>
            <a:r>
              <a:rPr lang="en-US" dirty="0" smtClean="0">
                <a:latin typeface="Bell MT" pitchFamily="18" charset="0"/>
              </a:rPr>
              <a:t>Enhances ability to cope effectively</a:t>
            </a:r>
          </a:p>
          <a:p>
            <a:r>
              <a:rPr lang="en-US" dirty="0" smtClean="0">
                <a:solidFill>
                  <a:srgbClr val="FF0000"/>
                </a:solidFill>
                <a:latin typeface="Bell MT" pitchFamily="18" charset="0"/>
              </a:rPr>
              <a:t>Awakens a locus of control: very helpful when threatened (no control terrifying)</a:t>
            </a:r>
          </a:p>
          <a:p>
            <a:r>
              <a:rPr lang="en-US" dirty="0" smtClean="0">
                <a:solidFill>
                  <a:srgbClr val="FF0000"/>
                </a:solidFill>
                <a:latin typeface="Bell MT" pitchFamily="18" charset="0"/>
              </a:rPr>
              <a:t>Engenders self-efficacy  </a:t>
            </a:r>
            <a:r>
              <a:rPr lang="en-US" sz="1800" dirty="0" smtClean="0">
                <a:solidFill>
                  <a:srgbClr val="FF0000"/>
                </a:solidFill>
                <a:latin typeface="Bell MT" pitchFamily="18" charset="0"/>
              </a:rPr>
              <a:t>(there’s something I can do about it)</a:t>
            </a:r>
            <a:r>
              <a:rPr lang="en-US" dirty="0" smtClean="0">
                <a:solidFill>
                  <a:srgbClr val="FF0000"/>
                </a:solidFill>
                <a:latin typeface="Bell MT" pitchFamily="18" charset="0"/>
              </a:rPr>
              <a:t> &gt; empowerment &gt; hope</a:t>
            </a:r>
          </a:p>
          <a:p>
            <a:r>
              <a:rPr lang="en-US" dirty="0" smtClean="0">
                <a:latin typeface="Bell MT" pitchFamily="18" charset="0"/>
              </a:rPr>
              <a:t>Mobilizes innate resources for healing, being more well, coping with difficulty, prevention</a:t>
            </a:r>
            <a:endParaRPr lang="en-US" dirty="0">
              <a:latin typeface="Bell MT" pitchFamily="18" charset="0"/>
            </a:endParaRPr>
          </a:p>
        </p:txBody>
      </p:sp>
      <p:pic>
        <p:nvPicPr>
          <p:cNvPr id="4" name="Picture 3" descr="Affinia_color_pmsU_ver_notagTransparent.jpg"/>
          <p:cNvPicPr>
            <a:picLocks noChangeAspect="1"/>
          </p:cNvPicPr>
          <p:nvPr/>
        </p:nvPicPr>
        <p:blipFill>
          <a:blip r:embed="rId2" cstate="print"/>
          <a:stretch>
            <a:fillRect/>
          </a:stretch>
        </p:blipFill>
        <p:spPr>
          <a:xfrm>
            <a:off x="7620000" y="152400"/>
            <a:ext cx="1219200" cy="6747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457201" y="990600"/>
          <a:ext cx="8381998" cy="5715000"/>
        </p:xfrm>
        <a:graphic>
          <a:graphicData uri="http://schemas.openxmlformats.org/drawingml/2006/table">
            <a:tbl>
              <a:tblPr/>
              <a:tblGrid>
                <a:gridCol w="1840906"/>
                <a:gridCol w="1892893"/>
                <a:gridCol w="1371600"/>
                <a:gridCol w="1752600"/>
                <a:gridCol w="1523999"/>
              </a:tblGrid>
              <a:tr h="5715000">
                <a:tc>
                  <a:txBody>
                    <a:bodyPr/>
                    <a:lstStyle/>
                    <a:p>
                      <a:pPr marL="0" marR="0">
                        <a:spcBef>
                          <a:spcPts val="0"/>
                        </a:spcBef>
                        <a:spcAft>
                          <a:spcPts val="0"/>
                        </a:spcAft>
                      </a:pPr>
                      <a:endParaRPr lang="en-US" sz="1800" b="1" dirty="0">
                        <a:latin typeface="Arial" pitchFamily="34" charset="0"/>
                        <a:ea typeface="Times New Roman"/>
                        <a:cs typeface="Arial" pitchFamily="34" charset="0"/>
                      </a:endParaRPr>
                    </a:p>
                    <a:p>
                      <a:pPr marL="0" marR="0">
                        <a:spcBef>
                          <a:spcPts val="0"/>
                        </a:spcBef>
                        <a:spcAft>
                          <a:spcPts val="0"/>
                        </a:spcAft>
                      </a:pPr>
                      <a:r>
                        <a:rPr lang="en-US" sz="1800" b="1" dirty="0" smtClean="0">
                          <a:latin typeface="Arial" pitchFamily="34" charset="0"/>
                          <a:ea typeface="Times New Roman"/>
                          <a:cs typeface="Arial" pitchFamily="34" charset="0"/>
                        </a:rPr>
                        <a:t>Relaxed</a:t>
                      </a:r>
                      <a:r>
                        <a:rPr lang="en-US" sz="1800" b="1" baseline="0" dirty="0" smtClean="0">
                          <a:latin typeface="Arial" pitchFamily="34" charset="0"/>
                          <a:ea typeface="Times New Roman"/>
                          <a:cs typeface="Arial" pitchFamily="34" charset="0"/>
                        </a:rPr>
                        <a:t> </a:t>
                      </a:r>
                    </a:p>
                    <a:p>
                      <a:pPr marL="0" marR="0">
                        <a:spcBef>
                          <a:spcPts val="0"/>
                        </a:spcBef>
                        <a:spcAft>
                          <a:spcPts val="0"/>
                        </a:spcAft>
                      </a:pPr>
                      <a:r>
                        <a:rPr lang="en-US" sz="1800" b="1" baseline="0" dirty="0" smtClean="0">
                          <a:latin typeface="Arial" pitchFamily="34" charset="0"/>
                          <a:ea typeface="Times New Roman"/>
                          <a:cs typeface="Arial" pitchFamily="34" charset="0"/>
                        </a:rPr>
                        <a:t>     awareness</a:t>
                      </a:r>
                    </a:p>
                    <a:p>
                      <a:pPr marL="0" marR="0">
                        <a:spcBef>
                          <a:spcPts val="0"/>
                        </a:spcBef>
                        <a:spcAft>
                          <a:spcPts val="0"/>
                        </a:spcAft>
                      </a:pPr>
                      <a:endParaRPr lang="en-US" sz="1800" b="1" dirty="0">
                        <a:latin typeface="Arial" pitchFamily="34" charset="0"/>
                        <a:ea typeface="Times New Roman"/>
                        <a:cs typeface="Arial" pitchFamily="34" charset="0"/>
                      </a:endParaRPr>
                    </a:p>
                    <a:p>
                      <a:pPr marL="0" marR="0">
                        <a:spcBef>
                          <a:spcPts val="0"/>
                        </a:spcBef>
                        <a:spcAft>
                          <a:spcPts val="0"/>
                        </a:spcAft>
                      </a:pPr>
                      <a:r>
                        <a:rPr lang="en-US" sz="1800" b="1" dirty="0" smtClean="0">
                          <a:latin typeface="Arial" pitchFamily="34" charset="0"/>
                          <a:ea typeface="Times New Roman"/>
                          <a:cs typeface="Arial" pitchFamily="34" charset="0"/>
                        </a:rPr>
                        <a:t>Better </a:t>
                      </a:r>
                    </a:p>
                    <a:p>
                      <a:pPr marL="0" marR="0">
                        <a:spcBef>
                          <a:spcPts val="0"/>
                        </a:spcBef>
                        <a:spcAft>
                          <a:spcPts val="0"/>
                        </a:spcAft>
                      </a:pPr>
                      <a:r>
                        <a:rPr lang="en-US" sz="1800" b="1" dirty="0" smtClean="0">
                          <a:latin typeface="Arial" pitchFamily="34" charset="0"/>
                          <a:ea typeface="Times New Roman"/>
                          <a:cs typeface="Arial" pitchFamily="34" charset="0"/>
                        </a:rPr>
                        <a:t>     learning</a:t>
                      </a:r>
                    </a:p>
                    <a:p>
                      <a:pPr marL="0" marR="0">
                        <a:spcBef>
                          <a:spcPts val="0"/>
                        </a:spcBef>
                        <a:spcAft>
                          <a:spcPts val="0"/>
                        </a:spcAft>
                      </a:pPr>
                      <a:endParaRPr lang="en-US" sz="1800" b="1" dirty="0" smtClean="0">
                        <a:latin typeface="Arial" pitchFamily="34" charset="0"/>
                        <a:ea typeface="Times New Roman"/>
                        <a:cs typeface="Arial" pitchFamily="34" charset="0"/>
                      </a:endParaRPr>
                    </a:p>
                    <a:p>
                      <a:pPr marL="0" marR="0">
                        <a:spcBef>
                          <a:spcPts val="0"/>
                        </a:spcBef>
                        <a:spcAft>
                          <a:spcPts val="0"/>
                        </a:spcAft>
                      </a:pPr>
                      <a:r>
                        <a:rPr lang="en-US" sz="1800" b="1" dirty="0" smtClean="0">
                          <a:latin typeface="Arial" pitchFamily="34" charset="0"/>
                          <a:ea typeface="Times New Roman"/>
                          <a:cs typeface="Arial" pitchFamily="34" charset="0"/>
                        </a:rPr>
                        <a:t>Creative </a:t>
                      </a:r>
                    </a:p>
                    <a:p>
                      <a:pPr marL="0" marR="0">
                        <a:spcBef>
                          <a:spcPts val="0"/>
                        </a:spcBef>
                        <a:spcAft>
                          <a:spcPts val="0"/>
                        </a:spcAft>
                      </a:pPr>
                      <a:r>
                        <a:rPr lang="en-US" sz="1800" b="1" dirty="0" smtClean="0">
                          <a:latin typeface="Arial" pitchFamily="34" charset="0"/>
                          <a:ea typeface="Times New Roman"/>
                          <a:cs typeface="Arial" pitchFamily="34" charset="0"/>
                        </a:rPr>
                        <a:t>     problem</a:t>
                      </a:r>
                    </a:p>
                    <a:p>
                      <a:pPr marL="0" marR="0">
                        <a:spcBef>
                          <a:spcPts val="0"/>
                        </a:spcBef>
                        <a:spcAft>
                          <a:spcPts val="0"/>
                        </a:spcAft>
                      </a:pPr>
                      <a:r>
                        <a:rPr lang="en-US" sz="1800" b="1" dirty="0" smtClean="0">
                          <a:latin typeface="Arial" pitchFamily="34" charset="0"/>
                          <a:ea typeface="Times New Roman"/>
                          <a:cs typeface="Arial" pitchFamily="34" charset="0"/>
                        </a:rPr>
                        <a:t>     solving</a:t>
                      </a:r>
                    </a:p>
                    <a:p>
                      <a:pPr marL="0" marR="0">
                        <a:spcBef>
                          <a:spcPts val="0"/>
                        </a:spcBef>
                        <a:spcAft>
                          <a:spcPts val="0"/>
                        </a:spcAft>
                      </a:pPr>
                      <a:endParaRPr lang="en-US" sz="1800" b="1" dirty="0" smtClean="0">
                        <a:latin typeface="Arial" pitchFamily="34" charset="0"/>
                        <a:ea typeface="Times New Roman"/>
                        <a:cs typeface="Arial" pitchFamily="34" charset="0"/>
                      </a:endParaRPr>
                    </a:p>
                    <a:p>
                      <a:pPr marL="0" marR="0">
                        <a:spcBef>
                          <a:spcPts val="0"/>
                        </a:spcBef>
                        <a:spcAft>
                          <a:spcPts val="0"/>
                        </a:spcAft>
                      </a:pPr>
                      <a:r>
                        <a:rPr lang="en-US" sz="1800" b="1" dirty="0" smtClean="0">
                          <a:latin typeface="Arial" pitchFamily="34" charset="0"/>
                          <a:ea typeface="Times New Roman"/>
                          <a:cs typeface="Arial" pitchFamily="34" charset="0"/>
                        </a:rPr>
                        <a:t>Engagement </a:t>
                      </a:r>
                    </a:p>
                    <a:p>
                      <a:pPr marL="0" marR="0">
                        <a:spcBef>
                          <a:spcPts val="0"/>
                        </a:spcBef>
                        <a:spcAft>
                          <a:spcPts val="0"/>
                        </a:spcAft>
                      </a:pPr>
                      <a:r>
                        <a:rPr lang="en-US" sz="1800" b="1" dirty="0" smtClean="0">
                          <a:latin typeface="Arial" pitchFamily="34" charset="0"/>
                          <a:ea typeface="Times New Roman"/>
                          <a:cs typeface="Arial" pitchFamily="34" charset="0"/>
                        </a:rPr>
                        <a:t>     with others</a:t>
                      </a:r>
                      <a:endParaRPr lang="en-US" sz="1800" b="1" dirty="0">
                        <a:latin typeface="Arial" pitchFamily="34" charset="0"/>
                        <a:ea typeface="Times New Roman"/>
                        <a:cs typeface="Arial" pitchFamily="34" charset="0"/>
                      </a:endParaRPr>
                    </a:p>
                  </a:txBody>
                  <a:tcPr marL="45044" marR="45044"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199FF"/>
                    </a:solidFill>
                  </a:tcPr>
                </a:tc>
                <a:tc>
                  <a:txBody>
                    <a:bodyPr/>
                    <a:lstStyle/>
                    <a:p>
                      <a:pPr marL="0" marR="0">
                        <a:spcBef>
                          <a:spcPts val="0"/>
                        </a:spcBef>
                        <a:spcAft>
                          <a:spcPts val="0"/>
                        </a:spcAft>
                      </a:pPr>
                      <a:endParaRPr lang="en-US" sz="1800" b="1" dirty="0">
                        <a:latin typeface="Arial" pitchFamily="34" charset="0"/>
                        <a:ea typeface="Times New Roman"/>
                        <a:cs typeface="Arial" pitchFamily="34" charset="0"/>
                      </a:endParaRPr>
                    </a:p>
                    <a:p>
                      <a:pPr marL="0" marR="0">
                        <a:spcBef>
                          <a:spcPts val="0"/>
                        </a:spcBef>
                        <a:spcAft>
                          <a:spcPts val="0"/>
                        </a:spcAft>
                      </a:pPr>
                      <a:r>
                        <a:rPr lang="en-US" sz="1800" b="1" dirty="0" smtClean="0">
                          <a:latin typeface="Arial" pitchFamily="34" charset="0"/>
                          <a:ea typeface="Times New Roman"/>
                          <a:cs typeface="Arial" pitchFamily="34" charset="0"/>
                        </a:rPr>
                        <a:t>Calm alertness</a:t>
                      </a:r>
                    </a:p>
                    <a:p>
                      <a:pPr marL="0" marR="0">
                        <a:spcBef>
                          <a:spcPts val="0"/>
                        </a:spcBef>
                        <a:spcAft>
                          <a:spcPts val="0"/>
                        </a:spcAft>
                      </a:pPr>
                      <a:endParaRPr lang="en-US" sz="1800" b="1" dirty="0">
                        <a:latin typeface="Arial" pitchFamily="34" charset="0"/>
                        <a:ea typeface="Times New Roman"/>
                        <a:cs typeface="Arial" pitchFamily="34" charset="0"/>
                      </a:endParaRPr>
                    </a:p>
                    <a:p>
                      <a:pPr marL="0" marR="0">
                        <a:spcBef>
                          <a:spcPts val="0"/>
                        </a:spcBef>
                        <a:spcAft>
                          <a:spcPts val="0"/>
                        </a:spcAft>
                      </a:pPr>
                      <a:r>
                        <a:rPr lang="en-US" sz="1800" b="1" dirty="0">
                          <a:latin typeface="Arial" pitchFamily="34" charset="0"/>
                          <a:ea typeface="Times New Roman"/>
                          <a:cs typeface="Arial" pitchFamily="34" charset="0"/>
                        </a:rPr>
                        <a:t>Open </a:t>
                      </a:r>
                      <a:r>
                        <a:rPr lang="en-US" sz="1800" b="1" dirty="0" smtClean="0">
                          <a:latin typeface="Arial" pitchFamily="34" charset="0"/>
                          <a:ea typeface="Times New Roman"/>
                          <a:cs typeface="Arial" pitchFamily="34" charset="0"/>
                        </a:rPr>
                        <a:t>receptive</a:t>
                      </a:r>
                    </a:p>
                    <a:p>
                      <a:pPr marL="0" marR="0">
                        <a:spcBef>
                          <a:spcPts val="0"/>
                        </a:spcBef>
                        <a:spcAft>
                          <a:spcPts val="0"/>
                        </a:spcAft>
                      </a:pPr>
                      <a:r>
                        <a:rPr lang="en-US" sz="1800" b="1" dirty="0" smtClean="0">
                          <a:latin typeface="Arial" pitchFamily="34" charset="0"/>
                          <a:ea typeface="Times New Roman"/>
                          <a:cs typeface="Arial" pitchFamily="34" charset="0"/>
                        </a:rPr>
                        <a:t>      thinking</a:t>
                      </a:r>
                    </a:p>
                    <a:p>
                      <a:pPr marL="0" marR="0">
                        <a:spcBef>
                          <a:spcPts val="0"/>
                        </a:spcBef>
                        <a:spcAft>
                          <a:spcPts val="0"/>
                        </a:spcAft>
                      </a:pPr>
                      <a:endParaRPr lang="en-US" sz="1800" b="1" dirty="0" smtClean="0">
                        <a:latin typeface="Arial" pitchFamily="34" charset="0"/>
                        <a:ea typeface="Times New Roman"/>
                        <a:cs typeface="Arial" pitchFamily="34" charset="0"/>
                      </a:endParaRPr>
                    </a:p>
                    <a:p>
                      <a:pPr marL="0" marR="0">
                        <a:spcBef>
                          <a:spcPts val="0"/>
                        </a:spcBef>
                        <a:spcAft>
                          <a:spcPts val="0"/>
                        </a:spcAft>
                      </a:pPr>
                      <a:r>
                        <a:rPr lang="en-US" sz="1800" b="1" dirty="0" smtClean="0">
                          <a:latin typeface="Arial" pitchFamily="34" charset="0"/>
                          <a:ea typeface="Times New Roman"/>
                          <a:cs typeface="Arial" pitchFamily="34" charset="0"/>
                        </a:rPr>
                        <a:t>Cooperative </a:t>
                      </a:r>
                    </a:p>
                    <a:p>
                      <a:pPr marL="0" marR="0">
                        <a:spcBef>
                          <a:spcPts val="0"/>
                        </a:spcBef>
                        <a:spcAft>
                          <a:spcPts val="0"/>
                        </a:spcAft>
                      </a:pPr>
                      <a:r>
                        <a:rPr lang="en-US" sz="1800" b="1" dirty="0" smtClean="0">
                          <a:latin typeface="Arial" pitchFamily="34" charset="0"/>
                          <a:ea typeface="Times New Roman"/>
                          <a:cs typeface="Arial" pitchFamily="34" charset="0"/>
                        </a:rPr>
                        <a:t>     relational </a:t>
                      </a:r>
                    </a:p>
                    <a:p>
                      <a:pPr marL="0" marR="0">
                        <a:spcBef>
                          <a:spcPts val="0"/>
                        </a:spcBef>
                        <a:spcAft>
                          <a:spcPts val="0"/>
                        </a:spcAft>
                      </a:pPr>
                      <a:r>
                        <a:rPr lang="en-US" sz="1800" b="1" dirty="0" smtClean="0">
                          <a:latin typeface="Arial" pitchFamily="34" charset="0"/>
                          <a:ea typeface="Times New Roman"/>
                          <a:cs typeface="Arial" pitchFamily="34" charset="0"/>
                        </a:rPr>
                        <a:t>     behavior </a:t>
                      </a:r>
                    </a:p>
                    <a:p>
                      <a:pPr marL="0" marR="0">
                        <a:spcBef>
                          <a:spcPts val="0"/>
                        </a:spcBef>
                        <a:spcAft>
                          <a:spcPts val="0"/>
                        </a:spcAft>
                      </a:pPr>
                      <a:r>
                        <a:rPr lang="en-US" sz="1800" b="1" baseline="0" dirty="0" smtClean="0">
                          <a:latin typeface="Arial" pitchFamily="34" charset="0"/>
                          <a:ea typeface="Times New Roman"/>
                          <a:cs typeface="Arial" pitchFamily="34" charset="0"/>
                        </a:rPr>
                        <a:t>     </a:t>
                      </a:r>
                      <a:r>
                        <a:rPr lang="en-US" sz="1800" b="1" dirty="0" smtClean="0">
                          <a:latin typeface="Arial" pitchFamily="34" charset="0"/>
                          <a:ea typeface="Times New Roman"/>
                          <a:cs typeface="Arial" pitchFamily="34" charset="0"/>
                        </a:rPr>
                        <a:t> </a:t>
                      </a:r>
                      <a:endParaRPr lang="en-US" sz="1800" b="1" dirty="0">
                        <a:latin typeface="Arial" pitchFamily="34" charset="0"/>
                        <a:ea typeface="Times New Roman"/>
                        <a:cs typeface="Arial" pitchFamily="34" charset="0"/>
                      </a:endParaRPr>
                    </a:p>
                  </a:txBody>
                  <a:tcPr marL="45044" marR="45044"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2FA06"/>
                    </a:solidFill>
                  </a:tcPr>
                </a:tc>
                <a:tc>
                  <a:txBody>
                    <a:bodyPr/>
                    <a:lstStyle/>
                    <a:p>
                      <a:pPr marL="0" marR="0" algn="ctr">
                        <a:spcBef>
                          <a:spcPts val="0"/>
                        </a:spcBef>
                        <a:spcAft>
                          <a:spcPts val="0"/>
                        </a:spcAft>
                      </a:pPr>
                      <a:endParaRPr lang="en-US" sz="600" b="1" dirty="0" smtClean="0">
                        <a:latin typeface="Arial" pitchFamily="34" charset="0"/>
                        <a:ea typeface="Times New Roman"/>
                        <a:cs typeface="Arial" pitchFamily="34" charset="0"/>
                      </a:endParaRPr>
                    </a:p>
                    <a:p>
                      <a:pPr marL="0" marR="0" algn="ctr">
                        <a:spcBef>
                          <a:spcPts val="0"/>
                        </a:spcBef>
                        <a:spcAft>
                          <a:spcPts val="0"/>
                        </a:spcAft>
                      </a:pPr>
                      <a:endParaRPr lang="en-US" sz="1200" b="1" dirty="0" smtClean="0">
                        <a:latin typeface="Arial" pitchFamily="34" charset="0"/>
                        <a:ea typeface="Times New Roman"/>
                        <a:cs typeface="Arial" pitchFamily="34" charset="0"/>
                      </a:endParaRPr>
                    </a:p>
                    <a:p>
                      <a:pPr marL="0" marR="0" algn="ctr">
                        <a:spcBef>
                          <a:spcPts val="0"/>
                        </a:spcBef>
                        <a:spcAft>
                          <a:spcPts val="0"/>
                        </a:spcAft>
                      </a:pPr>
                      <a:r>
                        <a:rPr lang="en-US" sz="1800" b="1" dirty="0" smtClean="0">
                          <a:latin typeface="Arial" pitchFamily="34" charset="0"/>
                          <a:ea typeface="Times New Roman"/>
                          <a:cs typeface="Arial" pitchFamily="34" charset="0"/>
                        </a:rPr>
                        <a:t>Brain</a:t>
                      </a:r>
                    </a:p>
                    <a:p>
                      <a:pPr marL="0" marR="0" algn="ctr">
                        <a:spcBef>
                          <a:spcPts val="0"/>
                        </a:spcBef>
                        <a:spcAft>
                          <a:spcPts val="0"/>
                        </a:spcAft>
                      </a:pPr>
                      <a:r>
                        <a:rPr lang="en-US" sz="1800" b="1" dirty="0" smtClean="0">
                          <a:latin typeface="Arial" pitchFamily="34" charset="0"/>
                          <a:ea typeface="Times New Roman"/>
                          <a:cs typeface="Arial" pitchFamily="34" charset="0"/>
                        </a:rPr>
                        <a:t> &amp;</a:t>
                      </a:r>
                    </a:p>
                    <a:p>
                      <a:pPr marL="0" marR="0" algn="ctr">
                        <a:spcBef>
                          <a:spcPts val="0"/>
                        </a:spcBef>
                        <a:spcAft>
                          <a:spcPts val="0"/>
                        </a:spcAft>
                      </a:pPr>
                      <a:r>
                        <a:rPr lang="en-US" sz="1800" b="1" dirty="0" smtClean="0">
                          <a:latin typeface="Arial" pitchFamily="34" charset="0"/>
                          <a:ea typeface="Times New Roman"/>
                          <a:cs typeface="Arial" pitchFamily="34" charset="0"/>
                        </a:rPr>
                        <a:t>Thinking</a:t>
                      </a:r>
                    </a:p>
                    <a:p>
                      <a:pPr marL="0" marR="0" algn="r">
                        <a:spcBef>
                          <a:spcPts val="0"/>
                        </a:spcBef>
                        <a:spcAft>
                          <a:spcPts val="0"/>
                        </a:spcAft>
                      </a:pPr>
                      <a:endParaRPr lang="en-US" sz="1200" b="1" baseline="0" dirty="0" smtClean="0">
                        <a:latin typeface="Arial" pitchFamily="34" charset="0"/>
                        <a:ea typeface="Times New Roman"/>
                        <a:cs typeface="Arial" pitchFamily="34" charset="0"/>
                      </a:endParaRPr>
                    </a:p>
                  </a:txBody>
                  <a:tcPr marL="45044" marR="45044"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endParaRPr lang="en-US" sz="1800" b="1" dirty="0">
                        <a:latin typeface="Arial" pitchFamily="34" charset="0"/>
                        <a:ea typeface="Times New Roman"/>
                        <a:cs typeface="Arial" pitchFamily="34" charset="0"/>
                      </a:endParaRPr>
                    </a:p>
                    <a:p>
                      <a:pPr marL="0" marR="0" algn="r">
                        <a:spcBef>
                          <a:spcPts val="0"/>
                        </a:spcBef>
                        <a:spcAft>
                          <a:spcPts val="0"/>
                        </a:spcAft>
                      </a:pPr>
                      <a:r>
                        <a:rPr lang="en-US" sz="1800" b="1" dirty="0" smtClean="0">
                          <a:latin typeface="Arial" pitchFamily="34" charset="0"/>
                          <a:ea typeface="Times New Roman"/>
                          <a:cs typeface="Arial" pitchFamily="34" charset="0"/>
                        </a:rPr>
                        <a:t> Tense</a:t>
                      </a:r>
                    </a:p>
                    <a:p>
                      <a:pPr marL="0" marR="0" algn="r">
                        <a:spcBef>
                          <a:spcPts val="0"/>
                        </a:spcBef>
                        <a:spcAft>
                          <a:spcPts val="0"/>
                        </a:spcAft>
                      </a:pPr>
                      <a:r>
                        <a:rPr lang="en-US" sz="1800" b="1" baseline="0" dirty="0" smtClean="0">
                          <a:latin typeface="Arial" pitchFamily="34" charset="0"/>
                          <a:ea typeface="Times New Roman"/>
                          <a:cs typeface="Arial" pitchFamily="34" charset="0"/>
                        </a:rPr>
                        <a:t> Fearful</a:t>
                      </a:r>
                    </a:p>
                    <a:p>
                      <a:pPr marL="0" marR="0" algn="r">
                        <a:spcBef>
                          <a:spcPts val="0"/>
                        </a:spcBef>
                        <a:spcAft>
                          <a:spcPts val="0"/>
                        </a:spcAft>
                      </a:pPr>
                      <a:r>
                        <a:rPr lang="en-US" sz="1800" b="1" baseline="0" dirty="0" smtClean="0">
                          <a:latin typeface="Arial" pitchFamily="34" charset="0"/>
                          <a:ea typeface="Times New Roman"/>
                          <a:cs typeface="Arial" pitchFamily="34" charset="0"/>
                        </a:rPr>
                        <a:t>Irritable</a:t>
                      </a:r>
                    </a:p>
                    <a:p>
                      <a:pPr marL="0" marR="0" algn="r">
                        <a:spcBef>
                          <a:spcPts val="0"/>
                        </a:spcBef>
                        <a:spcAft>
                          <a:spcPts val="0"/>
                        </a:spcAft>
                      </a:pPr>
                      <a:r>
                        <a:rPr lang="en-US" sz="1800" b="1" baseline="0" dirty="0" smtClean="0">
                          <a:latin typeface="Arial" pitchFamily="34" charset="0"/>
                          <a:ea typeface="Times New Roman"/>
                          <a:cs typeface="Arial" pitchFamily="34" charset="0"/>
                        </a:rPr>
                        <a:t>Angry</a:t>
                      </a:r>
                    </a:p>
                    <a:p>
                      <a:pPr marL="0" marR="0" algn="r">
                        <a:spcBef>
                          <a:spcPts val="0"/>
                        </a:spcBef>
                        <a:spcAft>
                          <a:spcPts val="0"/>
                        </a:spcAft>
                      </a:pPr>
                      <a:endParaRPr lang="en-US" sz="1800" b="1" baseline="0" dirty="0" smtClean="0">
                        <a:latin typeface="Arial" pitchFamily="34" charset="0"/>
                        <a:ea typeface="Times New Roman"/>
                        <a:cs typeface="Arial" pitchFamily="34" charset="0"/>
                      </a:endParaRPr>
                    </a:p>
                    <a:p>
                      <a:pPr marL="0" marR="0" algn="r">
                        <a:spcBef>
                          <a:spcPts val="0"/>
                        </a:spcBef>
                        <a:spcAft>
                          <a:spcPts val="0"/>
                        </a:spcAft>
                      </a:pPr>
                      <a:r>
                        <a:rPr lang="en-US" sz="1800" b="1" baseline="0" dirty="0" smtClean="0">
                          <a:latin typeface="Arial" pitchFamily="34" charset="0"/>
                          <a:ea typeface="Times New Roman"/>
                          <a:cs typeface="Arial" pitchFamily="34" charset="0"/>
                        </a:rPr>
                        <a:t>Insomnia</a:t>
                      </a:r>
                    </a:p>
                    <a:p>
                      <a:pPr marL="0" marR="0" algn="r">
                        <a:spcBef>
                          <a:spcPts val="0"/>
                        </a:spcBef>
                        <a:spcAft>
                          <a:spcPts val="0"/>
                        </a:spcAft>
                      </a:pPr>
                      <a:r>
                        <a:rPr lang="en-US" sz="1800" b="1" baseline="0" dirty="0" smtClean="0">
                          <a:latin typeface="Arial" pitchFamily="34" charset="0"/>
                          <a:ea typeface="Times New Roman"/>
                          <a:cs typeface="Arial" pitchFamily="34" charset="0"/>
                        </a:rPr>
                        <a:t>Fatigue</a:t>
                      </a:r>
                    </a:p>
                    <a:p>
                      <a:pPr marL="0" marR="0" algn="r">
                        <a:spcBef>
                          <a:spcPts val="0"/>
                        </a:spcBef>
                        <a:spcAft>
                          <a:spcPts val="0"/>
                        </a:spcAft>
                      </a:pPr>
                      <a:endParaRPr lang="en-US" sz="1800" b="1" baseline="0" dirty="0" smtClean="0">
                        <a:latin typeface="Arial" pitchFamily="34" charset="0"/>
                        <a:ea typeface="Times New Roman"/>
                        <a:cs typeface="Arial" pitchFamily="34" charset="0"/>
                      </a:endParaRPr>
                    </a:p>
                    <a:p>
                      <a:pPr marL="0" marR="0" algn="r">
                        <a:spcBef>
                          <a:spcPts val="0"/>
                        </a:spcBef>
                        <a:spcAft>
                          <a:spcPts val="0"/>
                        </a:spcAft>
                      </a:pPr>
                      <a:r>
                        <a:rPr lang="en-US" sz="1800" b="1" baseline="0" dirty="0" smtClean="0">
                          <a:latin typeface="Arial" pitchFamily="34" charset="0"/>
                          <a:ea typeface="Times New Roman"/>
                          <a:cs typeface="Arial" pitchFamily="34" charset="0"/>
                        </a:rPr>
                        <a:t>Poor </a:t>
                      </a:r>
                    </a:p>
                    <a:p>
                      <a:pPr marL="0" marR="0" algn="r">
                        <a:spcBef>
                          <a:spcPts val="0"/>
                        </a:spcBef>
                        <a:spcAft>
                          <a:spcPts val="0"/>
                        </a:spcAft>
                      </a:pPr>
                      <a:r>
                        <a:rPr lang="en-US" sz="1800" b="1" baseline="0" dirty="0" smtClean="0">
                          <a:latin typeface="Arial" pitchFamily="34" charset="0"/>
                          <a:ea typeface="Times New Roman"/>
                          <a:cs typeface="Arial" pitchFamily="34" charset="0"/>
                        </a:rPr>
                        <a:t>Concentration</a:t>
                      </a:r>
                    </a:p>
                    <a:p>
                      <a:pPr marL="0" marR="0" algn="r">
                        <a:spcBef>
                          <a:spcPts val="0"/>
                        </a:spcBef>
                        <a:spcAft>
                          <a:spcPts val="0"/>
                        </a:spcAft>
                      </a:pPr>
                      <a:r>
                        <a:rPr lang="en-US" sz="1800" b="1" baseline="0" dirty="0" smtClean="0">
                          <a:latin typeface="Arial" pitchFamily="34" charset="0"/>
                          <a:ea typeface="Times New Roman"/>
                          <a:cs typeface="Arial" pitchFamily="34" charset="0"/>
                        </a:rPr>
                        <a:t>Easily </a:t>
                      </a:r>
                    </a:p>
                    <a:p>
                      <a:pPr marL="0" marR="0" algn="r">
                        <a:spcBef>
                          <a:spcPts val="0"/>
                        </a:spcBef>
                        <a:spcAft>
                          <a:spcPts val="0"/>
                        </a:spcAft>
                      </a:pPr>
                      <a:r>
                        <a:rPr lang="en-US" sz="1800" b="1" baseline="0" dirty="0" smtClean="0">
                          <a:latin typeface="Arial" pitchFamily="34" charset="0"/>
                          <a:ea typeface="Times New Roman"/>
                          <a:cs typeface="Arial" pitchFamily="34" charset="0"/>
                        </a:rPr>
                        <a:t>distracted</a:t>
                      </a:r>
                    </a:p>
                    <a:p>
                      <a:pPr marL="0" marR="0" algn="r">
                        <a:spcBef>
                          <a:spcPts val="0"/>
                        </a:spcBef>
                        <a:spcAft>
                          <a:spcPts val="0"/>
                        </a:spcAft>
                      </a:pPr>
                      <a:endParaRPr lang="en-US" sz="1800" b="1" baseline="0" dirty="0" smtClean="0">
                        <a:latin typeface="Arial" pitchFamily="34" charset="0"/>
                        <a:ea typeface="Times New Roman"/>
                        <a:cs typeface="Arial" pitchFamily="34" charset="0"/>
                      </a:endParaRPr>
                    </a:p>
                    <a:p>
                      <a:pPr marL="0" marR="0" algn="r">
                        <a:spcBef>
                          <a:spcPts val="0"/>
                        </a:spcBef>
                        <a:spcAft>
                          <a:spcPts val="0"/>
                        </a:spcAft>
                      </a:pPr>
                      <a:endParaRPr lang="en-US" sz="1800" b="1" baseline="0" dirty="0" smtClean="0">
                        <a:latin typeface="Arial" pitchFamily="34" charset="0"/>
                        <a:ea typeface="Times New Roman"/>
                        <a:cs typeface="Arial" pitchFamily="34" charset="0"/>
                      </a:endParaRPr>
                    </a:p>
                  </a:txBody>
                  <a:tcPr marL="45044" marR="45044"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r">
                        <a:spcBef>
                          <a:spcPts val="0"/>
                        </a:spcBef>
                        <a:spcAft>
                          <a:spcPts val="0"/>
                        </a:spcAft>
                      </a:pPr>
                      <a:r>
                        <a:rPr lang="en-US" sz="1800" b="1" baseline="0" dirty="0" smtClean="0">
                          <a:latin typeface="Arial" pitchFamily="34" charset="0"/>
                          <a:ea typeface="Times New Roman"/>
                          <a:cs typeface="Arial" pitchFamily="34" charset="0"/>
                        </a:rPr>
                        <a:t>       </a:t>
                      </a:r>
                      <a:r>
                        <a:rPr lang="en-US" sz="1800" b="1" dirty="0" smtClean="0">
                          <a:latin typeface="Arial" pitchFamily="34" charset="0"/>
                          <a:ea typeface="Times New Roman"/>
                          <a:cs typeface="Arial" pitchFamily="34" charset="0"/>
                        </a:rPr>
                        <a:t>     Anxiety disorders</a:t>
                      </a:r>
                      <a:r>
                        <a:rPr lang="en-US" sz="1800" b="1" baseline="0" dirty="0" smtClean="0">
                          <a:latin typeface="Arial" pitchFamily="34" charset="0"/>
                          <a:ea typeface="Times New Roman"/>
                          <a:cs typeface="Arial" pitchFamily="34" charset="0"/>
                        </a:rPr>
                        <a:t>  </a:t>
                      </a:r>
                    </a:p>
                    <a:p>
                      <a:pPr marL="0" marR="0" algn="r">
                        <a:spcBef>
                          <a:spcPts val="0"/>
                        </a:spcBef>
                        <a:spcAft>
                          <a:spcPts val="0"/>
                        </a:spcAft>
                      </a:pPr>
                      <a:endParaRPr lang="en-US" sz="1800" b="1" baseline="0" dirty="0" smtClean="0">
                        <a:latin typeface="Arial" pitchFamily="34" charset="0"/>
                        <a:ea typeface="Times New Roman"/>
                        <a:cs typeface="Arial" pitchFamily="34" charset="0"/>
                      </a:endParaRPr>
                    </a:p>
                    <a:p>
                      <a:pPr marL="0" marR="0" algn="r">
                        <a:spcBef>
                          <a:spcPts val="0"/>
                        </a:spcBef>
                        <a:spcAft>
                          <a:spcPts val="0"/>
                        </a:spcAft>
                      </a:pPr>
                      <a:r>
                        <a:rPr lang="en-US" sz="1800" b="1" baseline="0" dirty="0" smtClean="0">
                          <a:latin typeface="Arial" pitchFamily="34" charset="0"/>
                          <a:ea typeface="Times New Roman"/>
                          <a:cs typeface="Arial" pitchFamily="34" charset="0"/>
                        </a:rPr>
                        <a:t>Depression</a:t>
                      </a:r>
                    </a:p>
                    <a:p>
                      <a:pPr marL="0" marR="0" algn="r">
                        <a:spcBef>
                          <a:spcPts val="0"/>
                        </a:spcBef>
                        <a:spcAft>
                          <a:spcPts val="0"/>
                        </a:spcAft>
                      </a:pPr>
                      <a:endParaRPr lang="en-US" sz="1800" b="1" baseline="0" dirty="0" smtClean="0">
                        <a:latin typeface="Arial" pitchFamily="34" charset="0"/>
                        <a:ea typeface="Times New Roman"/>
                        <a:cs typeface="Arial" pitchFamily="34" charset="0"/>
                      </a:endParaRPr>
                    </a:p>
                    <a:p>
                      <a:pPr marL="0" marR="0" algn="r">
                        <a:spcBef>
                          <a:spcPts val="0"/>
                        </a:spcBef>
                        <a:spcAft>
                          <a:spcPts val="0"/>
                        </a:spcAft>
                      </a:pPr>
                      <a:r>
                        <a:rPr lang="en-US" sz="1800" b="1" baseline="0" dirty="0" smtClean="0">
                          <a:latin typeface="Arial" pitchFamily="34" charset="0"/>
                          <a:ea typeface="Times New Roman"/>
                          <a:cs typeface="Arial" pitchFamily="34" charset="0"/>
                        </a:rPr>
                        <a:t>Relational </a:t>
                      </a:r>
                    </a:p>
                    <a:p>
                      <a:pPr marL="0" marR="0" algn="r">
                        <a:spcBef>
                          <a:spcPts val="0"/>
                        </a:spcBef>
                        <a:spcAft>
                          <a:spcPts val="0"/>
                        </a:spcAft>
                      </a:pPr>
                      <a:r>
                        <a:rPr lang="en-US" sz="1800" b="1" baseline="0" dirty="0" smtClean="0">
                          <a:latin typeface="Arial" pitchFamily="34" charset="0"/>
                          <a:ea typeface="Times New Roman"/>
                          <a:cs typeface="Arial" pitchFamily="34" charset="0"/>
                        </a:rPr>
                        <a:t>conflict </a:t>
                      </a:r>
                    </a:p>
                    <a:p>
                      <a:pPr marL="0" marR="0" algn="r">
                        <a:spcBef>
                          <a:spcPts val="0"/>
                        </a:spcBef>
                        <a:spcAft>
                          <a:spcPts val="0"/>
                        </a:spcAft>
                      </a:pPr>
                      <a:endParaRPr lang="en-US" sz="1800" b="1" baseline="0" dirty="0" smtClean="0">
                        <a:latin typeface="Arial" pitchFamily="34" charset="0"/>
                        <a:ea typeface="Times New Roman"/>
                        <a:cs typeface="Arial" pitchFamily="34" charset="0"/>
                      </a:endParaRPr>
                    </a:p>
                    <a:p>
                      <a:pPr marL="0" marR="0" algn="r">
                        <a:spcBef>
                          <a:spcPts val="0"/>
                        </a:spcBef>
                        <a:spcAft>
                          <a:spcPts val="0"/>
                        </a:spcAft>
                      </a:pPr>
                      <a:r>
                        <a:rPr lang="en-US" sz="1800" b="1" baseline="0" dirty="0" smtClean="0">
                          <a:latin typeface="Arial" pitchFamily="34" charset="0"/>
                          <a:ea typeface="Times New Roman"/>
                          <a:cs typeface="Arial" pitchFamily="34" charset="0"/>
                        </a:rPr>
                        <a:t>Professional </a:t>
                      </a:r>
                    </a:p>
                    <a:p>
                      <a:pPr marL="0" marR="0" algn="r">
                        <a:spcBef>
                          <a:spcPts val="0"/>
                        </a:spcBef>
                        <a:spcAft>
                          <a:spcPts val="0"/>
                        </a:spcAft>
                      </a:pPr>
                      <a:r>
                        <a:rPr lang="en-US" sz="1800" b="1" baseline="0" dirty="0" smtClean="0">
                          <a:latin typeface="Arial" pitchFamily="34" charset="0"/>
                          <a:ea typeface="Times New Roman"/>
                          <a:cs typeface="Arial" pitchFamily="34" charset="0"/>
                        </a:rPr>
                        <a:t>burnout</a:t>
                      </a:r>
                    </a:p>
                    <a:p>
                      <a:pPr marL="0" marR="0" algn="r">
                        <a:spcBef>
                          <a:spcPts val="0"/>
                        </a:spcBef>
                        <a:spcAft>
                          <a:spcPts val="0"/>
                        </a:spcAft>
                      </a:pPr>
                      <a:endParaRPr lang="en-US" sz="1800" b="1" dirty="0">
                        <a:latin typeface="Arial" pitchFamily="34" charset="0"/>
                        <a:ea typeface="Times New Roman"/>
                        <a:cs typeface="Arial" pitchFamily="34" charset="0"/>
                      </a:endParaRPr>
                    </a:p>
                  </a:txBody>
                  <a:tcPr marL="45044" marR="45044" marT="0" marB="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bl>
          </a:graphicData>
        </a:graphic>
      </p:graphicFrame>
      <p:pic>
        <p:nvPicPr>
          <p:cNvPr id="3" name="Picture 2" descr="Affinia_color_pmsU_ver_notagTransparent.jpg"/>
          <p:cNvPicPr>
            <a:picLocks noChangeAspect="1"/>
          </p:cNvPicPr>
          <p:nvPr/>
        </p:nvPicPr>
        <p:blipFill>
          <a:blip r:embed="rId2" cstate="print"/>
          <a:stretch>
            <a:fillRect/>
          </a:stretch>
        </p:blipFill>
        <p:spPr>
          <a:xfrm>
            <a:off x="7620000" y="152400"/>
            <a:ext cx="1219200" cy="6747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38200"/>
            <a:ext cx="8229600" cy="1143000"/>
          </a:xfrm>
        </p:spPr>
        <p:txBody>
          <a:bodyPr>
            <a:normAutofit fontScale="90000"/>
          </a:bodyPr>
          <a:lstStyle/>
          <a:p>
            <a:r>
              <a:rPr lang="en-US" dirty="0" smtClean="0"/>
              <a:t>Mind Body self awareness</a:t>
            </a:r>
            <a:br>
              <a:rPr lang="en-US" dirty="0" smtClean="0"/>
            </a:br>
            <a:r>
              <a:rPr lang="en-US" dirty="0" smtClean="0"/>
              <a:t>				and expression</a:t>
            </a:r>
            <a:endParaRPr lang="en-US" dirty="0"/>
          </a:p>
        </p:txBody>
      </p:sp>
      <p:sp>
        <p:nvSpPr>
          <p:cNvPr id="3" name="Content Placeholder 2"/>
          <p:cNvSpPr>
            <a:spLocks noGrp="1"/>
          </p:cNvSpPr>
          <p:nvPr>
            <p:ph sz="half" idx="1"/>
          </p:nvPr>
        </p:nvSpPr>
        <p:spPr/>
        <p:txBody>
          <a:bodyPr/>
          <a:lstStyle/>
          <a:p>
            <a:endParaRPr lang="en-US" dirty="0" smtClean="0"/>
          </a:p>
          <a:p>
            <a:r>
              <a:rPr lang="en-US" sz="3600" dirty="0" smtClean="0"/>
              <a:t>to self discover</a:t>
            </a:r>
          </a:p>
          <a:p>
            <a:pPr>
              <a:buNone/>
            </a:pPr>
            <a:endParaRPr lang="en-US" sz="3600" dirty="0" smtClean="0"/>
          </a:p>
          <a:p>
            <a:r>
              <a:rPr lang="en-US" sz="3600" dirty="0" smtClean="0"/>
              <a:t>to tap in to our own inner resources</a:t>
            </a:r>
          </a:p>
          <a:p>
            <a:pPr>
              <a:buNone/>
            </a:pPr>
            <a:endParaRPr lang="en-US" dirty="0"/>
          </a:p>
        </p:txBody>
      </p:sp>
      <p:pic>
        <p:nvPicPr>
          <p:cNvPr id="4" name="Picture 3" descr="Affinia_color_pmsU_ver_notagTransparent.jpg"/>
          <p:cNvPicPr>
            <a:picLocks noChangeAspect="1"/>
          </p:cNvPicPr>
          <p:nvPr/>
        </p:nvPicPr>
        <p:blipFill>
          <a:blip r:embed="rId2" cstate="print"/>
          <a:stretch>
            <a:fillRect/>
          </a:stretch>
        </p:blipFill>
        <p:spPr>
          <a:xfrm>
            <a:off x="7620000" y="152400"/>
            <a:ext cx="1219200" cy="6747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Content Placeholder 5" descr="Related image"/>
          <p:cNvPicPr>
            <a:picLocks noGrp="1"/>
          </p:cNvPicPr>
          <p:nvPr>
            <p:ph sz="half" idx="2"/>
          </p:nvPr>
        </p:nvPicPr>
        <p:blipFill>
          <a:blip r:embed="rId3" cstate="print"/>
          <a:srcRect/>
          <a:stretch>
            <a:fillRect/>
          </a:stretch>
        </p:blipFill>
        <p:spPr bwMode="auto">
          <a:xfrm>
            <a:off x="4572000" y="2209800"/>
            <a:ext cx="4572000" cy="426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ffinia_color_pmsU_ver_notagTransparent.jpg"/>
          <p:cNvPicPr>
            <a:picLocks noChangeAspect="1"/>
          </p:cNvPicPr>
          <p:nvPr/>
        </p:nvPicPr>
        <p:blipFill>
          <a:blip r:embed="rId2" cstate="print"/>
          <a:stretch>
            <a:fillRect/>
          </a:stretch>
        </p:blipFill>
        <p:spPr>
          <a:xfrm>
            <a:off x="7620000" y="152400"/>
            <a:ext cx="1219200" cy="6747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itle 4"/>
          <p:cNvSpPr>
            <a:spLocks noGrp="1"/>
          </p:cNvSpPr>
          <p:nvPr>
            <p:ph type="title"/>
          </p:nvPr>
        </p:nvSpPr>
        <p:spPr/>
        <p:txBody>
          <a:bodyPr/>
          <a:lstStyle/>
          <a:p>
            <a:r>
              <a:rPr lang="en-US" dirty="0" smtClean="0">
                <a:solidFill>
                  <a:srgbClr val="0070C0"/>
                </a:solidFill>
              </a:rPr>
              <a:t>Initial Drawings</a:t>
            </a:r>
            <a:endParaRPr lang="en-US" dirty="0">
              <a:solidFill>
                <a:srgbClr val="0070C0"/>
              </a:solidFill>
            </a:endParaRPr>
          </a:p>
        </p:txBody>
      </p:sp>
      <p:sp>
        <p:nvSpPr>
          <p:cNvPr id="6" name="Content Placeholder 5"/>
          <p:cNvSpPr>
            <a:spLocks noGrp="1"/>
          </p:cNvSpPr>
          <p:nvPr>
            <p:ph sz="half" idx="1"/>
          </p:nvPr>
        </p:nvSpPr>
        <p:spPr/>
        <p:txBody>
          <a:bodyPr/>
          <a:lstStyle/>
          <a:p>
            <a:endParaRPr lang="en-US" dirty="0" smtClean="0"/>
          </a:p>
          <a:p>
            <a:r>
              <a:rPr lang="en-US" dirty="0" smtClean="0"/>
              <a:t>You are now</a:t>
            </a:r>
          </a:p>
          <a:p>
            <a:endParaRPr lang="en-US" dirty="0" smtClean="0"/>
          </a:p>
          <a:p>
            <a:r>
              <a:rPr lang="en-US" dirty="0" smtClean="0"/>
              <a:t>You with your biggest problem</a:t>
            </a:r>
          </a:p>
          <a:p>
            <a:endParaRPr lang="en-US" dirty="0" smtClean="0"/>
          </a:p>
          <a:p>
            <a:r>
              <a:rPr lang="en-US" dirty="0" smtClean="0"/>
              <a:t>You with the problems solved</a:t>
            </a:r>
            <a:endParaRPr lang="en-US" dirty="0"/>
          </a:p>
        </p:txBody>
      </p:sp>
      <p:pic>
        <p:nvPicPr>
          <p:cNvPr id="8" name="Content Placeholder 7" descr="Related image"/>
          <p:cNvPicPr>
            <a:picLocks noGrp="1"/>
          </p:cNvPicPr>
          <p:nvPr>
            <p:ph sz="half" idx="2"/>
          </p:nvPr>
        </p:nvPicPr>
        <p:blipFill>
          <a:blip r:embed="rId3" cstate="print"/>
          <a:srcRect/>
          <a:stretch>
            <a:fillRect/>
          </a:stretch>
        </p:blipFill>
        <p:spPr bwMode="auto">
          <a:xfrm>
            <a:off x="4983480" y="2469039"/>
            <a:ext cx="3368040" cy="333756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685800"/>
            <a:ext cx="6705600" cy="838200"/>
          </a:xfrm>
        </p:spPr>
        <p:txBody>
          <a:bodyPr/>
          <a:lstStyle/>
          <a:p>
            <a:r>
              <a:rPr lang="en-US" dirty="0" smtClean="0"/>
              <a:t>Meditation</a:t>
            </a:r>
            <a:endParaRPr lang="en-US" dirty="0"/>
          </a:p>
        </p:txBody>
      </p:sp>
      <p:pic>
        <p:nvPicPr>
          <p:cNvPr id="5" name="Picture 4" descr="Affinia_color_pmsU_ver_notagTransparent.jpg"/>
          <p:cNvPicPr>
            <a:picLocks noChangeAspect="1"/>
          </p:cNvPicPr>
          <p:nvPr/>
        </p:nvPicPr>
        <p:blipFill>
          <a:blip r:embed="rId2" cstate="print"/>
          <a:stretch>
            <a:fillRect/>
          </a:stretch>
        </p:blipFill>
        <p:spPr>
          <a:xfrm>
            <a:off x="7620000" y="152400"/>
            <a:ext cx="1219200" cy="6747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Content Placeholder 8" descr="Related image"/>
          <p:cNvPicPr>
            <a:picLocks noGrp="1"/>
          </p:cNvPicPr>
          <p:nvPr>
            <p:ph idx="1"/>
          </p:nvPr>
        </p:nvPicPr>
        <p:blipFill>
          <a:blip r:embed="rId3" cstate="print"/>
          <a:srcRect/>
          <a:stretch>
            <a:fillRect/>
          </a:stretch>
        </p:blipFill>
        <p:spPr bwMode="auto">
          <a:xfrm>
            <a:off x="1066800" y="1981200"/>
            <a:ext cx="7086600" cy="42672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Meditation</a:t>
            </a:r>
            <a:endParaRPr lang="en-US" dirty="0"/>
          </a:p>
        </p:txBody>
      </p:sp>
      <p:sp>
        <p:nvSpPr>
          <p:cNvPr id="3" name="Content Placeholder 2"/>
          <p:cNvSpPr>
            <a:spLocks noGrp="1"/>
          </p:cNvSpPr>
          <p:nvPr>
            <p:ph idx="1"/>
          </p:nvPr>
        </p:nvSpPr>
        <p:spPr>
          <a:xfrm>
            <a:off x="457200" y="1935480"/>
            <a:ext cx="8229600" cy="4693920"/>
          </a:xfrm>
        </p:spPr>
        <p:txBody>
          <a:bodyPr>
            <a:normAutofit/>
          </a:bodyPr>
          <a:lstStyle/>
          <a:p>
            <a:r>
              <a:rPr lang="en-US" sz="3600" dirty="0" smtClean="0"/>
              <a:t>3 Types: </a:t>
            </a:r>
            <a:r>
              <a:rPr lang="en-US" sz="3600" u="sng" dirty="0" smtClean="0"/>
              <a:t>Concentrative, Mindfulness, </a:t>
            </a:r>
            <a:r>
              <a:rPr lang="en-US" sz="3600" dirty="0" smtClean="0"/>
              <a:t>			</a:t>
            </a:r>
            <a:r>
              <a:rPr lang="en-US" sz="3600" u="sng" dirty="0" smtClean="0"/>
              <a:t>Active or Expressive</a:t>
            </a:r>
          </a:p>
          <a:p>
            <a:r>
              <a:rPr lang="en-US" dirty="0" smtClean="0"/>
              <a:t>Benefits</a:t>
            </a:r>
          </a:p>
          <a:p>
            <a:pPr lvl="1"/>
            <a:r>
              <a:rPr lang="en-US" dirty="0" smtClean="0"/>
              <a:t>Brain</a:t>
            </a:r>
          </a:p>
          <a:p>
            <a:pPr lvl="2"/>
            <a:r>
              <a:rPr lang="en-US" dirty="0" smtClean="0"/>
              <a:t>Increase in neurotransmitter level</a:t>
            </a:r>
          </a:p>
          <a:p>
            <a:pPr lvl="2"/>
            <a:r>
              <a:rPr lang="en-US" dirty="0" smtClean="0"/>
              <a:t>Increase in grey matter</a:t>
            </a:r>
          </a:p>
          <a:p>
            <a:pPr lvl="2"/>
            <a:r>
              <a:rPr lang="en-US" dirty="0" smtClean="0"/>
              <a:t>Increase in serotonin, melatonin, endorphins</a:t>
            </a:r>
          </a:p>
          <a:p>
            <a:pPr lvl="2"/>
            <a:r>
              <a:rPr lang="en-US" dirty="0" smtClean="0"/>
              <a:t>Increase in “alpha waves” in brain</a:t>
            </a:r>
          </a:p>
          <a:p>
            <a:pPr lvl="4"/>
            <a:r>
              <a:rPr lang="en-US" dirty="0" smtClean="0"/>
              <a:t>Positivity, love and happiness</a:t>
            </a:r>
          </a:p>
          <a:p>
            <a:endParaRPr lang="en-US" dirty="0" smtClean="0"/>
          </a:p>
          <a:p>
            <a:pPr>
              <a:buNone/>
            </a:pPr>
            <a:endParaRPr lang="en-US" dirty="0" smtClean="0"/>
          </a:p>
        </p:txBody>
      </p:sp>
      <p:pic>
        <p:nvPicPr>
          <p:cNvPr id="4" name="Picture 3" descr="Affinia_color_pmsU_ver_notagTransparent.jpg"/>
          <p:cNvPicPr>
            <a:picLocks noChangeAspect="1"/>
          </p:cNvPicPr>
          <p:nvPr/>
        </p:nvPicPr>
        <p:blipFill>
          <a:blip r:embed="rId2" cstate="print"/>
          <a:stretch>
            <a:fillRect/>
          </a:stretch>
        </p:blipFill>
        <p:spPr>
          <a:xfrm>
            <a:off x="7620000" y="152400"/>
            <a:ext cx="1219200" cy="6747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Mind-Body Medicine</a:t>
            </a:r>
            <a:endParaRPr lang="en-US" dirty="0"/>
          </a:p>
        </p:txBody>
      </p:sp>
      <p:sp>
        <p:nvSpPr>
          <p:cNvPr id="3" name="Content Placeholder 2"/>
          <p:cNvSpPr>
            <a:spLocks noGrp="1"/>
          </p:cNvSpPr>
          <p:nvPr>
            <p:ph idx="1"/>
          </p:nvPr>
        </p:nvSpPr>
        <p:spPr/>
        <p:txBody>
          <a:bodyPr/>
          <a:lstStyle/>
          <a:p>
            <a:endParaRPr lang="en-US" dirty="0" smtClean="0"/>
          </a:p>
          <a:p>
            <a:r>
              <a:rPr lang="en-US" sz="3200" dirty="0" smtClean="0"/>
              <a:t>Using the mind to affect the body</a:t>
            </a:r>
          </a:p>
          <a:p>
            <a:r>
              <a:rPr lang="en-US" sz="3200" dirty="0" smtClean="0"/>
              <a:t>And the body to affect the mind</a:t>
            </a:r>
          </a:p>
          <a:p>
            <a:endParaRPr lang="en-US" sz="3200" dirty="0" smtClean="0"/>
          </a:p>
          <a:p>
            <a:r>
              <a:rPr lang="en-US" sz="3200" dirty="0" smtClean="0"/>
              <a:t>Through self-care practices</a:t>
            </a:r>
          </a:p>
          <a:p>
            <a:r>
              <a:rPr lang="en-US" sz="3200" dirty="0" smtClean="0"/>
              <a:t>That mobilize innate healing dynamics</a:t>
            </a:r>
          </a:p>
          <a:p>
            <a:pPr>
              <a:buNone/>
            </a:pPr>
            <a:endParaRPr lang="en-US" sz="3200" dirty="0" smtClean="0"/>
          </a:p>
          <a:p>
            <a:endParaRPr lang="en-US" dirty="0" smtClean="0"/>
          </a:p>
          <a:p>
            <a:pPr>
              <a:buNone/>
            </a:pPr>
            <a:endParaRPr lang="en-US" dirty="0"/>
          </a:p>
        </p:txBody>
      </p:sp>
      <p:pic>
        <p:nvPicPr>
          <p:cNvPr id="4" name="Picture 3" descr="Affinia_color_pmsU_ver_notagTransparent.jpg"/>
          <p:cNvPicPr>
            <a:picLocks noChangeAspect="1"/>
          </p:cNvPicPr>
          <p:nvPr/>
        </p:nvPicPr>
        <p:blipFill>
          <a:blip r:embed="rId2" cstate="print"/>
          <a:stretch>
            <a:fillRect/>
          </a:stretch>
        </p:blipFill>
        <p:spPr>
          <a:xfrm>
            <a:off x="7620000" y="152400"/>
            <a:ext cx="1219200" cy="6747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743712"/>
          </a:xfrm>
        </p:spPr>
        <p:txBody>
          <a:bodyPr>
            <a:normAutofit/>
          </a:bodyPr>
          <a:lstStyle/>
          <a:p>
            <a:r>
              <a:rPr lang="en-US" sz="3600" dirty="0" smtClean="0"/>
              <a:t>Guided imagery</a:t>
            </a:r>
            <a:endParaRPr lang="en-US" sz="3600" dirty="0"/>
          </a:p>
        </p:txBody>
      </p:sp>
      <p:pic>
        <p:nvPicPr>
          <p:cNvPr id="4" name="Picture 3" descr="Affinia_color_pmsU_ver_notagTransparent.jpg"/>
          <p:cNvPicPr>
            <a:picLocks noChangeAspect="1"/>
          </p:cNvPicPr>
          <p:nvPr/>
        </p:nvPicPr>
        <p:blipFill>
          <a:blip r:embed="rId2" cstate="print"/>
          <a:stretch>
            <a:fillRect/>
          </a:stretch>
        </p:blipFill>
        <p:spPr>
          <a:xfrm>
            <a:off x="7620000" y="152400"/>
            <a:ext cx="1219200" cy="6747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5058" name="Picture 2" descr="Related image"/>
          <p:cNvPicPr>
            <a:picLocks noChangeAspect="1" noChangeArrowheads="1"/>
          </p:cNvPicPr>
          <p:nvPr/>
        </p:nvPicPr>
        <p:blipFill>
          <a:blip r:embed="rId3" cstate="print"/>
          <a:srcRect/>
          <a:stretch>
            <a:fillRect/>
          </a:stretch>
        </p:blipFill>
        <p:spPr bwMode="auto">
          <a:xfrm>
            <a:off x="533400" y="2133600"/>
            <a:ext cx="8077200" cy="41148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6248400" cy="896112"/>
          </a:xfrm>
        </p:spPr>
        <p:txBody>
          <a:bodyPr>
            <a:normAutofit/>
          </a:bodyPr>
          <a:lstStyle/>
          <a:p>
            <a:r>
              <a:rPr lang="en-US" sz="3600" dirty="0" err="1" smtClean="0"/>
              <a:t>Autogenics</a:t>
            </a:r>
            <a:r>
              <a:rPr lang="en-US" sz="3600" dirty="0" smtClean="0"/>
              <a:t> and Bio-feedback</a:t>
            </a:r>
            <a:endParaRPr lang="en-US" sz="3600" dirty="0"/>
          </a:p>
        </p:txBody>
      </p:sp>
      <p:pic>
        <p:nvPicPr>
          <p:cNvPr id="40962" name="Picture 2" descr="Image result for autogenics images"/>
          <p:cNvPicPr>
            <a:picLocks noChangeAspect="1" noChangeArrowheads="1"/>
          </p:cNvPicPr>
          <p:nvPr/>
        </p:nvPicPr>
        <p:blipFill>
          <a:blip r:embed="rId2" cstate="print"/>
          <a:srcRect/>
          <a:stretch>
            <a:fillRect/>
          </a:stretch>
        </p:blipFill>
        <p:spPr bwMode="auto">
          <a:xfrm>
            <a:off x="914400" y="2057400"/>
            <a:ext cx="7315200" cy="4419600"/>
          </a:xfrm>
          <a:prstGeom prst="rect">
            <a:avLst/>
          </a:prstGeom>
          <a:noFill/>
        </p:spPr>
      </p:pic>
      <p:pic>
        <p:nvPicPr>
          <p:cNvPr id="4" name="Picture 3" descr="Affinia_color_pmsU_ver_notagTransparent.jpg"/>
          <p:cNvPicPr>
            <a:picLocks noChangeAspect="1"/>
          </p:cNvPicPr>
          <p:nvPr/>
        </p:nvPicPr>
        <p:blipFill>
          <a:blip r:embed="rId3" cstate="print"/>
          <a:stretch>
            <a:fillRect/>
          </a:stretch>
        </p:blipFill>
        <p:spPr>
          <a:xfrm>
            <a:off x="7620000" y="152400"/>
            <a:ext cx="1219200" cy="6747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ffinia_color_pmsU_ver_notagTransparent.jpg"/>
          <p:cNvPicPr>
            <a:picLocks noChangeAspect="1"/>
          </p:cNvPicPr>
          <p:nvPr/>
        </p:nvPicPr>
        <p:blipFill>
          <a:blip r:embed="rId2" cstate="print"/>
          <a:stretch>
            <a:fillRect/>
          </a:stretch>
        </p:blipFill>
        <p:spPr>
          <a:xfrm>
            <a:off x="7620000" y="152400"/>
            <a:ext cx="1219200" cy="6747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Title 2"/>
          <p:cNvSpPr>
            <a:spLocks noGrp="1"/>
          </p:cNvSpPr>
          <p:nvPr>
            <p:ph type="title"/>
          </p:nvPr>
        </p:nvSpPr>
        <p:spPr>
          <a:xfrm>
            <a:off x="457200" y="704088"/>
            <a:ext cx="8229600" cy="896112"/>
          </a:xfrm>
        </p:spPr>
        <p:txBody>
          <a:bodyPr>
            <a:normAutofit/>
          </a:bodyPr>
          <a:lstStyle/>
          <a:p>
            <a:r>
              <a:rPr lang="en-US" sz="4800" dirty="0" smtClean="0">
                <a:solidFill>
                  <a:srgbClr val="C00000"/>
                </a:solidFill>
              </a:rPr>
              <a:t>Exercise and movement</a:t>
            </a:r>
            <a:endParaRPr lang="en-US" sz="4800" dirty="0">
              <a:solidFill>
                <a:srgbClr val="C00000"/>
              </a:solidFill>
            </a:endParaRPr>
          </a:p>
        </p:txBody>
      </p:sp>
      <p:pic>
        <p:nvPicPr>
          <p:cNvPr id="5" name="Content Placeholder 4" descr="Image result for images of exercise"/>
          <p:cNvPicPr>
            <a:picLocks noGrp="1"/>
          </p:cNvPicPr>
          <p:nvPr>
            <p:ph idx="1"/>
          </p:nvPr>
        </p:nvPicPr>
        <p:blipFill>
          <a:blip r:embed="rId3" cstate="print"/>
          <a:srcRect/>
          <a:stretch>
            <a:fillRect/>
          </a:stretch>
        </p:blipFill>
        <p:spPr bwMode="auto">
          <a:xfrm>
            <a:off x="1295400" y="1828800"/>
            <a:ext cx="6858000" cy="4922837"/>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ffinia_color_pmsU_ver_notagTransparent.jpg"/>
          <p:cNvPicPr>
            <a:picLocks noChangeAspect="1"/>
          </p:cNvPicPr>
          <p:nvPr/>
        </p:nvPicPr>
        <p:blipFill>
          <a:blip r:embed="rId2" cstate="print"/>
          <a:stretch>
            <a:fillRect/>
          </a:stretch>
        </p:blipFill>
        <p:spPr>
          <a:xfrm>
            <a:off x="7620000" y="152400"/>
            <a:ext cx="1219200" cy="6747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Title 2"/>
          <p:cNvSpPr>
            <a:spLocks noGrp="1"/>
          </p:cNvSpPr>
          <p:nvPr>
            <p:ph type="title"/>
          </p:nvPr>
        </p:nvSpPr>
        <p:spPr/>
        <p:txBody>
          <a:bodyPr/>
          <a:lstStyle/>
          <a:p>
            <a:r>
              <a:rPr smtClean="0">
                <a:solidFill>
                  <a:schemeClr val="accent4">
                    <a:lumMod val="75000"/>
                  </a:schemeClr>
                </a:solidFill>
              </a:rPr>
              <a:t>Awareness of Emotions</a:t>
            </a:r>
            <a:endParaRPr lang="en-US" dirty="0">
              <a:solidFill>
                <a:schemeClr val="accent4">
                  <a:lumMod val="75000"/>
                </a:schemeClr>
              </a:solidFill>
            </a:endParaRPr>
          </a:p>
        </p:txBody>
      </p:sp>
      <p:sp>
        <p:nvSpPr>
          <p:cNvPr id="4" name="Text Placeholder 3"/>
          <p:cNvSpPr>
            <a:spLocks noGrp="1"/>
          </p:cNvSpPr>
          <p:nvPr>
            <p:ph type="body" idx="1"/>
          </p:nvPr>
        </p:nvSpPr>
        <p:spPr>
          <a:xfrm>
            <a:off x="533400" y="3429000"/>
            <a:ext cx="7772400" cy="1509712"/>
          </a:xfrm>
        </p:spPr>
        <p:txBody>
          <a:bodyPr/>
          <a:lstStyle/>
          <a:p>
            <a:endParaRPr lang="en-US" dirty="0" smtClean="0"/>
          </a:p>
          <a:p>
            <a:r>
              <a:rPr lang="en-US" sz="4000" dirty="0" smtClean="0"/>
              <a:t>	</a:t>
            </a:r>
            <a:r>
              <a:rPr lang="en-US" sz="4000" dirty="0" smtClean="0">
                <a:solidFill>
                  <a:srgbClr val="00B050"/>
                </a:solidFill>
              </a:rPr>
              <a:t>YES </a:t>
            </a:r>
            <a:r>
              <a:rPr lang="en-US" sz="4000" dirty="0" smtClean="0">
                <a:solidFill>
                  <a:schemeClr val="accent1">
                    <a:lumMod val="50000"/>
                  </a:schemeClr>
                </a:solidFill>
              </a:rPr>
              <a:t>/ </a:t>
            </a:r>
            <a:r>
              <a:rPr lang="en-US" sz="4000" dirty="0" smtClean="0">
                <a:solidFill>
                  <a:srgbClr val="FF0000"/>
                </a:solidFill>
              </a:rPr>
              <a:t>NO</a:t>
            </a:r>
            <a:r>
              <a:rPr lang="en-US" sz="4000" dirty="0" smtClean="0">
                <a:solidFill>
                  <a:schemeClr val="accent1">
                    <a:lumMod val="50000"/>
                  </a:schemeClr>
                </a:solidFill>
              </a:rPr>
              <a:t> shouting exercise! </a:t>
            </a:r>
            <a:endParaRPr lang="en-US" sz="4000" dirty="0">
              <a:solidFill>
                <a:schemeClr val="accent1">
                  <a:lumMod val="50000"/>
                </a:schemeClr>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Spirituality</a:t>
            </a:r>
            <a:endParaRPr lang="en-US" dirty="0">
              <a:solidFill>
                <a:srgbClr val="0070C0"/>
              </a:solidFill>
            </a:endParaRPr>
          </a:p>
        </p:txBody>
      </p:sp>
      <p:sp>
        <p:nvSpPr>
          <p:cNvPr id="6" name="Text Placeholder 5"/>
          <p:cNvSpPr>
            <a:spLocks noGrp="1"/>
          </p:cNvSpPr>
          <p:nvPr>
            <p:ph type="body" idx="1"/>
          </p:nvPr>
        </p:nvSpPr>
        <p:spPr>
          <a:xfrm>
            <a:off x="609600" y="1600200"/>
            <a:ext cx="4040188" cy="4572000"/>
          </a:xfrm>
        </p:spPr>
        <p:txBody>
          <a:bodyPr/>
          <a:lstStyle/>
          <a:p>
            <a:r>
              <a:rPr lang="en-US" dirty="0" smtClean="0"/>
              <a:t>Power of Faith, Hope</a:t>
            </a:r>
          </a:p>
          <a:p>
            <a:r>
              <a:rPr lang="en-US" dirty="0" smtClean="0"/>
              <a:t>  </a:t>
            </a:r>
            <a:r>
              <a:rPr lang="en-US" b="0" dirty="0" smtClean="0"/>
              <a:t>- praying for others</a:t>
            </a:r>
          </a:p>
          <a:p>
            <a:r>
              <a:rPr lang="en-US" b="0" dirty="0" smtClean="0"/>
              <a:t>  - placebo effect</a:t>
            </a:r>
          </a:p>
          <a:p>
            <a:endParaRPr lang="en-US" sz="1600" dirty="0" smtClean="0"/>
          </a:p>
          <a:p>
            <a:r>
              <a:rPr lang="en-US" dirty="0" smtClean="0"/>
              <a:t>Forgiveness – </a:t>
            </a:r>
            <a:r>
              <a:rPr lang="en-US" b="0" dirty="0" smtClean="0"/>
              <a:t>imagery</a:t>
            </a:r>
          </a:p>
          <a:p>
            <a:endParaRPr lang="en-US" b="0" dirty="0" smtClean="0"/>
          </a:p>
          <a:p>
            <a:r>
              <a:rPr lang="en-US" dirty="0" smtClean="0"/>
              <a:t>Loving Relationship</a:t>
            </a:r>
          </a:p>
          <a:p>
            <a:r>
              <a:rPr lang="en-US" b="0" dirty="0" smtClean="0"/>
              <a:t>   - resilience</a:t>
            </a:r>
          </a:p>
          <a:p>
            <a:r>
              <a:rPr lang="en-US" b="0" dirty="0" smtClean="0"/>
              <a:t>   - healing</a:t>
            </a:r>
          </a:p>
        </p:txBody>
      </p:sp>
      <p:sp>
        <p:nvSpPr>
          <p:cNvPr id="7" name="Text Placeholder 6"/>
          <p:cNvSpPr>
            <a:spLocks noGrp="1"/>
          </p:cNvSpPr>
          <p:nvPr>
            <p:ph type="body" sz="half" idx="3"/>
          </p:nvPr>
        </p:nvSpPr>
        <p:spPr/>
        <p:txBody>
          <a:bodyPr/>
          <a:lstStyle/>
          <a:p>
            <a:endParaRPr lang="en-US"/>
          </a:p>
        </p:txBody>
      </p:sp>
      <p:sp>
        <p:nvSpPr>
          <p:cNvPr id="3" name="Content Placeholder 2"/>
          <p:cNvSpPr>
            <a:spLocks noGrp="1"/>
          </p:cNvSpPr>
          <p:nvPr>
            <p:ph sz="quarter" idx="2"/>
          </p:nvPr>
        </p:nvSpPr>
        <p:spPr>
          <a:xfrm>
            <a:off x="304800" y="1066800"/>
            <a:ext cx="4040188" cy="914400"/>
          </a:xfrm>
        </p:spPr>
        <p:txBody>
          <a:bodyPr/>
          <a:lstStyle/>
          <a:p>
            <a:pPr>
              <a:buNone/>
            </a:pPr>
            <a:endParaRPr lang="en-US" dirty="0" smtClean="0"/>
          </a:p>
          <a:p>
            <a:pPr>
              <a:buNone/>
            </a:pPr>
            <a:endParaRPr lang="en-US" dirty="0" smtClean="0"/>
          </a:p>
          <a:p>
            <a:pPr>
              <a:buNone/>
            </a:pPr>
            <a:endParaRPr lang="en-US" dirty="0" smtClean="0"/>
          </a:p>
          <a:p>
            <a:pPr>
              <a:buNone/>
            </a:pPr>
            <a:endParaRPr lang="en-US" dirty="0"/>
          </a:p>
        </p:txBody>
      </p:sp>
      <p:sp>
        <p:nvSpPr>
          <p:cNvPr id="8" name="Content Placeholder 7"/>
          <p:cNvSpPr>
            <a:spLocks noGrp="1"/>
          </p:cNvSpPr>
          <p:nvPr>
            <p:ph sz="quarter" idx="4"/>
          </p:nvPr>
        </p:nvSpPr>
        <p:spPr/>
        <p:txBody>
          <a:bodyPr/>
          <a:lstStyle/>
          <a:p>
            <a:endParaRPr lang="en-US"/>
          </a:p>
        </p:txBody>
      </p:sp>
      <p:pic>
        <p:nvPicPr>
          <p:cNvPr id="4" name="Picture 3" descr="Affinia_color_pmsU_ver_notagTransparent.jpg"/>
          <p:cNvPicPr>
            <a:picLocks noChangeAspect="1"/>
          </p:cNvPicPr>
          <p:nvPr/>
        </p:nvPicPr>
        <p:blipFill>
          <a:blip r:embed="rId2" cstate="print"/>
          <a:stretch>
            <a:fillRect/>
          </a:stretch>
        </p:blipFill>
        <p:spPr>
          <a:xfrm>
            <a:off x="7620000" y="152400"/>
            <a:ext cx="1219200" cy="6747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4818" name="Picture 2" descr="Image result for images of prayer"/>
          <p:cNvPicPr>
            <a:picLocks noChangeAspect="1" noChangeArrowheads="1"/>
          </p:cNvPicPr>
          <p:nvPr/>
        </p:nvPicPr>
        <p:blipFill>
          <a:blip r:embed="rId3" cstate="print"/>
          <a:srcRect/>
          <a:stretch>
            <a:fillRect/>
          </a:stretch>
        </p:blipFill>
        <p:spPr bwMode="auto">
          <a:xfrm>
            <a:off x="4648200" y="1371600"/>
            <a:ext cx="4038600" cy="54864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Healthy Eating</a:t>
            </a:r>
            <a:endParaRPr lang="en-US" dirty="0"/>
          </a:p>
        </p:txBody>
      </p:sp>
      <p:sp>
        <p:nvSpPr>
          <p:cNvPr id="3" name="Content Placeholder 2"/>
          <p:cNvSpPr>
            <a:spLocks noGrp="1"/>
          </p:cNvSpPr>
          <p:nvPr>
            <p:ph idx="1"/>
          </p:nvPr>
        </p:nvSpPr>
        <p:spPr/>
        <p:txBody>
          <a:bodyPr>
            <a:normAutofit lnSpcReduction="10000"/>
          </a:bodyPr>
          <a:lstStyle/>
          <a:p>
            <a:endParaRPr lang="en-US" dirty="0" smtClean="0"/>
          </a:p>
          <a:p>
            <a:r>
              <a:rPr lang="en-US" dirty="0" smtClean="0"/>
              <a:t>Relationship with food</a:t>
            </a:r>
          </a:p>
          <a:p>
            <a:endParaRPr lang="en-US" dirty="0" smtClean="0"/>
          </a:p>
          <a:p>
            <a:pPr lvl="1"/>
            <a:r>
              <a:rPr lang="en-US" dirty="0" smtClean="0"/>
              <a:t>Emotional</a:t>
            </a:r>
          </a:p>
          <a:p>
            <a:pPr lvl="2"/>
            <a:endParaRPr lang="en-US" dirty="0" smtClean="0"/>
          </a:p>
          <a:p>
            <a:pPr lvl="2"/>
            <a:r>
              <a:rPr lang="en-US" dirty="0" smtClean="0"/>
              <a:t>Serotonin spike</a:t>
            </a:r>
          </a:p>
          <a:p>
            <a:pPr lvl="2">
              <a:buNone/>
            </a:pPr>
            <a:r>
              <a:rPr lang="en-US" dirty="0" smtClean="0"/>
              <a:t>	with junk food </a:t>
            </a:r>
          </a:p>
          <a:p>
            <a:pPr>
              <a:buNone/>
            </a:pPr>
            <a:endParaRPr lang="en-US" dirty="0" smtClean="0"/>
          </a:p>
          <a:p>
            <a:pPr>
              <a:buNone/>
            </a:pPr>
            <a:endParaRPr lang="en-US" dirty="0" smtClean="0"/>
          </a:p>
          <a:p>
            <a:pPr>
              <a:buNone/>
            </a:pPr>
            <a:r>
              <a:rPr lang="en-US" sz="2400" dirty="0" smtClean="0"/>
              <a:t>“what we eat = who we are”</a:t>
            </a:r>
          </a:p>
          <a:p>
            <a:pPr>
              <a:buNone/>
            </a:pPr>
            <a:endParaRPr lang="en-US" sz="2000" dirty="0" smtClean="0"/>
          </a:p>
          <a:p>
            <a:pPr>
              <a:buNone/>
            </a:pPr>
            <a:endParaRPr lang="en-US" dirty="0" smtClean="0"/>
          </a:p>
          <a:p>
            <a:endParaRPr lang="en-US" dirty="0" smtClean="0"/>
          </a:p>
        </p:txBody>
      </p:sp>
      <p:sp>
        <p:nvSpPr>
          <p:cNvPr id="4" name="Slide Number Placeholder 3"/>
          <p:cNvSpPr>
            <a:spLocks noGrp="1"/>
          </p:cNvSpPr>
          <p:nvPr>
            <p:ph type="sldNum" sz="quarter" idx="12"/>
          </p:nvPr>
        </p:nvSpPr>
        <p:spPr/>
        <p:txBody>
          <a:bodyPr/>
          <a:lstStyle/>
          <a:p>
            <a:fld id="{042AED99-7FB4-404E-8A97-64753DCE42EC}" type="slidenum">
              <a:rPr kumimoji="0" lang="en-US" smtClean="0"/>
              <a:pPr/>
              <a:t>25</a:t>
            </a:fld>
            <a:endParaRPr kumimoji="0" lang="en-US"/>
          </a:p>
        </p:txBody>
      </p:sp>
      <p:pic>
        <p:nvPicPr>
          <p:cNvPr id="5" name="Picture 4" descr="Affinia_color_pmsU_ver_notagTransparent.jpg"/>
          <p:cNvPicPr>
            <a:picLocks noChangeAspect="1"/>
          </p:cNvPicPr>
          <p:nvPr/>
        </p:nvPicPr>
        <p:blipFill>
          <a:blip r:embed="rId2" cstate="print"/>
          <a:stretch>
            <a:fillRect/>
          </a:stretch>
        </p:blipFill>
        <p:spPr>
          <a:xfrm>
            <a:off x="7620000" y="152400"/>
            <a:ext cx="1219200" cy="6747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098" name="Picture 2" descr="Image result for pictures of fruit"/>
          <p:cNvPicPr>
            <a:picLocks noChangeAspect="1" noChangeArrowheads="1"/>
          </p:cNvPicPr>
          <p:nvPr/>
        </p:nvPicPr>
        <p:blipFill>
          <a:blip r:embed="rId3" cstate="print"/>
          <a:srcRect/>
          <a:stretch>
            <a:fillRect/>
          </a:stretch>
        </p:blipFill>
        <p:spPr bwMode="auto">
          <a:xfrm>
            <a:off x="4114800" y="2362200"/>
            <a:ext cx="4286250" cy="434340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Mindful Eating</a:t>
            </a:r>
            <a:endParaRPr lang="en-US" dirty="0"/>
          </a:p>
        </p:txBody>
      </p:sp>
      <p:sp>
        <p:nvSpPr>
          <p:cNvPr id="6" name="Content Placeholder 5"/>
          <p:cNvSpPr>
            <a:spLocks noGrp="1"/>
          </p:cNvSpPr>
          <p:nvPr>
            <p:ph sz="half" idx="1"/>
          </p:nvPr>
        </p:nvSpPr>
        <p:spPr>
          <a:xfrm>
            <a:off x="533400" y="1905000"/>
            <a:ext cx="4038600" cy="4434840"/>
          </a:xfrm>
        </p:spPr>
        <p:txBody>
          <a:bodyPr/>
          <a:lstStyle/>
          <a:p>
            <a:endParaRPr lang="en-US" dirty="0" smtClean="0"/>
          </a:p>
          <a:p>
            <a:endParaRPr lang="en-US" dirty="0" smtClean="0"/>
          </a:p>
          <a:p>
            <a:r>
              <a:rPr lang="en-US" dirty="0" smtClean="0"/>
              <a:t>Drawing</a:t>
            </a:r>
          </a:p>
          <a:p>
            <a:endParaRPr lang="en-US" dirty="0" smtClean="0"/>
          </a:p>
          <a:p>
            <a:r>
              <a:rPr lang="en-US" dirty="0" smtClean="0"/>
              <a:t>Emotional connections</a:t>
            </a:r>
          </a:p>
          <a:p>
            <a:endParaRPr lang="en-US" dirty="0" smtClean="0"/>
          </a:p>
          <a:p>
            <a:r>
              <a:rPr lang="en-US" dirty="0" smtClean="0"/>
              <a:t>Mindful eating exercise</a:t>
            </a:r>
            <a:endParaRPr lang="en-US" dirty="0"/>
          </a:p>
        </p:txBody>
      </p:sp>
      <p:sp>
        <p:nvSpPr>
          <p:cNvPr id="4" name="Slide Number Placeholder 3"/>
          <p:cNvSpPr>
            <a:spLocks noGrp="1"/>
          </p:cNvSpPr>
          <p:nvPr>
            <p:ph type="sldNum" sz="quarter" idx="12"/>
          </p:nvPr>
        </p:nvSpPr>
        <p:spPr/>
        <p:txBody>
          <a:bodyPr/>
          <a:lstStyle/>
          <a:p>
            <a:fld id="{042AED99-7FB4-404E-8A97-64753DCE42EC}" type="slidenum">
              <a:rPr kumimoji="0" lang="en-US" smtClean="0"/>
              <a:pPr/>
              <a:t>26</a:t>
            </a:fld>
            <a:endParaRPr kumimoji="0" lang="en-US"/>
          </a:p>
        </p:txBody>
      </p:sp>
      <p:pic>
        <p:nvPicPr>
          <p:cNvPr id="5" name="Picture 4" descr="Affinia_color_pmsU_ver_notagTransparent.jpg"/>
          <p:cNvPicPr>
            <a:picLocks noChangeAspect="1"/>
          </p:cNvPicPr>
          <p:nvPr/>
        </p:nvPicPr>
        <p:blipFill>
          <a:blip r:embed="rId2" cstate="print"/>
          <a:stretch>
            <a:fillRect/>
          </a:stretch>
        </p:blipFill>
        <p:spPr>
          <a:xfrm>
            <a:off x="7620000" y="152400"/>
            <a:ext cx="1219200" cy="6747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Content Placeholder 7" descr="Related image"/>
          <p:cNvPicPr>
            <a:picLocks noGrp="1"/>
          </p:cNvPicPr>
          <p:nvPr>
            <p:ph sz="half" idx="2"/>
          </p:nvPr>
        </p:nvPicPr>
        <p:blipFill>
          <a:blip r:embed="rId3" cstate="print"/>
          <a:srcRect/>
          <a:stretch>
            <a:fillRect/>
          </a:stretch>
        </p:blipFill>
        <p:spPr bwMode="auto">
          <a:xfrm>
            <a:off x="4648200" y="2209800"/>
            <a:ext cx="4038600" cy="365760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Mindful Eating- Benefits</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r>
              <a:rPr lang="en-US" dirty="0" smtClean="0"/>
              <a:t>Enjoyment</a:t>
            </a:r>
          </a:p>
          <a:p>
            <a:r>
              <a:rPr lang="en-US" dirty="0" smtClean="0"/>
              <a:t>Eating with intention</a:t>
            </a:r>
          </a:p>
          <a:p>
            <a:r>
              <a:rPr lang="en-US" dirty="0" smtClean="0"/>
              <a:t>Eating less</a:t>
            </a:r>
          </a:p>
          <a:p>
            <a:r>
              <a:rPr lang="en-US" dirty="0" smtClean="0"/>
              <a:t>Better digestion</a:t>
            </a:r>
          </a:p>
          <a:p>
            <a:r>
              <a:rPr lang="en-US" dirty="0" smtClean="0"/>
              <a:t>Nutritional benefit</a:t>
            </a:r>
          </a:p>
          <a:p>
            <a:endParaRPr lang="en-US" dirty="0" smtClean="0"/>
          </a:p>
          <a:p>
            <a:pPr>
              <a:buNone/>
            </a:pPr>
            <a:endParaRPr lang="en-US" dirty="0"/>
          </a:p>
        </p:txBody>
      </p:sp>
      <p:sp>
        <p:nvSpPr>
          <p:cNvPr id="4" name="Slide Number Placeholder 3"/>
          <p:cNvSpPr>
            <a:spLocks noGrp="1"/>
          </p:cNvSpPr>
          <p:nvPr>
            <p:ph type="sldNum" sz="quarter" idx="12"/>
          </p:nvPr>
        </p:nvSpPr>
        <p:spPr/>
        <p:txBody>
          <a:bodyPr/>
          <a:lstStyle/>
          <a:p>
            <a:fld id="{042AED99-7FB4-404E-8A97-64753DCE42EC}" type="slidenum">
              <a:rPr kumimoji="0" lang="en-US" smtClean="0"/>
              <a:pPr/>
              <a:t>27</a:t>
            </a:fld>
            <a:endParaRPr kumimoji="0" lang="en-US"/>
          </a:p>
        </p:txBody>
      </p:sp>
      <p:pic>
        <p:nvPicPr>
          <p:cNvPr id="52226" name="Picture 2" descr="Related image"/>
          <p:cNvPicPr>
            <a:picLocks noChangeAspect="1" noChangeArrowheads="1"/>
          </p:cNvPicPr>
          <p:nvPr/>
        </p:nvPicPr>
        <p:blipFill>
          <a:blip r:embed="rId2" cstate="print"/>
          <a:srcRect/>
          <a:stretch>
            <a:fillRect/>
          </a:stretch>
        </p:blipFill>
        <p:spPr bwMode="auto">
          <a:xfrm>
            <a:off x="4267200" y="2085975"/>
            <a:ext cx="4572000" cy="4772025"/>
          </a:xfrm>
          <a:prstGeom prst="rect">
            <a:avLst/>
          </a:prstGeom>
          <a:noFill/>
        </p:spPr>
      </p:pic>
      <p:pic>
        <p:nvPicPr>
          <p:cNvPr id="6" name="Picture 5" descr="Affinia_color_pmsU_ver_notagTransparent.jpg"/>
          <p:cNvPicPr>
            <a:picLocks noChangeAspect="1"/>
          </p:cNvPicPr>
          <p:nvPr/>
        </p:nvPicPr>
        <p:blipFill>
          <a:blip r:embed="rId3" cstate="print"/>
          <a:stretch>
            <a:fillRect/>
          </a:stretch>
        </p:blipFill>
        <p:spPr>
          <a:xfrm>
            <a:off x="7620000" y="152400"/>
            <a:ext cx="1219200" cy="6747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ffinia_color_pmsU_ver_notagTransparent.jpg"/>
          <p:cNvPicPr>
            <a:picLocks noChangeAspect="1"/>
          </p:cNvPicPr>
          <p:nvPr/>
        </p:nvPicPr>
        <p:blipFill>
          <a:blip r:embed="rId2" cstate="print"/>
          <a:stretch>
            <a:fillRect/>
          </a:stretch>
        </p:blipFill>
        <p:spPr>
          <a:xfrm>
            <a:off x="7620000" y="152400"/>
            <a:ext cx="1219200" cy="6747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Title 2"/>
          <p:cNvSpPr>
            <a:spLocks noGrp="1"/>
          </p:cNvSpPr>
          <p:nvPr>
            <p:ph type="title"/>
          </p:nvPr>
        </p:nvSpPr>
        <p:spPr>
          <a:xfrm>
            <a:off x="457200" y="704088"/>
            <a:ext cx="8229600" cy="819912"/>
          </a:xfrm>
        </p:spPr>
        <p:txBody>
          <a:bodyPr/>
          <a:lstStyle/>
          <a:p>
            <a:pPr algn="l"/>
            <a:r>
              <a:rPr lang="en-US" dirty="0" err="1" smtClean="0">
                <a:solidFill>
                  <a:srgbClr val="00B0F0"/>
                </a:solidFill>
              </a:rPr>
              <a:t>Genogram</a:t>
            </a:r>
            <a:endParaRPr lang="en-US" dirty="0">
              <a:solidFill>
                <a:srgbClr val="00B0F0"/>
              </a:solidFill>
            </a:endParaRPr>
          </a:p>
        </p:txBody>
      </p:sp>
      <p:sp>
        <p:nvSpPr>
          <p:cNvPr id="4" name="Subtitle 3"/>
          <p:cNvSpPr>
            <a:spLocks noGrp="1"/>
          </p:cNvSpPr>
          <p:nvPr>
            <p:ph sz="half" idx="1"/>
          </p:nvPr>
        </p:nvSpPr>
        <p:spPr/>
        <p:txBody>
          <a:bodyPr>
            <a:normAutofit/>
          </a:bodyPr>
          <a:lstStyle/>
          <a:p>
            <a:pPr algn="l">
              <a:buFont typeface="Arial" pitchFamily="34" charset="0"/>
              <a:buChar char="•"/>
            </a:pPr>
            <a:r>
              <a:rPr lang="en-US" dirty="0" smtClean="0"/>
              <a:t>Family history</a:t>
            </a:r>
          </a:p>
          <a:p>
            <a:pPr algn="l">
              <a:buFont typeface="Arial" pitchFamily="34" charset="0"/>
              <a:buChar char="•"/>
            </a:pPr>
            <a:r>
              <a:rPr lang="en-US" dirty="0" smtClean="0"/>
              <a:t>Self awareness of patterns</a:t>
            </a:r>
          </a:p>
          <a:p>
            <a:pPr algn="l">
              <a:buFont typeface="Arial" pitchFamily="34" charset="0"/>
              <a:buChar char="•"/>
            </a:pPr>
            <a:r>
              <a:rPr lang="en-US" dirty="0" smtClean="0"/>
              <a:t>Connecting missing links</a:t>
            </a:r>
          </a:p>
          <a:p>
            <a:pPr algn="l">
              <a:buFont typeface="Arial" pitchFamily="34" charset="0"/>
              <a:buChar char="•"/>
            </a:pPr>
            <a:r>
              <a:rPr lang="en-US" dirty="0" smtClean="0"/>
              <a:t>Resources</a:t>
            </a:r>
          </a:p>
        </p:txBody>
      </p:sp>
      <p:pic>
        <p:nvPicPr>
          <p:cNvPr id="6" name="Content Placeholder 5" descr="Image result for images of genograms"/>
          <p:cNvPicPr>
            <a:picLocks noGrp="1"/>
          </p:cNvPicPr>
          <p:nvPr>
            <p:ph sz="half" idx="2"/>
          </p:nvPr>
        </p:nvPicPr>
        <p:blipFill>
          <a:blip r:embed="rId3" cstate="print"/>
          <a:srcRect/>
          <a:stretch>
            <a:fillRect/>
          </a:stretch>
        </p:blipFill>
        <p:spPr bwMode="auto">
          <a:xfrm>
            <a:off x="4419600" y="1981200"/>
            <a:ext cx="4190999" cy="388620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            Ideal Self Imagery</a:t>
            </a:r>
            <a:endParaRPr lang="en-US" dirty="0"/>
          </a:p>
        </p:txBody>
      </p:sp>
      <p:sp>
        <p:nvSpPr>
          <p:cNvPr id="6" name="Content Placeholder 5"/>
          <p:cNvSpPr>
            <a:spLocks noGrp="1"/>
          </p:cNvSpPr>
          <p:nvPr>
            <p:ph idx="1"/>
          </p:nvPr>
        </p:nvSpPr>
        <p:spPr/>
        <p:txBody>
          <a:bodyPr/>
          <a:lstStyle/>
          <a:p>
            <a:endParaRPr lang="en-US" dirty="0"/>
          </a:p>
        </p:txBody>
      </p:sp>
      <p:sp>
        <p:nvSpPr>
          <p:cNvPr id="2" name="Slide Number Placeholder 1"/>
          <p:cNvSpPr>
            <a:spLocks noGrp="1"/>
          </p:cNvSpPr>
          <p:nvPr>
            <p:ph type="sldNum" sz="quarter" idx="12"/>
          </p:nvPr>
        </p:nvSpPr>
        <p:spPr/>
        <p:txBody>
          <a:bodyPr/>
          <a:lstStyle/>
          <a:p>
            <a:fld id="{042AED99-7FB4-404E-8A97-64753DCE42EC}" type="slidenum">
              <a:rPr kumimoji="0" lang="en-US" smtClean="0"/>
              <a:pPr/>
              <a:t>29</a:t>
            </a:fld>
            <a:endParaRPr kumimoji="0" lang="en-US"/>
          </a:p>
        </p:txBody>
      </p:sp>
      <p:pic>
        <p:nvPicPr>
          <p:cNvPr id="3" name="Content Placeholder 3" descr="sky.jpeg"/>
          <p:cNvPicPr>
            <a:picLocks noChangeAspect="1"/>
          </p:cNvPicPr>
          <p:nvPr/>
        </p:nvPicPr>
        <p:blipFill>
          <a:blip r:embed="rId2" cstate="print"/>
          <a:stretch>
            <a:fillRect/>
          </a:stretch>
        </p:blipFill>
        <p:spPr>
          <a:xfrm>
            <a:off x="457200" y="1905000"/>
            <a:ext cx="8229600" cy="4419600"/>
          </a:xfrm>
          <a:prstGeom prst="rect">
            <a:avLst/>
          </a:prstGeom>
        </p:spPr>
      </p:pic>
      <p:pic>
        <p:nvPicPr>
          <p:cNvPr id="4" name="Picture 3" descr="Affinia_color_pmsU_ver_notagTransparent.jpg"/>
          <p:cNvPicPr>
            <a:picLocks noChangeAspect="1"/>
          </p:cNvPicPr>
          <p:nvPr/>
        </p:nvPicPr>
        <p:blipFill>
          <a:blip r:embed="rId3" cstate="print"/>
          <a:stretch>
            <a:fillRect/>
          </a:stretch>
        </p:blipFill>
        <p:spPr>
          <a:xfrm>
            <a:off x="7620000" y="152400"/>
            <a:ext cx="1219200" cy="6747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Innate Healing Dynamics</a:t>
            </a:r>
            <a:endParaRPr lang="en-US" dirty="0"/>
          </a:p>
        </p:txBody>
      </p:sp>
      <p:sp>
        <p:nvSpPr>
          <p:cNvPr id="3" name="Content Placeholder 2"/>
          <p:cNvSpPr>
            <a:spLocks noGrp="1"/>
          </p:cNvSpPr>
          <p:nvPr>
            <p:ph idx="1"/>
          </p:nvPr>
        </p:nvSpPr>
        <p:spPr>
          <a:xfrm>
            <a:off x="457200" y="1524000"/>
            <a:ext cx="8229600" cy="4800600"/>
          </a:xfrm>
        </p:spPr>
        <p:txBody>
          <a:bodyPr/>
          <a:lstStyle/>
          <a:p>
            <a:endParaRPr lang="en-US" dirty="0" smtClean="0"/>
          </a:p>
          <a:p>
            <a:r>
              <a:rPr lang="en-US" dirty="0" smtClean="0"/>
              <a:t>Induce relaxation response to relieve toxic stress</a:t>
            </a:r>
          </a:p>
          <a:p>
            <a:r>
              <a:rPr lang="en-US" dirty="0" smtClean="0"/>
              <a:t>Heal trauma by relieving hyper-/hypo-arousal, facilitating grieving, and promoting reintegration</a:t>
            </a:r>
          </a:p>
          <a:p>
            <a:r>
              <a:rPr lang="en-US" dirty="0" smtClean="0"/>
              <a:t>Cultivate self-awareness to empower self-direction</a:t>
            </a:r>
          </a:p>
          <a:p>
            <a:r>
              <a:rPr lang="en-US" dirty="0" smtClean="0"/>
              <a:t>Positively channel emotional energy</a:t>
            </a:r>
          </a:p>
          <a:p>
            <a:r>
              <a:rPr lang="en-US" dirty="0" smtClean="0"/>
              <a:t>Reduce chronic toxic systemic inflammation</a:t>
            </a:r>
          </a:p>
          <a:p>
            <a:r>
              <a:rPr lang="en-US" dirty="0" smtClean="0"/>
              <a:t>Access inner resources: imagination, intuition,   wisdom, and self-compassion</a:t>
            </a:r>
          </a:p>
          <a:p>
            <a:r>
              <a:rPr lang="en-US" dirty="0" smtClean="0"/>
              <a:t>Good connection with others and spiritual ground</a:t>
            </a:r>
          </a:p>
          <a:p>
            <a:endParaRPr lang="en-US" dirty="0" smtClean="0"/>
          </a:p>
          <a:p>
            <a:pPr>
              <a:buNone/>
            </a:pPr>
            <a:endParaRPr lang="en-US" dirty="0" smtClean="0"/>
          </a:p>
          <a:p>
            <a:endParaRPr lang="en-US" dirty="0" smtClean="0"/>
          </a:p>
          <a:p>
            <a:pPr>
              <a:buNone/>
            </a:pPr>
            <a:endParaRPr lang="en-US" dirty="0" smtClean="0"/>
          </a:p>
          <a:p>
            <a:pPr>
              <a:buNone/>
            </a:pPr>
            <a:endParaRPr lang="en-US" dirty="0"/>
          </a:p>
        </p:txBody>
      </p:sp>
      <p:pic>
        <p:nvPicPr>
          <p:cNvPr id="4" name="Picture 3" descr="Affinia_color_pmsU_ver_notagTransparent.jpg"/>
          <p:cNvPicPr>
            <a:picLocks noChangeAspect="1"/>
          </p:cNvPicPr>
          <p:nvPr/>
        </p:nvPicPr>
        <p:blipFill>
          <a:blip r:embed="rId2" cstate="print"/>
          <a:stretch>
            <a:fillRect/>
          </a:stretch>
        </p:blipFill>
        <p:spPr>
          <a:xfrm>
            <a:off x="7620000" y="152400"/>
            <a:ext cx="1219200" cy="6747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ffinia_color_pmsU_ver_notagTransparent.jpg"/>
          <p:cNvPicPr>
            <a:picLocks noChangeAspect="1"/>
          </p:cNvPicPr>
          <p:nvPr/>
        </p:nvPicPr>
        <p:blipFill>
          <a:blip r:embed="rId2" cstate="print"/>
          <a:stretch>
            <a:fillRect/>
          </a:stretch>
        </p:blipFill>
        <p:spPr>
          <a:xfrm>
            <a:off x="7620000" y="152400"/>
            <a:ext cx="1219200" cy="6747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Title 2"/>
          <p:cNvSpPr>
            <a:spLocks noGrp="1"/>
          </p:cNvSpPr>
          <p:nvPr>
            <p:ph type="title"/>
          </p:nvPr>
        </p:nvSpPr>
        <p:spPr/>
        <p:txBody>
          <a:bodyPr/>
          <a:lstStyle/>
          <a:p>
            <a:r>
              <a:rPr lang="en-US" dirty="0" smtClean="0">
                <a:solidFill>
                  <a:srgbClr val="0070C0"/>
                </a:solidFill>
              </a:rPr>
              <a:t>Final Drawings</a:t>
            </a:r>
            <a:endParaRPr lang="en-US" dirty="0">
              <a:solidFill>
                <a:srgbClr val="0070C0"/>
              </a:solidFill>
            </a:endParaRPr>
          </a:p>
        </p:txBody>
      </p:sp>
      <p:sp>
        <p:nvSpPr>
          <p:cNvPr id="4" name="Content Placeholder 3"/>
          <p:cNvSpPr>
            <a:spLocks noGrp="1"/>
          </p:cNvSpPr>
          <p:nvPr>
            <p:ph sz="half" idx="1"/>
          </p:nvPr>
        </p:nvSpPr>
        <p:spPr/>
        <p:txBody>
          <a:bodyPr/>
          <a:lstStyle/>
          <a:p>
            <a:r>
              <a:rPr lang="en-US" dirty="0" smtClean="0"/>
              <a:t>Where you are now</a:t>
            </a:r>
          </a:p>
          <a:p>
            <a:endParaRPr lang="en-US" dirty="0" smtClean="0"/>
          </a:p>
          <a:p>
            <a:r>
              <a:rPr lang="en-US" dirty="0" smtClean="0"/>
              <a:t>Where you want to be</a:t>
            </a:r>
          </a:p>
          <a:p>
            <a:endParaRPr lang="en-US" dirty="0" smtClean="0"/>
          </a:p>
          <a:p>
            <a:r>
              <a:rPr lang="en-US" dirty="0" smtClean="0"/>
              <a:t>How you’re going to get there</a:t>
            </a:r>
            <a:endParaRPr lang="en-US" dirty="0"/>
          </a:p>
        </p:txBody>
      </p:sp>
      <p:pic>
        <p:nvPicPr>
          <p:cNvPr id="6" name="Content Placeholder 5" descr="Image result for images of drawing"/>
          <p:cNvPicPr>
            <a:picLocks noGrp="1"/>
          </p:cNvPicPr>
          <p:nvPr>
            <p:ph sz="half" idx="2"/>
          </p:nvPr>
        </p:nvPicPr>
        <p:blipFill>
          <a:blip r:embed="rId3" cstate="print"/>
          <a:srcRect/>
          <a:stretch>
            <a:fillRect/>
          </a:stretch>
        </p:blipFill>
        <p:spPr bwMode="auto">
          <a:xfrm>
            <a:off x="4267200" y="2818542"/>
            <a:ext cx="4419600" cy="3506057"/>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ffinia_color_pmsU_ver_notagTransparent.jpg"/>
          <p:cNvPicPr>
            <a:picLocks noChangeAspect="1"/>
          </p:cNvPicPr>
          <p:nvPr/>
        </p:nvPicPr>
        <p:blipFill>
          <a:blip r:embed="rId2" cstate="print"/>
          <a:stretch>
            <a:fillRect/>
          </a:stretch>
        </p:blipFill>
        <p:spPr>
          <a:xfrm>
            <a:off x="7620000" y="152400"/>
            <a:ext cx="1219200" cy="6747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Title 2"/>
          <p:cNvSpPr>
            <a:spLocks noGrp="1"/>
          </p:cNvSpPr>
          <p:nvPr>
            <p:ph type="title"/>
          </p:nvPr>
        </p:nvSpPr>
        <p:spPr/>
        <p:txBody>
          <a:bodyPr/>
          <a:lstStyle/>
          <a:p>
            <a:r>
              <a:rPr lang="en-US" dirty="0" smtClean="0"/>
              <a:t>MBSG applications in trauma</a:t>
            </a:r>
            <a:endParaRPr lang="en-US" dirty="0"/>
          </a:p>
        </p:txBody>
      </p:sp>
      <p:sp>
        <p:nvSpPr>
          <p:cNvPr id="4" name="Content Placeholder 3"/>
          <p:cNvSpPr>
            <a:spLocks noGrp="1"/>
          </p:cNvSpPr>
          <p:nvPr>
            <p:ph idx="1"/>
          </p:nvPr>
        </p:nvSpPr>
        <p:spPr/>
        <p:txBody>
          <a:bodyPr>
            <a:normAutofit fontScale="92500" lnSpcReduction="20000"/>
          </a:bodyPr>
          <a:lstStyle/>
          <a:p>
            <a:pPr>
              <a:buNone/>
            </a:pPr>
            <a:r>
              <a:rPr lang="en-US" sz="2400" dirty="0" smtClean="0"/>
              <a:t>New York City after 911</a:t>
            </a:r>
          </a:p>
          <a:p>
            <a:pPr>
              <a:buNone/>
            </a:pPr>
            <a:r>
              <a:rPr lang="en-US" sz="2400" dirty="0" smtClean="0"/>
              <a:t>US Military after returning home (Minneapolis &amp; San Fran VA)</a:t>
            </a:r>
          </a:p>
          <a:p>
            <a:pPr>
              <a:buNone/>
            </a:pPr>
            <a:r>
              <a:rPr lang="en-US" sz="2400" dirty="0" smtClean="0"/>
              <a:t>New Orleans after flooding</a:t>
            </a:r>
          </a:p>
          <a:p>
            <a:pPr>
              <a:buNone/>
            </a:pPr>
            <a:r>
              <a:rPr lang="en-US" sz="2400" dirty="0" smtClean="0"/>
              <a:t>Maryland after flooding</a:t>
            </a:r>
          </a:p>
          <a:p>
            <a:pPr>
              <a:buNone/>
            </a:pPr>
            <a:r>
              <a:rPr lang="en-US" sz="2400" dirty="0" smtClean="0"/>
              <a:t>Pine Ridge Lakota Sioux teenage suicide epidemic</a:t>
            </a:r>
          </a:p>
          <a:p>
            <a:pPr>
              <a:buNone/>
            </a:pPr>
            <a:r>
              <a:rPr lang="en-US" sz="2400" dirty="0" smtClean="0"/>
              <a:t>Texas after flooding</a:t>
            </a:r>
          </a:p>
          <a:p>
            <a:pPr>
              <a:buNone/>
            </a:pPr>
            <a:endParaRPr lang="en-US" sz="2400" dirty="0" smtClean="0"/>
          </a:p>
          <a:p>
            <a:pPr>
              <a:buNone/>
            </a:pPr>
            <a:r>
              <a:rPr lang="en-US" sz="2400" dirty="0" smtClean="0"/>
              <a:t>Kosovo after Bosnian War</a:t>
            </a:r>
          </a:p>
          <a:p>
            <a:pPr>
              <a:buNone/>
            </a:pPr>
            <a:r>
              <a:rPr lang="en-US" sz="2400" dirty="0" smtClean="0"/>
              <a:t>Gaza after bombings</a:t>
            </a:r>
          </a:p>
          <a:p>
            <a:pPr>
              <a:buNone/>
            </a:pPr>
            <a:r>
              <a:rPr lang="en-US" sz="2400" dirty="0" smtClean="0"/>
              <a:t>Israel after bombings</a:t>
            </a:r>
          </a:p>
          <a:p>
            <a:pPr>
              <a:buNone/>
            </a:pPr>
            <a:r>
              <a:rPr lang="en-US" sz="2400" dirty="0" smtClean="0"/>
              <a:t>Haiti after earthquake</a:t>
            </a:r>
          </a:p>
          <a:p>
            <a:pPr>
              <a:buNone/>
            </a:pPr>
            <a:r>
              <a:rPr lang="en-US" sz="2400" dirty="0" smtClean="0"/>
              <a:t>Jordan with </a:t>
            </a:r>
            <a:r>
              <a:rPr lang="en-US" sz="2400" smtClean="0"/>
              <a:t>Syrian refugees</a:t>
            </a:r>
            <a:endParaRPr lang="en-US" sz="2400" dirty="0" smtClean="0"/>
          </a:p>
          <a:p>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ffinia_color_pmsU_ver_notagTransparent.jpg"/>
          <p:cNvPicPr>
            <a:picLocks noChangeAspect="1"/>
          </p:cNvPicPr>
          <p:nvPr/>
        </p:nvPicPr>
        <p:blipFill>
          <a:blip r:embed="rId2" cstate="print"/>
          <a:stretch>
            <a:fillRect/>
          </a:stretch>
        </p:blipFill>
        <p:spPr>
          <a:xfrm>
            <a:off x="7620000" y="152400"/>
            <a:ext cx="1219200" cy="6747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Title 2"/>
          <p:cNvSpPr>
            <a:spLocks noGrp="1"/>
          </p:cNvSpPr>
          <p:nvPr>
            <p:ph type="title"/>
          </p:nvPr>
        </p:nvSpPr>
        <p:spPr/>
        <p:txBody>
          <a:bodyPr/>
          <a:lstStyle/>
          <a:p>
            <a:r>
              <a:rPr lang="en-US" dirty="0" smtClean="0"/>
              <a:t>Evidence for efficacy in trauma</a:t>
            </a:r>
            <a:endParaRPr lang="en-US" dirty="0"/>
          </a:p>
        </p:txBody>
      </p:sp>
      <p:sp>
        <p:nvSpPr>
          <p:cNvPr id="5" name="Content Placeholder 4"/>
          <p:cNvSpPr>
            <a:spLocks noGrp="1"/>
          </p:cNvSpPr>
          <p:nvPr>
            <p:ph idx="1"/>
          </p:nvPr>
        </p:nvSpPr>
        <p:spPr/>
        <p:txBody>
          <a:bodyPr>
            <a:normAutofit fontScale="70000" lnSpcReduction="20000"/>
          </a:bodyPr>
          <a:lstStyle/>
          <a:p>
            <a:pPr fontAlgn="ctr"/>
            <a:r>
              <a:rPr lang="en-US" dirty="0" smtClean="0"/>
              <a:t>Staples JK, Abdel </a:t>
            </a:r>
            <a:r>
              <a:rPr lang="en-US" dirty="0" err="1" smtClean="0"/>
              <a:t>Attai</a:t>
            </a:r>
            <a:r>
              <a:rPr lang="en-US" dirty="0" smtClean="0"/>
              <a:t> JA, Gordon JS. Mind-body skills groups for posttraumatic stress disorder and depression symptoms in Palestinian children and adolescents in Gaza. </a:t>
            </a:r>
            <a:r>
              <a:rPr lang="en-US" i="1" dirty="0" err="1" smtClean="0"/>
              <a:t>Int</a:t>
            </a:r>
            <a:r>
              <a:rPr lang="en-US" i="1" dirty="0" smtClean="0"/>
              <a:t> J Stress </a:t>
            </a:r>
            <a:r>
              <a:rPr lang="en-US" i="1" dirty="0" err="1" smtClean="0"/>
              <a:t>Manag</a:t>
            </a:r>
            <a:r>
              <a:rPr lang="en-US" i="1" dirty="0" smtClean="0"/>
              <a:t>.</a:t>
            </a:r>
            <a:r>
              <a:rPr lang="en-US" dirty="0" smtClean="0"/>
              <a:t> 2011; 18(3): 246-262. </a:t>
            </a:r>
            <a:r>
              <a:rPr lang="en-US" dirty="0" err="1" smtClean="0"/>
              <a:t>doi</a:t>
            </a:r>
            <a:r>
              <a:rPr lang="en-US" dirty="0" smtClean="0"/>
              <a:t>: 10.1037/a0024015</a:t>
            </a:r>
          </a:p>
          <a:p>
            <a:r>
              <a:rPr lang="en-US" dirty="0" smtClean="0"/>
              <a:t>500 children participated in mind-body skills groups taught by 31 CMBM trained health professionals in Gaza in 2007-2008. Prior to participation in the program, 26% of the children had symptoms which qualified them as having PTSD. In those having qualifying PTSD symptoms, the PTSD symptom scores were significantly decreased (56%) following the program. This improvement was partially maintained at 7 month follow-up with a 39% decrease in scores compared to baseline.</a:t>
            </a:r>
          </a:p>
          <a:p>
            <a:r>
              <a:rPr lang="en-US" dirty="0" smtClean="0"/>
              <a:t>56% of those qualifying as having PTSD also qualified as having depression using cutoff values on the Children’s Depression Inventory. The depression scores were significantly decreased (29%) following the program. This improvement was partially maintained at 7 month follow-up with a 20% decrease in scores compared to baseline. The children felt more hopeful about their future and their lives as indicated by a statistically significant decrease in hopelessness scores (28% decrease) following participation in the mind-body skills groups. This improvement was fully maintained at follow-up.</a:t>
            </a:r>
          </a:p>
          <a:p>
            <a:pPr>
              <a:buNone/>
            </a:pPr>
            <a:endParaRPr lang="en-US" dirty="0" smtClean="0"/>
          </a:p>
          <a:p>
            <a:pPr>
              <a:buNone/>
            </a:pPr>
            <a:endParaRPr lang="en-US" dirty="0" smtClean="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Evidence for efficacy in trauma</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Gordon, James S., Staples, Julie K., </a:t>
            </a:r>
            <a:r>
              <a:rPr lang="en-US" dirty="0" err="1" smtClean="0"/>
              <a:t>Blyta</a:t>
            </a:r>
            <a:r>
              <a:rPr lang="en-US" dirty="0" smtClean="0"/>
              <a:t>, </a:t>
            </a:r>
            <a:r>
              <a:rPr lang="en-US" dirty="0" err="1" smtClean="0"/>
              <a:t>Afrim</a:t>
            </a:r>
            <a:r>
              <a:rPr lang="en-US" dirty="0" smtClean="0"/>
              <a:t>, </a:t>
            </a:r>
            <a:r>
              <a:rPr lang="en-US" dirty="0" err="1" smtClean="0"/>
              <a:t>Bytyqi</a:t>
            </a:r>
            <a:r>
              <a:rPr lang="en-US" dirty="0" smtClean="0"/>
              <a:t>, Murat and Wilson, Amy T.  Treatment of Posttraumatic Stress Disorder in Postwar </a:t>
            </a:r>
            <a:r>
              <a:rPr lang="en-US" dirty="0" err="1" smtClean="0"/>
              <a:t>Kosovar</a:t>
            </a:r>
            <a:r>
              <a:rPr lang="en-US" dirty="0" smtClean="0"/>
              <a:t> Adolescents Using  Mind-Body Skills Groups: A Randomized Controlled Trial. Journal of Clinical Psychiatry, 2008 Sep;69 (9):1469-76.</a:t>
            </a:r>
          </a:p>
          <a:p>
            <a:r>
              <a:rPr lang="en-US" dirty="0" smtClean="0"/>
              <a:t>This study demonstrates that CMBM’s groundbreaking model can be used to produce highly significant and lasting changes in levels of posttraumatic stress symptoms in highly traumatized children.</a:t>
            </a:r>
          </a:p>
          <a:p>
            <a:r>
              <a:rPr lang="en-US" dirty="0" smtClean="0"/>
              <a:t>82 high school students in Kosovo participated in this randomized-controlled study. The program was conducted by teachers in an educational, supportive small group setting and included meditation, guided imagery, breathing techniques, and biofeedback as well as self-expression through words, drawings, and movement. All the students met the criteria for posttraumatic stress disorder (PTSD) which was measured using the Harvard Trauma Questionnaire. Following the program, the number of students having symptoms indicating PTSD was significantly reduced from 100% to 18%. The reduction in symptoms was maintained at a 3 month follow-up.</a:t>
            </a:r>
          </a:p>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training with CMBM</a:t>
            </a:r>
            <a:endParaRPr lang="en-US" dirty="0"/>
          </a:p>
        </p:txBody>
      </p:sp>
      <p:sp>
        <p:nvSpPr>
          <p:cNvPr id="3" name="Content Placeholder 2"/>
          <p:cNvSpPr>
            <a:spLocks noGrp="1"/>
          </p:cNvSpPr>
          <p:nvPr>
            <p:ph idx="1"/>
          </p:nvPr>
        </p:nvSpPr>
        <p:spPr/>
        <p:txBody>
          <a:bodyPr/>
          <a:lstStyle/>
          <a:p>
            <a:endParaRPr lang="en-US" dirty="0" smtClean="0"/>
          </a:p>
          <a:p>
            <a:r>
              <a:rPr lang="en-US" dirty="0" smtClean="0"/>
              <a:t>Center for Mind-Body Medicine (</a:t>
            </a:r>
            <a:r>
              <a:rPr lang="en-US" dirty="0" smtClean="0">
                <a:solidFill>
                  <a:srgbClr val="0070C0"/>
                </a:solidFill>
                <a:hlinkClick r:id="rId2"/>
              </a:rPr>
              <a:t>www.cmbm.org</a:t>
            </a:r>
            <a:r>
              <a:rPr lang="en-US" dirty="0" smtClean="0"/>
              <a:t>)</a:t>
            </a:r>
          </a:p>
          <a:p>
            <a:r>
              <a:rPr lang="en-US" dirty="0" smtClean="0"/>
              <a:t>Initial Professional Training Program – </a:t>
            </a:r>
            <a:r>
              <a:rPr lang="en-US" b="1" i="1" u="sng" dirty="0" smtClean="0">
                <a:solidFill>
                  <a:srgbClr val="FF0000"/>
                </a:solidFill>
              </a:rPr>
              <a:t>self-care</a:t>
            </a:r>
          </a:p>
          <a:p>
            <a:r>
              <a:rPr lang="en-US" dirty="0" smtClean="0"/>
              <a:t>Advanced Training Program – facilitating groups</a:t>
            </a:r>
          </a:p>
          <a:p>
            <a:r>
              <a:rPr lang="en-US" dirty="0" smtClean="0"/>
              <a:t>Certification Program – personal supervision</a:t>
            </a:r>
          </a:p>
          <a:p>
            <a:pPr>
              <a:buNone/>
            </a:pPr>
            <a:endParaRPr lang="en-US" dirty="0" smtClean="0"/>
          </a:p>
          <a:p>
            <a:pPr>
              <a:buNone/>
            </a:pPr>
            <a:endParaRPr lang="en-US" dirty="0" smtClean="0"/>
          </a:p>
          <a:p>
            <a:pPr>
              <a:buNone/>
            </a:pPr>
            <a:endParaRPr lang="en-US" dirty="0"/>
          </a:p>
        </p:txBody>
      </p:sp>
      <p:pic>
        <p:nvPicPr>
          <p:cNvPr id="4" name="Picture 3" descr="Affinia_color_pmsU_ver_notagTransparent.jpg"/>
          <p:cNvPicPr>
            <a:picLocks noChangeAspect="1"/>
          </p:cNvPicPr>
          <p:nvPr/>
        </p:nvPicPr>
        <p:blipFill>
          <a:blip r:embed="rId3" cstate="print"/>
          <a:stretch>
            <a:fillRect/>
          </a:stretch>
        </p:blipFill>
        <p:spPr>
          <a:xfrm>
            <a:off x="7620000" y="152400"/>
            <a:ext cx="1219200" cy="6747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ffinia_color_pmsU_ver_notagTransparent.jpg"/>
          <p:cNvPicPr>
            <a:picLocks noChangeAspect="1"/>
          </p:cNvPicPr>
          <p:nvPr/>
        </p:nvPicPr>
        <p:blipFill>
          <a:blip r:embed="rId2" cstate="print"/>
          <a:stretch>
            <a:fillRect/>
          </a:stretch>
        </p:blipFill>
        <p:spPr>
          <a:xfrm>
            <a:off x="7620000" y="152400"/>
            <a:ext cx="1219200" cy="6747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Title 2"/>
          <p:cNvSpPr>
            <a:spLocks noGrp="1"/>
          </p:cNvSpPr>
          <p:nvPr>
            <p:ph type="title"/>
          </p:nvPr>
        </p:nvSpPr>
        <p:spPr/>
        <p:txBody>
          <a:bodyPr/>
          <a:lstStyle/>
          <a:p>
            <a:r>
              <a:rPr lang="en-US" dirty="0" smtClean="0"/>
              <a:t>Training in Mind-Body Medicine</a:t>
            </a:r>
            <a:endParaRPr lang="en-US" dirty="0"/>
          </a:p>
        </p:txBody>
      </p:sp>
      <p:pic>
        <p:nvPicPr>
          <p:cNvPr id="5" name="Content Placeholder 4" descr="baltimore.png"/>
          <p:cNvPicPr>
            <a:picLocks noGrp="1" noChangeAspect="1"/>
          </p:cNvPicPr>
          <p:nvPr>
            <p:ph idx="1"/>
          </p:nvPr>
        </p:nvPicPr>
        <p:blipFill>
          <a:blip r:embed="rId3" cstate="print"/>
          <a:stretch>
            <a:fillRect/>
          </a:stretch>
        </p:blipFill>
        <p:spPr>
          <a:xfrm>
            <a:off x="668373" y="1935163"/>
            <a:ext cx="7807253" cy="4389437"/>
          </a:xfr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533400" y="1371600"/>
            <a:ext cx="7851648" cy="1295400"/>
          </a:xfrm>
        </p:spPr>
        <p:txBody>
          <a:bodyPr/>
          <a:lstStyle/>
          <a:p>
            <a:pPr algn="l"/>
            <a:r>
              <a:rPr lang="en-US" dirty="0" smtClean="0"/>
              <a:t>Questions?     Comments !</a:t>
            </a:r>
            <a:endParaRPr lang="en-US" dirty="0"/>
          </a:p>
        </p:txBody>
      </p:sp>
      <p:sp>
        <p:nvSpPr>
          <p:cNvPr id="6" name="Subtitle 5"/>
          <p:cNvSpPr>
            <a:spLocks noGrp="1"/>
          </p:cNvSpPr>
          <p:nvPr>
            <p:ph type="subTitle" idx="1"/>
          </p:nvPr>
        </p:nvSpPr>
        <p:spPr>
          <a:xfrm>
            <a:off x="533400" y="3228536"/>
            <a:ext cx="7854696" cy="2791264"/>
          </a:xfrm>
        </p:spPr>
        <p:txBody>
          <a:bodyPr>
            <a:normAutofit fontScale="92500" lnSpcReduction="20000"/>
          </a:bodyPr>
          <a:lstStyle/>
          <a:p>
            <a:r>
              <a:rPr lang="en-US" dirty="0" smtClean="0"/>
              <a:t>Thomas K </a:t>
            </a:r>
            <a:r>
              <a:rPr lang="en-US" dirty="0" err="1" smtClean="0"/>
              <a:t>Kernan</a:t>
            </a:r>
            <a:r>
              <a:rPr lang="en-US" dirty="0" smtClean="0"/>
              <a:t>, MD</a:t>
            </a:r>
          </a:p>
          <a:p>
            <a:r>
              <a:rPr lang="en-US" dirty="0" smtClean="0"/>
              <a:t>(314)898-1748</a:t>
            </a:r>
          </a:p>
          <a:p>
            <a:r>
              <a:rPr lang="en-US" dirty="0" smtClean="0"/>
              <a:t>thomask@affiniahealthcare.org</a:t>
            </a:r>
          </a:p>
          <a:p>
            <a:endParaRPr lang="en-US" dirty="0" smtClean="0"/>
          </a:p>
          <a:p>
            <a:r>
              <a:rPr lang="en-US" dirty="0" smtClean="0"/>
              <a:t>Rajeev John, MSW, LCSW</a:t>
            </a:r>
          </a:p>
          <a:p>
            <a:r>
              <a:rPr lang="en-US" dirty="0" smtClean="0"/>
              <a:t>(314)814- 8755</a:t>
            </a:r>
          </a:p>
          <a:p>
            <a:r>
              <a:rPr lang="en-US" dirty="0" smtClean="0"/>
              <a:t>rajeevj@affiniahealthcare.org</a:t>
            </a:r>
            <a:endParaRPr lang="en-US" dirty="0"/>
          </a:p>
        </p:txBody>
      </p:sp>
      <p:sp>
        <p:nvSpPr>
          <p:cNvPr id="4" name="Slide Number Placeholder 3"/>
          <p:cNvSpPr>
            <a:spLocks noGrp="1"/>
          </p:cNvSpPr>
          <p:nvPr>
            <p:ph type="sldNum" sz="quarter" idx="12"/>
          </p:nvPr>
        </p:nvSpPr>
        <p:spPr/>
        <p:txBody>
          <a:bodyPr/>
          <a:lstStyle/>
          <a:p>
            <a:fld id="{042AED99-7FB4-404E-8A97-64753DCE42EC}" type="slidenum">
              <a:rPr kumimoji="0" lang="en-US" smtClean="0"/>
              <a:pPr/>
              <a:t>36</a:t>
            </a:fld>
            <a:endParaRPr kumimoji="0" lang="en-US"/>
          </a:p>
        </p:txBody>
      </p:sp>
      <p:pic>
        <p:nvPicPr>
          <p:cNvPr id="7" name="Picture 6" descr="Affinia_color_pmsU_ver_notagTransparent.jpg"/>
          <p:cNvPicPr>
            <a:picLocks noChangeAspect="1"/>
          </p:cNvPicPr>
          <p:nvPr/>
        </p:nvPicPr>
        <p:blipFill>
          <a:blip r:embed="rId2" cstate="print"/>
          <a:stretch>
            <a:fillRect/>
          </a:stretch>
        </p:blipFill>
        <p:spPr>
          <a:xfrm>
            <a:off x="7620000" y="152400"/>
            <a:ext cx="1219200" cy="6747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838200"/>
          </a:xfrm>
        </p:spPr>
        <p:txBody>
          <a:bodyPr/>
          <a:lstStyle/>
          <a:p>
            <a:r>
              <a:rPr lang="en-US" dirty="0" smtClean="0"/>
              <a:t>MBM works with our nature</a:t>
            </a:r>
            <a:endParaRPr lang="en-US" dirty="0"/>
          </a:p>
        </p:txBody>
      </p:sp>
      <p:sp>
        <p:nvSpPr>
          <p:cNvPr id="3" name="Content Placeholder 2"/>
          <p:cNvSpPr>
            <a:spLocks noGrp="1"/>
          </p:cNvSpPr>
          <p:nvPr>
            <p:ph idx="1"/>
          </p:nvPr>
        </p:nvSpPr>
        <p:spPr>
          <a:xfrm>
            <a:off x="457200" y="838200"/>
            <a:ext cx="8229600" cy="6019800"/>
          </a:xfrm>
        </p:spPr>
        <p:txBody>
          <a:bodyPr>
            <a:normAutofit/>
          </a:bodyPr>
          <a:lstStyle/>
          <a:p>
            <a:endParaRPr lang="en-US" dirty="0" smtClean="0"/>
          </a:p>
          <a:p>
            <a:endParaRPr lang="en-US" dirty="0" smtClean="0"/>
          </a:p>
          <a:p>
            <a:r>
              <a:rPr lang="en-US" dirty="0" smtClean="0"/>
              <a:t>We are an </a:t>
            </a:r>
            <a:r>
              <a:rPr lang="en-US" u="sng" dirty="0" smtClean="0"/>
              <a:t>integrated</a:t>
            </a:r>
            <a:r>
              <a:rPr lang="en-US" dirty="0" smtClean="0"/>
              <a:t> system:</a:t>
            </a:r>
          </a:p>
          <a:p>
            <a:pPr lvl="1"/>
            <a:r>
              <a:rPr lang="en-US" dirty="0" smtClean="0"/>
              <a:t>Perception, thought and emotion in the brain</a:t>
            </a:r>
          </a:p>
          <a:p>
            <a:pPr lvl="1"/>
            <a:r>
              <a:rPr lang="en-US" dirty="0" smtClean="0"/>
              <a:t>Affect regulatory systems: nervous, immune, endocrine</a:t>
            </a:r>
          </a:p>
          <a:p>
            <a:pPr lvl="2"/>
            <a:r>
              <a:rPr lang="en-US" dirty="0" smtClean="0"/>
              <a:t>Neurotransmitters, cytokines, hormones</a:t>
            </a:r>
          </a:p>
          <a:p>
            <a:pPr lvl="1"/>
            <a:r>
              <a:rPr lang="en-US" dirty="0" smtClean="0"/>
              <a:t>Affect tissue  state &amp; function:  </a:t>
            </a:r>
          </a:p>
          <a:p>
            <a:pPr lvl="2"/>
            <a:r>
              <a:rPr lang="en-US" dirty="0" smtClean="0"/>
              <a:t>cardio-</a:t>
            </a:r>
            <a:r>
              <a:rPr lang="en-US" dirty="0" err="1" smtClean="0"/>
              <a:t>resp</a:t>
            </a:r>
            <a:r>
              <a:rPr lang="en-US" dirty="0" smtClean="0"/>
              <a:t>-</a:t>
            </a:r>
            <a:r>
              <a:rPr lang="en-US" dirty="0" err="1" smtClean="0"/>
              <a:t>vasc</a:t>
            </a:r>
            <a:r>
              <a:rPr lang="en-US" dirty="0" smtClean="0"/>
              <a:t>,  gut-</a:t>
            </a:r>
            <a:r>
              <a:rPr lang="en-US" dirty="0" err="1" smtClean="0"/>
              <a:t>metab</a:t>
            </a:r>
            <a:r>
              <a:rPr lang="en-US" dirty="0" smtClean="0"/>
              <a:t>-renal, repro, </a:t>
            </a:r>
            <a:r>
              <a:rPr lang="en-US" dirty="0" err="1" smtClean="0"/>
              <a:t>musculo-sleletal</a:t>
            </a:r>
            <a:endParaRPr lang="en-US" dirty="0" smtClean="0"/>
          </a:p>
          <a:p>
            <a:pPr lvl="1"/>
            <a:r>
              <a:rPr lang="en-US" dirty="0" smtClean="0"/>
              <a:t>Tissues produce </a:t>
            </a:r>
            <a:r>
              <a:rPr lang="en-US" dirty="0" err="1" smtClean="0"/>
              <a:t>physiol</a:t>
            </a:r>
            <a:r>
              <a:rPr lang="en-US" dirty="0" smtClean="0"/>
              <a:t> effects &amp; messengers  that</a:t>
            </a:r>
          </a:p>
          <a:p>
            <a:pPr lvl="1"/>
            <a:r>
              <a:rPr lang="en-US" dirty="0" smtClean="0"/>
              <a:t>Feedback to regulatory systems and affect brain state</a:t>
            </a:r>
          </a:p>
          <a:p>
            <a:r>
              <a:rPr lang="en-US" dirty="0" smtClean="0"/>
              <a:t>“psycho-</a:t>
            </a:r>
            <a:r>
              <a:rPr lang="en-US" dirty="0" err="1" smtClean="0"/>
              <a:t>neuro</a:t>
            </a:r>
            <a:r>
              <a:rPr lang="en-US" dirty="0" smtClean="0"/>
              <a:t>-</a:t>
            </a:r>
            <a:r>
              <a:rPr lang="en-US" dirty="0" err="1" smtClean="0"/>
              <a:t>immuno</a:t>
            </a:r>
            <a:r>
              <a:rPr lang="en-US" dirty="0" smtClean="0"/>
              <a:t>-</a:t>
            </a:r>
            <a:r>
              <a:rPr lang="en-US" dirty="0" err="1" smtClean="0"/>
              <a:t>endocrino</a:t>
            </a:r>
            <a:r>
              <a:rPr lang="en-US" dirty="0" smtClean="0"/>
              <a:t>-logy”,  MB soup</a:t>
            </a:r>
          </a:p>
          <a:p>
            <a:r>
              <a:rPr lang="en-US" dirty="0" smtClean="0"/>
              <a:t>Everything happening in the mind affects the body, and everything happening in the body affects mind.</a:t>
            </a:r>
          </a:p>
          <a:p>
            <a:pPr>
              <a:buNone/>
            </a:pPr>
            <a:endParaRPr lang="en-US" dirty="0" smtClean="0"/>
          </a:p>
          <a:p>
            <a:pPr lvl="1">
              <a:buNone/>
            </a:pPr>
            <a:endParaRPr lang="en-US" dirty="0" smtClean="0"/>
          </a:p>
          <a:p>
            <a:pPr>
              <a:buNone/>
            </a:pPr>
            <a:endParaRPr lang="en-US" dirty="0" smtClean="0"/>
          </a:p>
          <a:p>
            <a:pPr>
              <a:buNone/>
            </a:pPr>
            <a:endParaRPr lang="en-US" dirty="0"/>
          </a:p>
        </p:txBody>
      </p:sp>
      <p:pic>
        <p:nvPicPr>
          <p:cNvPr id="4" name="Picture 3" descr="Affinia_color_pmsU_ver_notagTransparent.jpg"/>
          <p:cNvPicPr>
            <a:picLocks noChangeAspect="1"/>
          </p:cNvPicPr>
          <p:nvPr/>
        </p:nvPicPr>
        <p:blipFill>
          <a:blip r:embed="rId2" cstate="print"/>
          <a:stretch>
            <a:fillRect/>
          </a:stretch>
        </p:blipFill>
        <p:spPr>
          <a:xfrm>
            <a:off x="7620000" y="152400"/>
            <a:ext cx="1219200" cy="6747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457200" y="152400"/>
          <a:ext cx="8305801" cy="6553199"/>
        </p:xfrm>
        <a:graphic>
          <a:graphicData uri="http://schemas.openxmlformats.org/drawingml/2006/table">
            <a:tbl>
              <a:tblPr/>
              <a:tblGrid>
                <a:gridCol w="2727685"/>
                <a:gridCol w="2851000"/>
                <a:gridCol w="2727116"/>
              </a:tblGrid>
              <a:tr h="605270">
                <a:tc>
                  <a:txBody>
                    <a:bodyPr/>
                    <a:lstStyle/>
                    <a:p>
                      <a:pPr marL="0" marR="0" algn="ctr">
                        <a:spcBef>
                          <a:spcPts val="0"/>
                        </a:spcBef>
                        <a:spcAft>
                          <a:spcPts val="0"/>
                        </a:spcAft>
                      </a:pPr>
                      <a:r>
                        <a:rPr lang="en-US" sz="1400" b="1" kern="0" dirty="0" err="1">
                          <a:latin typeface="Arial" pitchFamily="34" charset="0"/>
                          <a:cs typeface="Arial" pitchFamily="34" charset="0"/>
                        </a:rPr>
                        <a:t>Hypothalmus</a:t>
                      </a:r>
                      <a:r>
                        <a:rPr lang="en-US" sz="1400" b="1" kern="0" dirty="0">
                          <a:latin typeface="Arial" pitchFamily="34" charset="0"/>
                          <a:cs typeface="Arial" pitchFamily="34" charset="0"/>
                        </a:rPr>
                        <a:t> / ANS</a:t>
                      </a:r>
                    </a:p>
                    <a:p>
                      <a:pPr marL="0" marR="0" algn="ctr">
                        <a:spcBef>
                          <a:spcPts val="0"/>
                        </a:spcBef>
                        <a:spcAft>
                          <a:spcPts val="0"/>
                        </a:spcAft>
                      </a:pPr>
                      <a:r>
                        <a:rPr lang="en-US" sz="1400" b="1" kern="0" dirty="0">
                          <a:latin typeface="Arial" pitchFamily="34" charset="0"/>
                          <a:cs typeface="Arial" pitchFamily="34" charset="0"/>
                        </a:rPr>
                        <a:t>Organ Systems</a:t>
                      </a:r>
                    </a:p>
                  </a:txBody>
                  <a:tcPr marL="45044" marR="45044"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latin typeface="Arial" pitchFamily="34" charset="0"/>
                          <a:ea typeface="Times New Roman"/>
                          <a:cs typeface="Arial" pitchFamily="34" charset="0"/>
                        </a:rPr>
                        <a:t>Tense Mode</a:t>
                      </a:r>
                    </a:p>
                    <a:p>
                      <a:pPr marL="0" marR="0" algn="ctr">
                        <a:spcBef>
                          <a:spcPts val="0"/>
                        </a:spcBef>
                        <a:spcAft>
                          <a:spcPts val="0"/>
                        </a:spcAft>
                      </a:pPr>
                      <a:r>
                        <a:rPr lang="en-US" sz="1400" b="1" dirty="0">
                          <a:latin typeface="Arial" pitchFamily="34" charset="0"/>
                          <a:ea typeface="Times New Roman"/>
                          <a:cs typeface="Arial" pitchFamily="34" charset="0"/>
                        </a:rPr>
                        <a:t>(Sympathetic)</a:t>
                      </a:r>
                    </a:p>
                  </a:txBody>
                  <a:tcPr marL="45044" marR="45044"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400" b="1" dirty="0" smtClean="0">
                          <a:latin typeface="Arial" pitchFamily="34" charset="0"/>
                          <a:cs typeface="Arial" pitchFamily="34" charset="0"/>
                        </a:rPr>
                        <a:t>Stuck in the Tense Mode:</a:t>
                      </a:r>
                      <a:endParaRPr lang="en-US" sz="1400" b="1" dirty="0">
                        <a:latin typeface="Arial" pitchFamily="34" charset="0"/>
                        <a:cs typeface="Arial" pitchFamily="34" charset="0"/>
                      </a:endParaRPr>
                    </a:p>
                    <a:p>
                      <a:pPr marL="0" marR="0" algn="ctr">
                        <a:spcBef>
                          <a:spcPts val="0"/>
                        </a:spcBef>
                        <a:spcAft>
                          <a:spcPts val="0"/>
                        </a:spcAft>
                      </a:pPr>
                      <a:r>
                        <a:rPr lang="en-US" sz="1400" b="1" dirty="0" smtClean="0">
                          <a:latin typeface="Arial" pitchFamily="34" charset="0"/>
                          <a:cs typeface="Arial" pitchFamily="34" charset="0"/>
                        </a:rPr>
                        <a:t>TOXIC STRESS</a:t>
                      </a:r>
                      <a:endParaRPr lang="en-US" sz="1400" b="1" dirty="0">
                        <a:latin typeface="Arial" pitchFamily="34" charset="0"/>
                        <a:cs typeface="Arial" pitchFamily="34" charset="0"/>
                      </a:endParaRPr>
                    </a:p>
                  </a:txBody>
                  <a:tcPr marL="45044" marR="45044" marT="0" marB="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000"/>
                    </a:solidFill>
                  </a:tcPr>
                </a:tc>
              </a:tr>
              <a:tr h="1088582">
                <a:tc>
                  <a:txBody>
                    <a:bodyPr/>
                    <a:lstStyle/>
                    <a:p>
                      <a:pPr marL="0" marR="0" algn="ctr">
                        <a:spcBef>
                          <a:spcPts val="0"/>
                        </a:spcBef>
                        <a:spcAft>
                          <a:spcPts val="0"/>
                        </a:spcAft>
                      </a:pPr>
                      <a:endParaRPr lang="en-US" sz="800" b="1" dirty="0">
                        <a:latin typeface="Arial" pitchFamily="34" charset="0"/>
                        <a:ea typeface="Times New Roman"/>
                        <a:cs typeface="Arial" pitchFamily="34" charset="0"/>
                      </a:endParaRPr>
                    </a:p>
                    <a:p>
                      <a:pPr marL="0" marR="0" algn="ctr">
                        <a:spcBef>
                          <a:spcPts val="0"/>
                        </a:spcBef>
                        <a:spcAft>
                          <a:spcPts val="0"/>
                        </a:spcAft>
                      </a:pPr>
                      <a:r>
                        <a:rPr lang="en-US" sz="1600" b="1" dirty="0">
                          <a:latin typeface="Arial" pitchFamily="34" charset="0"/>
                          <a:ea typeface="Times New Roman"/>
                          <a:cs typeface="Arial" pitchFamily="34" charset="0"/>
                        </a:rPr>
                        <a:t>Cardiovascular</a:t>
                      </a:r>
                    </a:p>
                  </a:txBody>
                  <a:tcPr marL="45044" marR="45044"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b="1" dirty="0">
                        <a:latin typeface="Arial" pitchFamily="34" charset="0"/>
                        <a:ea typeface="Times New Roman"/>
                        <a:cs typeface="Arial" pitchFamily="34" charset="0"/>
                      </a:endParaRPr>
                    </a:p>
                    <a:p>
                      <a:pPr marL="0" marR="0" algn="r">
                        <a:spcBef>
                          <a:spcPts val="0"/>
                        </a:spcBef>
                        <a:spcAft>
                          <a:spcPts val="0"/>
                        </a:spcAft>
                      </a:pPr>
                      <a:r>
                        <a:rPr lang="en-US" sz="1200" b="1" dirty="0">
                          <a:latin typeface="Arial" pitchFamily="34" charset="0"/>
                          <a:ea typeface="Times New Roman"/>
                          <a:cs typeface="Arial" pitchFamily="34" charset="0"/>
                        </a:rPr>
                        <a:t>Faster heart rate</a:t>
                      </a:r>
                    </a:p>
                    <a:p>
                      <a:pPr marL="0" marR="0" algn="r">
                        <a:spcBef>
                          <a:spcPts val="0"/>
                        </a:spcBef>
                        <a:spcAft>
                          <a:spcPts val="0"/>
                        </a:spcAft>
                      </a:pPr>
                      <a:r>
                        <a:rPr lang="en-US" sz="1200" b="1" dirty="0">
                          <a:latin typeface="Arial" pitchFamily="34" charset="0"/>
                          <a:ea typeface="Times New Roman"/>
                          <a:cs typeface="Arial" pitchFamily="34" charset="0"/>
                        </a:rPr>
                        <a:t>Higher blood pressure</a:t>
                      </a:r>
                    </a:p>
                    <a:p>
                      <a:pPr marL="0" marR="0" algn="r">
                        <a:spcBef>
                          <a:spcPts val="0"/>
                        </a:spcBef>
                        <a:spcAft>
                          <a:spcPts val="0"/>
                        </a:spcAft>
                      </a:pPr>
                      <a:r>
                        <a:rPr lang="en-US" sz="1200" b="1" dirty="0">
                          <a:latin typeface="Arial" pitchFamily="34" charset="0"/>
                          <a:ea typeface="Times New Roman"/>
                          <a:cs typeface="Arial" pitchFamily="34" charset="0"/>
                        </a:rPr>
                        <a:t>Increased blood clotting</a:t>
                      </a:r>
                    </a:p>
                    <a:p>
                      <a:pPr marL="0" marR="0" algn="r">
                        <a:spcBef>
                          <a:spcPts val="0"/>
                        </a:spcBef>
                        <a:spcAft>
                          <a:spcPts val="0"/>
                        </a:spcAft>
                      </a:pPr>
                      <a:r>
                        <a:rPr lang="en-US" sz="1200" b="1" dirty="0">
                          <a:latin typeface="Arial" pitchFamily="34" charset="0"/>
                          <a:ea typeface="Times New Roman"/>
                          <a:cs typeface="Arial" pitchFamily="34" charset="0"/>
                        </a:rPr>
                        <a:t>Less blood flow to skin</a:t>
                      </a:r>
                    </a:p>
                    <a:p>
                      <a:pPr marL="0" marR="0">
                        <a:spcBef>
                          <a:spcPts val="0"/>
                        </a:spcBef>
                        <a:spcAft>
                          <a:spcPts val="0"/>
                        </a:spcAft>
                      </a:pPr>
                      <a:r>
                        <a:rPr lang="en-US" sz="500" b="1" dirty="0">
                          <a:latin typeface="Arial" pitchFamily="34" charset="0"/>
                          <a:ea typeface="Times New Roman"/>
                          <a:cs typeface="Arial" pitchFamily="34" charset="0"/>
                        </a:rPr>
                        <a:t> </a:t>
                      </a:r>
                      <a:endParaRPr lang="en-US" sz="800" b="1" dirty="0">
                        <a:latin typeface="Arial" pitchFamily="34" charset="0"/>
                        <a:ea typeface="Times New Roman"/>
                        <a:cs typeface="Arial" pitchFamily="34" charset="0"/>
                      </a:endParaRPr>
                    </a:p>
                  </a:txBody>
                  <a:tcPr marL="45044" marR="45044"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r">
                        <a:spcBef>
                          <a:spcPts val="0"/>
                        </a:spcBef>
                        <a:spcAft>
                          <a:spcPts val="0"/>
                        </a:spcAft>
                      </a:pPr>
                      <a:endParaRPr lang="en-US" sz="500" b="1" dirty="0">
                        <a:latin typeface="Arial" pitchFamily="34" charset="0"/>
                        <a:ea typeface="Times New Roman"/>
                        <a:cs typeface="Arial" pitchFamily="34" charset="0"/>
                      </a:endParaRPr>
                    </a:p>
                    <a:p>
                      <a:pPr marL="0" marR="0" algn="r">
                        <a:spcBef>
                          <a:spcPts val="0"/>
                        </a:spcBef>
                        <a:spcAft>
                          <a:spcPts val="0"/>
                        </a:spcAft>
                      </a:pPr>
                      <a:r>
                        <a:rPr lang="en-US" sz="1200" b="1" dirty="0" smtClean="0">
                          <a:latin typeface="Arial" pitchFamily="34" charset="0"/>
                          <a:ea typeface="Times New Roman"/>
                          <a:cs typeface="Arial" pitchFamily="34" charset="0"/>
                        </a:rPr>
                        <a:t>         </a:t>
                      </a:r>
                      <a:r>
                        <a:rPr lang="en-US" sz="1200" b="1" baseline="0" dirty="0" smtClean="0">
                          <a:latin typeface="Arial" pitchFamily="34" charset="0"/>
                          <a:ea typeface="Times New Roman"/>
                          <a:cs typeface="Arial" pitchFamily="34" charset="0"/>
                        </a:rPr>
                        <a:t>                              </a:t>
                      </a:r>
                      <a:r>
                        <a:rPr lang="en-US" sz="1200" b="1" dirty="0" smtClean="0">
                          <a:latin typeface="Arial" pitchFamily="34" charset="0"/>
                          <a:ea typeface="Times New Roman"/>
                          <a:cs typeface="Arial" pitchFamily="34" charset="0"/>
                        </a:rPr>
                        <a:t>palpitations</a:t>
                      </a:r>
                    </a:p>
                    <a:p>
                      <a:pPr marL="0" marR="0" algn="r">
                        <a:spcBef>
                          <a:spcPts val="0"/>
                        </a:spcBef>
                        <a:spcAft>
                          <a:spcPts val="0"/>
                        </a:spcAft>
                      </a:pPr>
                      <a:r>
                        <a:rPr lang="en-US" sz="1200" b="1" dirty="0" smtClean="0">
                          <a:latin typeface="Arial" pitchFamily="34" charset="0"/>
                          <a:ea typeface="Times New Roman"/>
                          <a:cs typeface="Arial" pitchFamily="34" charset="0"/>
                        </a:rPr>
                        <a:t>chest</a:t>
                      </a:r>
                      <a:r>
                        <a:rPr lang="en-US" sz="1200" b="1" baseline="0" dirty="0" smtClean="0">
                          <a:latin typeface="Arial" pitchFamily="34" charset="0"/>
                          <a:ea typeface="Times New Roman"/>
                          <a:cs typeface="Arial" pitchFamily="34" charset="0"/>
                        </a:rPr>
                        <a:t> pain</a:t>
                      </a:r>
                      <a:endParaRPr lang="en-US" sz="1200" b="1" dirty="0">
                        <a:latin typeface="Arial" pitchFamily="34" charset="0"/>
                        <a:ea typeface="Times New Roman"/>
                        <a:cs typeface="Arial" pitchFamily="34" charset="0"/>
                      </a:endParaRPr>
                    </a:p>
                    <a:p>
                      <a:pPr marL="0" marR="0" algn="r">
                        <a:spcBef>
                          <a:spcPts val="0"/>
                        </a:spcBef>
                        <a:spcAft>
                          <a:spcPts val="0"/>
                        </a:spcAft>
                      </a:pPr>
                      <a:r>
                        <a:rPr lang="en-US" sz="1200" b="1" dirty="0" smtClean="0">
                          <a:latin typeface="Arial" pitchFamily="34" charset="0"/>
                          <a:ea typeface="Times New Roman"/>
                          <a:cs typeface="Arial" pitchFamily="34" charset="0"/>
                        </a:rPr>
                        <a:t>thrombosis</a:t>
                      </a:r>
                    </a:p>
                    <a:p>
                      <a:pPr marL="0" marR="0" algn="r">
                        <a:spcBef>
                          <a:spcPts val="0"/>
                        </a:spcBef>
                        <a:spcAft>
                          <a:spcPts val="0"/>
                        </a:spcAft>
                      </a:pPr>
                      <a:r>
                        <a:rPr lang="en-US" sz="1200" b="1" dirty="0" smtClean="0">
                          <a:latin typeface="Arial" pitchFamily="34" charset="0"/>
                          <a:ea typeface="Times New Roman"/>
                          <a:cs typeface="Arial" pitchFamily="34" charset="0"/>
                        </a:rPr>
                        <a:t>cold hands and feet</a:t>
                      </a:r>
                      <a:endParaRPr lang="en-US" sz="1200" b="1" dirty="0">
                        <a:latin typeface="Arial" pitchFamily="34" charset="0"/>
                        <a:ea typeface="Times New Roman"/>
                        <a:cs typeface="Arial" pitchFamily="34" charset="0"/>
                      </a:endParaRPr>
                    </a:p>
                  </a:txBody>
                  <a:tcPr marL="45044" marR="45044" marT="0" marB="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652229">
                <a:tc>
                  <a:txBody>
                    <a:bodyPr/>
                    <a:lstStyle/>
                    <a:p>
                      <a:pPr marL="0" marR="0" algn="ctr">
                        <a:spcBef>
                          <a:spcPts val="0"/>
                        </a:spcBef>
                        <a:spcAft>
                          <a:spcPts val="0"/>
                        </a:spcAft>
                      </a:pPr>
                      <a:endParaRPr lang="en-US" sz="800" b="1" dirty="0">
                        <a:latin typeface="Arial" pitchFamily="34" charset="0"/>
                        <a:ea typeface="Times New Roman"/>
                        <a:cs typeface="Arial" pitchFamily="34" charset="0"/>
                      </a:endParaRPr>
                    </a:p>
                    <a:p>
                      <a:pPr marL="0" marR="0" algn="ctr">
                        <a:spcBef>
                          <a:spcPts val="0"/>
                        </a:spcBef>
                        <a:spcAft>
                          <a:spcPts val="0"/>
                        </a:spcAft>
                      </a:pPr>
                      <a:r>
                        <a:rPr lang="en-US" sz="1600" b="1" dirty="0">
                          <a:latin typeface="Arial" pitchFamily="34" charset="0"/>
                          <a:ea typeface="Times New Roman"/>
                          <a:cs typeface="Arial" pitchFamily="34" charset="0"/>
                        </a:rPr>
                        <a:t>Musculature</a:t>
                      </a:r>
                    </a:p>
                  </a:txBody>
                  <a:tcPr marL="45044" marR="45044"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b="1" dirty="0">
                        <a:latin typeface="Arial" pitchFamily="34" charset="0"/>
                        <a:ea typeface="Times New Roman"/>
                        <a:cs typeface="Arial" pitchFamily="34" charset="0"/>
                      </a:endParaRPr>
                    </a:p>
                    <a:p>
                      <a:pPr marL="0" marR="0" algn="r">
                        <a:spcBef>
                          <a:spcPts val="0"/>
                        </a:spcBef>
                        <a:spcAft>
                          <a:spcPts val="0"/>
                        </a:spcAft>
                      </a:pPr>
                      <a:r>
                        <a:rPr lang="en-US" sz="1200" b="1" dirty="0">
                          <a:latin typeface="Arial" pitchFamily="34" charset="0"/>
                          <a:ea typeface="Times New Roman"/>
                          <a:cs typeface="Arial" pitchFamily="34" charset="0"/>
                        </a:rPr>
                        <a:t>Tense muscles</a:t>
                      </a:r>
                    </a:p>
                    <a:p>
                      <a:pPr marL="0" marR="0">
                        <a:spcBef>
                          <a:spcPts val="0"/>
                        </a:spcBef>
                        <a:spcAft>
                          <a:spcPts val="0"/>
                        </a:spcAft>
                      </a:pPr>
                      <a:r>
                        <a:rPr lang="en-US" sz="500" b="1" dirty="0">
                          <a:latin typeface="Arial" pitchFamily="34" charset="0"/>
                          <a:ea typeface="Times New Roman"/>
                          <a:cs typeface="Arial" pitchFamily="34" charset="0"/>
                        </a:rPr>
                        <a:t> </a:t>
                      </a:r>
                      <a:endParaRPr lang="en-US" sz="800" b="1" dirty="0">
                        <a:latin typeface="Arial" pitchFamily="34" charset="0"/>
                        <a:ea typeface="Times New Roman"/>
                        <a:cs typeface="Arial" pitchFamily="34" charset="0"/>
                      </a:endParaRPr>
                    </a:p>
                  </a:txBody>
                  <a:tcPr marL="45044" marR="45044"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r">
                        <a:spcBef>
                          <a:spcPts val="0"/>
                        </a:spcBef>
                        <a:spcAft>
                          <a:spcPts val="0"/>
                        </a:spcAft>
                      </a:pPr>
                      <a:endParaRPr lang="en-US" sz="500" b="1" dirty="0">
                        <a:latin typeface="Arial" pitchFamily="34" charset="0"/>
                        <a:ea typeface="Times New Roman"/>
                        <a:cs typeface="Arial" pitchFamily="34" charset="0"/>
                      </a:endParaRPr>
                    </a:p>
                    <a:p>
                      <a:pPr marL="0" marR="0" algn="r">
                        <a:spcBef>
                          <a:spcPts val="0"/>
                        </a:spcBef>
                        <a:spcAft>
                          <a:spcPts val="0"/>
                        </a:spcAft>
                      </a:pPr>
                      <a:r>
                        <a:rPr lang="en-US" sz="1200" b="1" dirty="0" smtClean="0">
                          <a:latin typeface="Arial" pitchFamily="34" charset="0"/>
                          <a:ea typeface="Times New Roman"/>
                          <a:cs typeface="Arial" pitchFamily="34" charset="0"/>
                        </a:rPr>
                        <a:t>                       headache, neck pain</a:t>
                      </a:r>
                    </a:p>
                    <a:p>
                      <a:pPr marL="0" marR="0" algn="r">
                        <a:spcBef>
                          <a:spcPts val="0"/>
                        </a:spcBef>
                        <a:spcAft>
                          <a:spcPts val="0"/>
                        </a:spcAft>
                      </a:pPr>
                      <a:r>
                        <a:rPr lang="en-US" sz="1200" b="1" dirty="0" smtClean="0">
                          <a:latin typeface="Arial" pitchFamily="34" charset="0"/>
                          <a:ea typeface="Times New Roman"/>
                          <a:cs typeface="Arial" pitchFamily="34" charset="0"/>
                        </a:rPr>
                        <a:t>muscle cramps,</a:t>
                      </a:r>
                      <a:r>
                        <a:rPr lang="en-US" sz="1200" b="1" baseline="0" dirty="0" smtClean="0">
                          <a:latin typeface="Arial" pitchFamily="34" charset="0"/>
                          <a:ea typeface="Times New Roman"/>
                          <a:cs typeface="Arial" pitchFamily="34" charset="0"/>
                        </a:rPr>
                        <a:t> back pain</a:t>
                      </a:r>
                      <a:endParaRPr lang="en-US" sz="1200" b="1" dirty="0">
                        <a:latin typeface="Arial" pitchFamily="34" charset="0"/>
                        <a:ea typeface="Times New Roman"/>
                        <a:cs typeface="Arial" pitchFamily="34" charset="0"/>
                      </a:endParaRPr>
                    </a:p>
                  </a:txBody>
                  <a:tcPr marL="45044" marR="45044" marT="0" marB="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656903">
                <a:tc>
                  <a:txBody>
                    <a:bodyPr/>
                    <a:lstStyle/>
                    <a:p>
                      <a:pPr marL="0" marR="0" algn="ctr">
                        <a:spcBef>
                          <a:spcPts val="0"/>
                        </a:spcBef>
                        <a:spcAft>
                          <a:spcPts val="0"/>
                        </a:spcAft>
                      </a:pPr>
                      <a:endParaRPr lang="en-US" sz="800" b="1" dirty="0">
                        <a:latin typeface="Arial" pitchFamily="34" charset="0"/>
                        <a:ea typeface="Times New Roman"/>
                        <a:cs typeface="Arial" pitchFamily="34" charset="0"/>
                      </a:endParaRPr>
                    </a:p>
                    <a:p>
                      <a:pPr marL="0" marR="0" algn="ctr">
                        <a:spcBef>
                          <a:spcPts val="0"/>
                        </a:spcBef>
                        <a:spcAft>
                          <a:spcPts val="0"/>
                        </a:spcAft>
                      </a:pPr>
                      <a:r>
                        <a:rPr lang="en-US" sz="1600" b="1" dirty="0" smtClean="0">
                          <a:latin typeface="Arial" pitchFamily="34" charset="0"/>
                          <a:ea typeface="Times New Roman"/>
                          <a:cs typeface="Arial" pitchFamily="34" charset="0"/>
                        </a:rPr>
                        <a:t>Metabolism</a:t>
                      </a:r>
                      <a:endParaRPr lang="en-US" sz="1600" b="1" dirty="0">
                        <a:latin typeface="Arial" pitchFamily="34" charset="0"/>
                        <a:ea typeface="Times New Roman"/>
                        <a:cs typeface="Arial" pitchFamily="34" charset="0"/>
                      </a:endParaRPr>
                    </a:p>
                  </a:txBody>
                  <a:tcPr marL="45044" marR="45044"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b="1" dirty="0">
                        <a:latin typeface="Arial" pitchFamily="34" charset="0"/>
                        <a:ea typeface="Times New Roman"/>
                        <a:cs typeface="Arial" pitchFamily="34" charset="0"/>
                      </a:endParaRPr>
                    </a:p>
                    <a:p>
                      <a:pPr marL="0" marR="0" algn="r">
                        <a:spcBef>
                          <a:spcPts val="0"/>
                        </a:spcBef>
                        <a:spcAft>
                          <a:spcPts val="0"/>
                        </a:spcAft>
                      </a:pPr>
                      <a:r>
                        <a:rPr lang="en-US" sz="1200" b="1" dirty="0" smtClean="0">
                          <a:latin typeface="Arial" pitchFamily="34" charset="0"/>
                          <a:ea typeface="Times New Roman"/>
                          <a:cs typeface="Arial" pitchFamily="34" charset="0"/>
                        </a:rPr>
                        <a:t>Higher blood sugar</a:t>
                      </a:r>
                      <a:r>
                        <a:rPr lang="en-US" sz="1200" b="1" baseline="0" dirty="0" smtClean="0">
                          <a:latin typeface="Arial" pitchFamily="34" charset="0"/>
                          <a:ea typeface="Times New Roman"/>
                          <a:cs typeface="Arial" pitchFamily="34" charset="0"/>
                        </a:rPr>
                        <a:t> and fats</a:t>
                      </a:r>
                      <a:endParaRPr lang="en-US" sz="1200" b="1" dirty="0" smtClean="0">
                        <a:latin typeface="Arial" pitchFamily="34" charset="0"/>
                        <a:ea typeface="Times New Roman"/>
                        <a:cs typeface="Arial" pitchFamily="34" charset="0"/>
                      </a:endParaRPr>
                    </a:p>
                    <a:p>
                      <a:pPr marL="0" marR="0" algn="r">
                        <a:spcBef>
                          <a:spcPts val="0"/>
                        </a:spcBef>
                        <a:spcAft>
                          <a:spcPts val="0"/>
                        </a:spcAft>
                      </a:pPr>
                      <a:r>
                        <a:rPr lang="en-US" sz="1200" b="1" dirty="0" smtClean="0">
                          <a:latin typeface="Arial" pitchFamily="34" charset="0"/>
                          <a:ea typeface="Times New Roman"/>
                          <a:cs typeface="Arial" pitchFamily="34" charset="0"/>
                        </a:rPr>
                        <a:t>Higher </a:t>
                      </a:r>
                      <a:r>
                        <a:rPr lang="en-US" sz="1200" b="1" dirty="0" err="1" smtClean="0">
                          <a:latin typeface="Arial" pitchFamily="34" charset="0"/>
                          <a:ea typeface="Times New Roman"/>
                          <a:cs typeface="Arial" pitchFamily="34" charset="0"/>
                        </a:rPr>
                        <a:t>cortisol</a:t>
                      </a:r>
                      <a:endParaRPr lang="en-US" sz="800" b="1" dirty="0">
                        <a:latin typeface="Arial" pitchFamily="34" charset="0"/>
                        <a:ea typeface="Times New Roman"/>
                        <a:cs typeface="Arial" pitchFamily="34" charset="0"/>
                      </a:endParaRPr>
                    </a:p>
                  </a:txBody>
                  <a:tcPr marL="45044" marR="45044"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r">
                        <a:spcBef>
                          <a:spcPts val="0"/>
                        </a:spcBef>
                        <a:spcAft>
                          <a:spcPts val="0"/>
                        </a:spcAft>
                      </a:pPr>
                      <a:endParaRPr lang="en-US" sz="800" b="1" dirty="0" smtClean="0">
                        <a:latin typeface="Arial" pitchFamily="34" charset="0"/>
                        <a:ea typeface="Times New Roman"/>
                        <a:cs typeface="Arial" pitchFamily="34" charset="0"/>
                      </a:endParaRPr>
                    </a:p>
                    <a:p>
                      <a:pPr marL="0" marR="0" algn="r">
                        <a:spcBef>
                          <a:spcPts val="0"/>
                        </a:spcBef>
                        <a:spcAft>
                          <a:spcPts val="0"/>
                        </a:spcAft>
                      </a:pPr>
                      <a:r>
                        <a:rPr lang="en-US" sz="1200" b="1" dirty="0" smtClean="0">
                          <a:latin typeface="Arial" pitchFamily="34" charset="0"/>
                          <a:ea typeface="Times New Roman"/>
                          <a:cs typeface="Arial" pitchFamily="34" charset="0"/>
                        </a:rPr>
                        <a:t>hi </a:t>
                      </a:r>
                      <a:r>
                        <a:rPr lang="en-US" sz="1200" b="1" dirty="0" err="1" smtClean="0">
                          <a:latin typeface="Arial" pitchFamily="34" charset="0"/>
                          <a:ea typeface="Times New Roman"/>
                          <a:cs typeface="Arial" pitchFamily="34" charset="0"/>
                        </a:rPr>
                        <a:t>cortisol</a:t>
                      </a:r>
                      <a:r>
                        <a:rPr lang="en-US" sz="1200" b="1" dirty="0" smtClean="0">
                          <a:latin typeface="Arial" pitchFamily="34" charset="0"/>
                          <a:ea typeface="Times New Roman"/>
                          <a:cs typeface="Arial" pitchFamily="34" charset="0"/>
                        </a:rPr>
                        <a:t> &gt; central obesity</a:t>
                      </a:r>
                    </a:p>
                    <a:p>
                      <a:pPr marL="0" marR="0" algn="r">
                        <a:spcBef>
                          <a:spcPts val="0"/>
                        </a:spcBef>
                        <a:spcAft>
                          <a:spcPts val="0"/>
                        </a:spcAft>
                      </a:pPr>
                      <a:r>
                        <a:rPr lang="en-US" sz="1200" b="1" dirty="0" smtClean="0">
                          <a:latin typeface="Arial" pitchFamily="34" charset="0"/>
                          <a:ea typeface="Times New Roman"/>
                          <a:cs typeface="Arial" pitchFamily="34" charset="0"/>
                        </a:rPr>
                        <a:t>insulin</a:t>
                      </a:r>
                      <a:r>
                        <a:rPr lang="en-US" sz="1200" b="1" baseline="0" dirty="0" smtClean="0">
                          <a:latin typeface="Arial" pitchFamily="34" charset="0"/>
                          <a:ea typeface="Times New Roman"/>
                          <a:cs typeface="Arial" pitchFamily="34" charset="0"/>
                        </a:rPr>
                        <a:t> resistance &gt; syndrome </a:t>
                      </a:r>
                      <a:endParaRPr lang="en-US" sz="1200" b="1" dirty="0" smtClean="0">
                        <a:latin typeface="Arial" pitchFamily="34" charset="0"/>
                        <a:ea typeface="Times New Roman"/>
                        <a:cs typeface="Arial" pitchFamily="34" charset="0"/>
                      </a:endParaRPr>
                    </a:p>
                  </a:txBody>
                  <a:tcPr marL="45044" marR="45044" marT="0" marB="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844589">
                <a:tc>
                  <a:txBody>
                    <a:bodyPr/>
                    <a:lstStyle/>
                    <a:p>
                      <a:pPr marL="0" marR="0" algn="ctr">
                        <a:spcBef>
                          <a:spcPts val="0"/>
                        </a:spcBef>
                        <a:spcAft>
                          <a:spcPts val="0"/>
                        </a:spcAft>
                      </a:pPr>
                      <a:endParaRPr lang="en-US" sz="800" b="1" dirty="0">
                        <a:latin typeface="Arial" pitchFamily="34" charset="0"/>
                        <a:ea typeface="Times New Roman"/>
                        <a:cs typeface="Arial" pitchFamily="34" charset="0"/>
                      </a:endParaRPr>
                    </a:p>
                    <a:p>
                      <a:pPr marL="0" marR="0" algn="ctr">
                        <a:spcBef>
                          <a:spcPts val="0"/>
                        </a:spcBef>
                        <a:spcAft>
                          <a:spcPts val="0"/>
                        </a:spcAft>
                      </a:pPr>
                      <a:r>
                        <a:rPr lang="en-US" sz="1600" b="1" dirty="0">
                          <a:latin typeface="Arial" pitchFamily="34" charset="0"/>
                          <a:ea typeface="Times New Roman"/>
                          <a:cs typeface="Arial" pitchFamily="34" charset="0"/>
                        </a:rPr>
                        <a:t>Gastrointestinal</a:t>
                      </a:r>
                    </a:p>
                  </a:txBody>
                  <a:tcPr marL="45044" marR="45044"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b="1" dirty="0">
                        <a:latin typeface="Arial" pitchFamily="34" charset="0"/>
                        <a:ea typeface="Times New Roman"/>
                        <a:cs typeface="Arial" pitchFamily="34" charset="0"/>
                      </a:endParaRPr>
                    </a:p>
                    <a:p>
                      <a:pPr marL="0" marR="0" algn="r">
                        <a:spcBef>
                          <a:spcPts val="0"/>
                        </a:spcBef>
                        <a:spcAft>
                          <a:spcPts val="0"/>
                        </a:spcAft>
                      </a:pPr>
                      <a:r>
                        <a:rPr lang="en-US" sz="1200" b="1" dirty="0" smtClean="0">
                          <a:latin typeface="Arial" pitchFamily="34" charset="0"/>
                          <a:ea typeface="Times New Roman"/>
                          <a:cs typeface="Arial" pitchFamily="34" charset="0"/>
                        </a:rPr>
                        <a:t>Less intestinal blood flow</a:t>
                      </a:r>
                    </a:p>
                    <a:p>
                      <a:pPr marL="0" marR="0" algn="r">
                        <a:spcBef>
                          <a:spcPts val="0"/>
                        </a:spcBef>
                        <a:spcAft>
                          <a:spcPts val="0"/>
                        </a:spcAft>
                      </a:pPr>
                      <a:r>
                        <a:rPr lang="en-US" sz="1200" b="1" dirty="0" smtClean="0">
                          <a:latin typeface="Arial" pitchFamily="34" charset="0"/>
                          <a:ea typeface="Times New Roman"/>
                          <a:cs typeface="Arial" pitchFamily="34" charset="0"/>
                        </a:rPr>
                        <a:t>Less intestinal movement</a:t>
                      </a:r>
                    </a:p>
                    <a:p>
                      <a:pPr marL="0" marR="0" algn="r">
                        <a:spcBef>
                          <a:spcPts val="0"/>
                        </a:spcBef>
                        <a:spcAft>
                          <a:spcPts val="0"/>
                        </a:spcAft>
                      </a:pPr>
                      <a:r>
                        <a:rPr lang="en-US" sz="1200" b="1" dirty="0" smtClean="0">
                          <a:latin typeface="Arial" pitchFamily="34" charset="0"/>
                          <a:ea typeface="Times New Roman"/>
                          <a:cs typeface="Arial" pitchFamily="34" charset="0"/>
                        </a:rPr>
                        <a:t>Less digestive secretions</a:t>
                      </a:r>
                      <a:endParaRPr lang="en-US" sz="1200" b="1" dirty="0">
                        <a:latin typeface="Arial" pitchFamily="34" charset="0"/>
                        <a:ea typeface="Times New Roman"/>
                        <a:cs typeface="Arial" pitchFamily="34" charset="0"/>
                      </a:endParaRPr>
                    </a:p>
                  </a:txBody>
                  <a:tcPr marL="45044" marR="45044"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r">
                        <a:spcBef>
                          <a:spcPts val="0"/>
                        </a:spcBef>
                        <a:spcAft>
                          <a:spcPts val="0"/>
                        </a:spcAft>
                      </a:pPr>
                      <a:endParaRPr lang="en-US" sz="500" b="1" dirty="0">
                        <a:latin typeface="Arial" pitchFamily="34" charset="0"/>
                        <a:ea typeface="Times New Roman"/>
                        <a:cs typeface="Arial" pitchFamily="34" charset="0"/>
                      </a:endParaRPr>
                    </a:p>
                    <a:p>
                      <a:pPr marL="0" marR="0" algn="r">
                        <a:spcBef>
                          <a:spcPts val="0"/>
                        </a:spcBef>
                        <a:spcAft>
                          <a:spcPts val="0"/>
                        </a:spcAft>
                      </a:pPr>
                      <a:r>
                        <a:rPr lang="en-US" sz="1200" b="1" dirty="0" smtClean="0">
                          <a:latin typeface="Arial" pitchFamily="34" charset="0"/>
                          <a:ea typeface="Times New Roman"/>
                          <a:cs typeface="Arial" pitchFamily="34" charset="0"/>
                        </a:rPr>
                        <a:t> </a:t>
                      </a:r>
                      <a:r>
                        <a:rPr lang="en-US" sz="1200" b="1" baseline="0" dirty="0" smtClean="0">
                          <a:latin typeface="Arial" pitchFamily="34" charset="0"/>
                          <a:ea typeface="Times New Roman"/>
                          <a:cs typeface="Arial" pitchFamily="34" charset="0"/>
                        </a:rPr>
                        <a:t>                   </a:t>
                      </a:r>
                      <a:r>
                        <a:rPr lang="en-US" sz="1200" b="1" dirty="0" err="1" smtClean="0">
                          <a:latin typeface="Arial" pitchFamily="34" charset="0"/>
                          <a:ea typeface="Times New Roman"/>
                          <a:cs typeface="Arial" pitchFamily="34" charset="0"/>
                        </a:rPr>
                        <a:t>gastroesophageal</a:t>
                      </a:r>
                      <a:r>
                        <a:rPr lang="en-US" sz="1200" b="1" dirty="0" smtClean="0">
                          <a:latin typeface="Arial" pitchFamily="34" charset="0"/>
                          <a:ea typeface="Times New Roman"/>
                          <a:cs typeface="Arial" pitchFamily="34" charset="0"/>
                        </a:rPr>
                        <a:t> reflux</a:t>
                      </a:r>
                    </a:p>
                    <a:p>
                      <a:pPr marL="0" marR="0" algn="r">
                        <a:spcBef>
                          <a:spcPts val="0"/>
                        </a:spcBef>
                        <a:spcAft>
                          <a:spcPts val="0"/>
                        </a:spcAft>
                      </a:pPr>
                      <a:r>
                        <a:rPr lang="en-US" sz="1200" b="1" dirty="0" smtClean="0">
                          <a:latin typeface="Arial" pitchFamily="34" charset="0"/>
                          <a:ea typeface="Times New Roman"/>
                          <a:cs typeface="Arial" pitchFamily="34" charset="0"/>
                        </a:rPr>
                        <a:t>dyspepsia, indigestion</a:t>
                      </a:r>
                    </a:p>
                    <a:p>
                      <a:pPr marL="0" marR="0" algn="r">
                        <a:spcBef>
                          <a:spcPts val="0"/>
                        </a:spcBef>
                        <a:spcAft>
                          <a:spcPts val="0"/>
                        </a:spcAft>
                      </a:pPr>
                      <a:r>
                        <a:rPr lang="en-US" sz="1200" b="1" dirty="0" smtClean="0">
                          <a:latin typeface="Arial" pitchFamily="34" charset="0"/>
                          <a:ea typeface="Times New Roman"/>
                          <a:cs typeface="Arial" pitchFamily="34" charset="0"/>
                        </a:rPr>
                        <a:t>gas/bloating, diarrhea, constipation</a:t>
                      </a:r>
                      <a:endParaRPr lang="en-US" sz="1200" b="1" dirty="0">
                        <a:latin typeface="Arial" pitchFamily="34" charset="0"/>
                        <a:ea typeface="Times New Roman"/>
                        <a:cs typeface="Arial" pitchFamily="34" charset="0"/>
                      </a:endParaRPr>
                    </a:p>
                  </a:txBody>
                  <a:tcPr marL="45044" marR="45044" marT="0" marB="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742832">
                <a:tc>
                  <a:txBody>
                    <a:bodyPr/>
                    <a:lstStyle/>
                    <a:p>
                      <a:pPr marL="0" marR="0" algn="ctr">
                        <a:spcBef>
                          <a:spcPts val="0"/>
                        </a:spcBef>
                        <a:spcAft>
                          <a:spcPts val="0"/>
                        </a:spcAft>
                      </a:pPr>
                      <a:endParaRPr lang="en-US" sz="800" b="1" dirty="0">
                        <a:latin typeface="Arial" pitchFamily="34" charset="0"/>
                        <a:ea typeface="Times New Roman"/>
                        <a:cs typeface="Arial" pitchFamily="34" charset="0"/>
                      </a:endParaRPr>
                    </a:p>
                    <a:p>
                      <a:pPr marL="0" marR="0" algn="ctr">
                        <a:spcBef>
                          <a:spcPts val="0"/>
                        </a:spcBef>
                        <a:spcAft>
                          <a:spcPts val="0"/>
                        </a:spcAft>
                      </a:pPr>
                      <a:r>
                        <a:rPr lang="en-US" sz="1600" b="1" dirty="0">
                          <a:latin typeface="Arial" pitchFamily="34" charset="0"/>
                          <a:ea typeface="Times New Roman"/>
                          <a:cs typeface="Arial" pitchFamily="34" charset="0"/>
                        </a:rPr>
                        <a:t>Reproductive</a:t>
                      </a:r>
                    </a:p>
                  </a:txBody>
                  <a:tcPr marL="45044" marR="45044"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b="1" dirty="0">
                        <a:latin typeface="Arial" pitchFamily="34" charset="0"/>
                        <a:ea typeface="Times New Roman"/>
                        <a:cs typeface="Arial" pitchFamily="34" charset="0"/>
                      </a:endParaRPr>
                    </a:p>
                    <a:p>
                      <a:pPr marL="0" marR="0" algn="r">
                        <a:spcBef>
                          <a:spcPts val="0"/>
                        </a:spcBef>
                        <a:spcAft>
                          <a:spcPts val="0"/>
                        </a:spcAft>
                      </a:pPr>
                      <a:r>
                        <a:rPr lang="en-US" sz="1200" b="1" dirty="0" smtClean="0">
                          <a:latin typeface="Arial" pitchFamily="34" charset="0"/>
                          <a:ea typeface="Times New Roman"/>
                          <a:cs typeface="Arial" pitchFamily="34" charset="0"/>
                        </a:rPr>
                        <a:t>Suppressed </a:t>
                      </a:r>
                      <a:r>
                        <a:rPr lang="en-US" sz="1200" b="1" baseline="0" dirty="0" smtClean="0">
                          <a:latin typeface="Arial" pitchFamily="34" charset="0"/>
                          <a:ea typeface="Times New Roman"/>
                          <a:cs typeface="Arial" pitchFamily="34" charset="0"/>
                        </a:rPr>
                        <a:t> genital </a:t>
                      </a:r>
                      <a:r>
                        <a:rPr lang="en-US" sz="1200" b="1" baseline="0" dirty="0" err="1" smtClean="0">
                          <a:latin typeface="Arial" pitchFamily="34" charset="0"/>
                          <a:ea typeface="Times New Roman"/>
                          <a:cs typeface="Arial" pitchFamily="34" charset="0"/>
                        </a:rPr>
                        <a:t>parasymp</a:t>
                      </a:r>
                      <a:r>
                        <a:rPr lang="en-US" sz="1200" b="1" baseline="0" dirty="0" smtClean="0">
                          <a:latin typeface="Arial" pitchFamily="34" charset="0"/>
                          <a:ea typeface="Times New Roman"/>
                          <a:cs typeface="Arial" pitchFamily="34" charset="0"/>
                        </a:rPr>
                        <a:t>  </a:t>
                      </a:r>
                      <a:r>
                        <a:rPr lang="en-US" sz="1200" b="1" baseline="0" dirty="0" err="1" smtClean="0">
                          <a:latin typeface="Arial" pitchFamily="34" charset="0"/>
                          <a:ea typeface="Times New Roman"/>
                          <a:cs typeface="Arial" pitchFamily="34" charset="0"/>
                        </a:rPr>
                        <a:t>fxn</a:t>
                      </a:r>
                      <a:endParaRPr lang="en-US" sz="1200" b="1" baseline="0" dirty="0" smtClean="0">
                        <a:latin typeface="Arial" pitchFamily="34" charset="0"/>
                        <a:ea typeface="Times New Roman"/>
                        <a:cs typeface="Arial" pitchFamily="34" charset="0"/>
                      </a:endParaRPr>
                    </a:p>
                    <a:p>
                      <a:pPr marL="0" marR="0" algn="r">
                        <a:spcBef>
                          <a:spcPts val="0"/>
                        </a:spcBef>
                        <a:spcAft>
                          <a:spcPts val="0"/>
                        </a:spcAft>
                      </a:pPr>
                      <a:endParaRPr lang="en-US" sz="1200" b="1" dirty="0">
                        <a:latin typeface="Arial" pitchFamily="34" charset="0"/>
                        <a:ea typeface="Times New Roman"/>
                        <a:cs typeface="Arial" pitchFamily="34" charset="0"/>
                      </a:endParaRPr>
                    </a:p>
                  </a:txBody>
                  <a:tcPr marL="45044" marR="45044"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b="1" baseline="0" dirty="0" smtClean="0">
                          <a:latin typeface="Arial" pitchFamily="34" charset="0"/>
                          <a:ea typeface="Times New Roman"/>
                          <a:cs typeface="Arial" pitchFamily="34" charset="0"/>
                        </a:rPr>
                        <a:t>    </a:t>
                      </a:r>
                      <a:r>
                        <a:rPr lang="en-US" sz="1200" b="1" dirty="0" smtClean="0">
                          <a:latin typeface="Arial" pitchFamily="34" charset="0"/>
                          <a:ea typeface="Times New Roman"/>
                          <a:cs typeface="Arial" pitchFamily="34" charset="0"/>
                        </a:rPr>
                        <a:t>       </a:t>
                      </a:r>
                      <a:r>
                        <a:rPr lang="en-US" sz="1200" b="1" baseline="0" dirty="0" smtClean="0">
                          <a:latin typeface="Arial" pitchFamily="34" charset="0"/>
                          <a:ea typeface="Times New Roman"/>
                          <a:cs typeface="Arial" pitchFamily="34" charset="0"/>
                        </a:rPr>
                        <a:t> </a:t>
                      </a:r>
                    </a:p>
                    <a:p>
                      <a:pPr marL="0" marR="0" indent="0" algn="r" defTabSz="914400" rtl="0" eaLnBrk="1" fontAlgn="auto" latinLnBrk="0" hangingPunct="1">
                        <a:lnSpc>
                          <a:spcPct val="100000"/>
                        </a:lnSpc>
                        <a:spcBef>
                          <a:spcPts val="0"/>
                        </a:spcBef>
                        <a:spcAft>
                          <a:spcPts val="0"/>
                        </a:spcAft>
                        <a:buClrTx/>
                        <a:buSzTx/>
                        <a:buFontTx/>
                        <a:buNone/>
                        <a:tabLst/>
                        <a:defRPr/>
                      </a:pPr>
                      <a:r>
                        <a:rPr lang="en-US" sz="1200" b="1" baseline="0" dirty="0" smtClean="0">
                          <a:latin typeface="Arial" pitchFamily="34" charset="0"/>
                          <a:ea typeface="Times New Roman"/>
                          <a:cs typeface="Arial" pitchFamily="34" charset="0"/>
                          <a:sym typeface="Wingdings"/>
                        </a:rPr>
                        <a:t></a:t>
                      </a:r>
                      <a:r>
                        <a:rPr lang="en-US" sz="1200" b="1" baseline="0" dirty="0" smtClean="0">
                          <a:latin typeface="Arial" pitchFamily="34" charset="0"/>
                          <a:ea typeface="Times New Roman"/>
                          <a:cs typeface="Arial" pitchFamily="34" charset="0"/>
                        </a:rPr>
                        <a:t> </a:t>
                      </a:r>
                      <a:r>
                        <a:rPr lang="en-US" sz="1200" b="1" dirty="0" smtClean="0">
                          <a:latin typeface="Arial" pitchFamily="34" charset="0"/>
                          <a:ea typeface="Times New Roman"/>
                          <a:cs typeface="Arial" pitchFamily="34" charset="0"/>
                        </a:rPr>
                        <a:t>sexual arousal</a:t>
                      </a:r>
                      <a:r>
                        <a:rPr lang="en-US" sz="1200" b="1" baseline="0" dirty="0" smtClean="0">
                          <a:latin typeface="Arial" pitchFamily="34" charset="0"/>
                          <a:ea typeface="Times New Roman"/>
                          <a:cs typeface="Arial" pitchFamily="34" charset="0"/>
                        </a:rPr>
                        <a:t> (</a:t>
                      </a:r>
                      <a:r>
                        <a:rPr lang="en-US" sz="1200" b="1" dirty="0" err="1" smtClean="0">
                          <a:latin typeface="Arial" pitchFamily="34" charset="0"/>
                          <a:ea typeface="Times New Roman"/>
                          <a:cs typeface="Arial" pitchFamily="34" charset="0"/>
                        </a:rPr>
                        <a:t>vag</a:t>
                      </a:r>
                      <a:r>
                        <a:rPr lang="en-US" sz="1200" b="1" baseline="0" dirty="0" smtClean="0">
                          <a:latin typeface="Arial" pitchFamily="34" charset="0"/>
                          <a:ea typeface="Times New Roman"/>
                          <a:cs typeface="Arial" pitchFamily="34" charset="0"/>
                        </a:rPr>
                        <a:t> </a:t>
                      </a:r>
                      <a:r>
                        <a:rPr lang="en-US" sz="1200" b="1" dirty="0" smtClean="0">
                          <a:latin typeface="Arial" pitchFamily="34" charset="0"/>
                          <a:ea typeface="Times New Roman"/>
                          <a:cs typeface="Arial" pitchFamily="34" charset="0"/>
                        </a:rPr>
                        <a:t>trans</a:t>
                      </a:r>
                      <a:r>
                        <a:rPr lang="en-US" sz="1200" b="1" baseline="0" dirty="0" smtClean="0">
                          <a:latin typeface="Arial" pitchFamily="34" charset="0"/>
                          <a:ea typeface="Times New Roman"/>
                          <a:cs typeface="Arial" pitchFamily="34" charset="0"/>
                        </a:rPr>
                        <a:t> </a:t>
                      </a:r>
                      <a:r>
                        <a:rPr lang="en-US" sz="1200" b="1" baseline="0" dirty="0" err="1" smtClean="0">
                          <a:latin typeface="Arial" pitchFamily="34" charset="0"/>
                          <a:ea typeface="Times New Roman"/>
                          <a:cs typeface="Arial" pitchFamily="34" charset="0"/>
                        </a:rPr>
                        <a:t>lub</a:t>
                      </a:r>
                      <a:r>
                        <a:rPr lang="en-US" sz="1200" b="1" baseline="0" dirty="0" smtClean="0">
                          <a:latin typeface="Arial" pitchFamily="34" charset="0"/>
                          <a:ea typeface="Times New Roman"/>
                          <a:cs typeface="Arial" pitchFamily="34" charset="0"/>
                        </a:rPr>
                        <a:t>)</a:t>
                      </a:r>
                    </a:p>
                  </a:txBody>
                  <a:tcPr marL="45044" marR="45044" marT="0" marB="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742832">
                <a:tc>
                  <a:txBody>
                    <a:bodyPr/>
                    <a:lstStyle/>
                    <a:p>
                      <a:pPr marL="0" marR="0" algn="ctr">
                        <a:spcBef>
                          <a:spcPts val="0"/>
                        </a:spcBef>
                        <a:spcAft>
                          <a:spcPts val="0"/>
                        </a:spcAft>
                      </a:pPr>
                      <a:endParaRPr lang="en-US" sz="800" b="1" dirty="0">
                        <a:latin typeface="Arial" pitchFamily="34" charset="0"/>
                        <a:ea typeface="Times New Roman"/>
                        <a:cs typeface="Arial" pitchFamily="34" charset="0"/>
                      </a:endParaRPr>
                    </a:p>
                    <a:p>
                      <a:pPr marL="0" marR="0" algn="ctr">
                        <a:spcBef>
                          <a:spcPts val="0"/>
                        </a:spcBef>
                        <a:spcAft>
                          <a:spcPts val="0"/>
                        </a:spcAft>
                      </a:pPr>
                      <a:r>
                        <a:rPr lang="en-US" sz="1600" b="1" dirty="0">
                          <a:latin typeface="Arial" pitchFamily="34" charset="0"/>
                          <a:ea typeface="Times New Roman"/>
                          <a:cs typeface="Arial" pitchFamily="34" charset="0"/>
                        </a:rPr>
                        <a:t>Immune System</a:t>
                      </a:r>
                    </a:p>
                  </a:txBody>
                  <a:tcPr marL="45044" marR="45044"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b="1" dirty="0">
                        <a:latin typeface="Arial" pitchFamily="34" charset="0"/>
                        <a:ea typeface="Times New Roman"/>
                        <a:cs typeface="Arial" pitchFamily="34" charset="0"/>
                      </a:endParaRPr>
                    </a:p>
                    <a:p>
                      <a:pPr marL="0" marR="0" algn="r">
                        <a:spcBef>
                          <a:spcPts val="0"/>
                        </a:spcBef>
                        <a:spcAft>
                          <a:spcPts val="0"/>
                        </a:spcAft>
                      </a:pPr>
                      <a:r>
                        <a:rPr lang="en-US" sz="1200" b="1" u="sng" dirty="0" smtClean="0">
                          <a:latin typeface="Arial" pitchFamily="34" charset="0"/>
                          <a:ea typeface="Times New Roman"/>
                          <a:cs typeface="Arial" pitchFamily="34" charset="0"/>
                        </a:rPr>
                        <a:t>Acquired</a:t>
                      </a:r>
                      <a:r>
                        <a:rPr lang="en-US" sz="1200" b="1" dirty="0" smtClean="0">
                          <a:latin typeface="Arial" pitchFamily="34" charset="0"/>
                          <a:ea typeface="Times New Roman"/>
                          <a:cs typeface="Arial" pitchFamily="34" charset="0"/>
                        </a:rPr>
                        <a:t> Immunity </a:t>
                      </a:r>
                      <a:r>
                        <a:rPr lang="en-US" sz="1200" b="1" u="sng" dirty="0" smtClean="0">
                          <a:latin typeface="Arial" pitchFamily="34" charset="0"/>
                          <a:ea typeface="Times New Roman"/>
                          <a:cs typeface="Arial" pitchFamily="34" charset="0"/>
                        </a:rPr>
                        <a:t>LESS</a:t>
                      </a:r>
                      <a:r>
                        <a:rPr lang="en-US" sz="1200" b="1" dirty="0" smtClean="0">
                          <a:latin typeface="Arial" pitchFamily="34" charset="0"/>
                          <a:ea typeface="Times New Roman"/>
                          <a:cs typeface="Arial" pitchFamily="34" charset="0"/>
                        </a:rPr>
                        <a:t> protective</a:t>
                      </a:r>
                    </a:p>
                    <a:p>
                      <a:pPr marL="0" marR="0" algn="r">
                        <a:spcBef>
                          <a:spcPts val="0"/>
                        </a:spcBef>
                        <a:spcAft>
                          <a:spcPts val="0"/>
                        </a:spcAft>
                      </a:pPr>
                      <a:r>
                        <a:rPr lang="en-US" sz="1200" b="1" u="sng" dirty="0" smtClean="0">
                          <a:latin typeface="Arial" pitchFamily="34" charset="0"/>
                          <a:ea typeface="Times New Roman"/>
                          <a:cs typeface="Arial" pitchFamily="34" charset="0"/>
                        </a:rPr>
                        <a:t>Innate</a:t>
                      </a:r>
                      <a:r>
                        <a:rPr lang="en-US" sz="1200" b="1" dirty="0" smtClean="0">
                          <a:latin typeface="Arial" pitchFamily="34" charset="0"/>
                          <a:ea typeface="Times New Roman"/>
                          <a:cs typeface="Arial" pitchFamily="34" charset="0"/>
                        </a:rPr>
                        <a:t> Immunity </a:t>
                      </a:r>
                      <a:r>
                        <a:rPr lang="en-US" sz="1200" b="1" u="sng" dirty="0" smtClean="0">
                          <a:latin typeface="Arial" pitchFamily="34" charset="0"/>
                          <a:ea typeface="Times New Roman"/>
                          <a:cs typeface="Arial" pitchFamily="34" charset="0"/>
                        </a:rPr>
                        <a:t>MORE</a:t>
                      </a:r>
                      <a:r>
                        <a:rPr lang="en-US" sz="1200" b="1" dirty="0" smtClean="0">
                          <a:latin typeface="Arial" pitchFamily="34" charset="0"/>
                          <a:ea typeface="Times New Roman"/>
                          <a:cs typeface="Arial" pitchFamily="34" charset="0"/>
                        </a:rPr>
                        <a:t> reactive</a:t>
                      </a:r>
                      <a:endParaRPr lang="en-US" sz="1200" b="1" dirty="0">
                        <a:latin typeface="Arial" pitchFamily="34" charset="0"/>
                        <a:ea typeface="Times New Roman"/>
                        <a:cs typeface="Arial" pitchFamily="34" charset="0"/>
                      </a:endParaRPr>
                    </a:p>
                  </a:txBody>
                  <a:tcPr marL="45044" marR="45044"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r">
                        <a:spcBef>
                          <a:spcPts val="0"/>
                        </a:spcBef>
                        <a:spcAft>
                          <a:spcPts val="0"/>
                        </a:spcAft>
                      </a:pPr>
                      <a:endParaRPr lang="en-US" sz="800" b="1" dirty="0" smtClean="0">
                        <a:latin typeface="Arial" pitchFamily="34" charset="0"/>
                        <a:ea typeface="Times New Roman"/>
                        <a:cs typeface="Arial" pitchFamily="34" charset="0"/>
                      </a:endParaRPr>
                    </a:p>
                    <a:p>
                      <a:pPr marL="0" marR="0" indent="0" algn="r"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ea typeface="Times New Roman"/>
                          <a:cs typeface="Arial" pitchFamily="34" charset="0"/>
                        </a:rPr>
                        <a:t>     increased systemic inflammation</a:t>
                      </a:r>
                    </a:p>
                    <a:p>
                      <a:pPr marL="0" marR="0" indent="0" algn="r"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ea typeface="Times New Roman"/>
                          <a:cs typeface="Arial" pitchFamily="34" charset="0"/>
                        </a:rPr>
                        <a:t>impaired wound</a:t>
                      </a:r>
                      <a:r>
                        <a:rPr lang="en-US" sz="1200" b="1" baseline="0" dirty="0" smtClean="0">
                          <a:latin typeface="Arial" pitchFamily="34" charset="0"/>
                          <a:ea typeface="Times New Roman"/>
                          <a:cs typeface="Arial" pitchFamily="34" charset="0"/>
                        </a:rPr>
                        <a:t> healing</a:t>
                      </a:r>
                      <a:endParaRPr lang="en-US" sz="1200" b="1" dirty="0" smtClean="0">
                        <a:latin typeface="Arial" pitchFamily="34" charset="0"/>
                        <a:ea typeface="Times New Roman"/>
                        <a:cs typeface="Arial" pitchFamily="34" charset="0"/>
                      </a:endParaRPr>
                    </a:p>
                  </a:txBody>
                  <a:tcPr marL="45044" marR="45044" marT="0" marB="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1219962">
                <a:tc>
                  <a:txBody>
                    <a:bodyPr/>
                    <a:lstStyle/>
                    <a:p>
                      <a:pPr marL="0" marR="0" algn="ctr">
                        <a:spcBef>
                          <a:spcPts val="0"/>
                        </a:spcBef>
                        <a:spcAft>
                          <a:spcPts val="0"/>
                        </a:spcAft>
                      </a:pPr>
                      <a:endParaRPr lang="en-US" sz="800" b="1" dirty="0">
                        <a:latin typeface="Arial" pitchFamily="34" charset="0"/>
                        <a:ea typeface="Times New Roman"/>
                        <a:cs typeface="Arial" pitchFamily="34" charset="0"/>
                      </a:endParaRPr>
                    </a:p>
                    <a:p>
                      <a:pPr marL="0" marR="0" algn="ctr">
                        <a:spcBef>
                          <a:spcPts val="0"/>
                        </a:spcBef>
                        <a:spcAft>
                          <a:spcPts val="0"/>
                        </a:spcAft>
                      </a:pPr>
                      <a:r>
                        <a:rPr lang="en-US" sz="1600" b="1" dirty="0">
                          <a:latin typeface="Arial" pitchFamily="34" charset="0"/>
                          <a:ea typeface="Times New Roman"/>
                          <a:cs typeface="Arial" pitchFamily="34" charset="0"/>
                        </a:rPr>
                        <a:t>Brain &amp; Thinking</a:t>
                      </a:r>
                    </a:p>
                  </a:txBody>
                  <a:tcPr marL="45044" marR="45044"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b="1" dirty="0">
                        <a:latin typeface="Arial" pitchFamily="34" charset="0"/>
                        <a:ea typeface="Times New Roman"/>
                        <a:cs typeface="Arial" pitchFamily="34" charset="0"/>
                      </a:endParaRPr>
                    </a:p>
                    <a:p>
                      <a:pPr marL="0" marR="0" algn="r">
                        <a:spcBef>
                          <a:spcPts val="0"/>
                        </a:spcBef>
                        <a:spcAft>
                          <a:spcPts val="0"/>
                        </a:spcAft>
                      </a:pPr>
                      <a:r>
                        <a:rPr lang="en-US" sz="1100" b="1" dirty="0" smtClean="0">
                          <a:latin typeface="Arial" pitchFamily="34" charset="0"/>
                          <a:ea typeface="Times New Roman"/>
                          <a:cs typeface="Arial" pitchFamily="34" charset="0"/>
                        </a:rPr>
                        <a:t>Hyper-alert</a:t>
                      </a:r>
                    </a:p>
                    <a:p>
                      <a:pPr marL="0" marR="0" algn="r">
                        <a:spcBef>
                          <a:spcPts val="0"/>
                        </a:spcBef>
                        <a:spcAft>
                          <a:spcPts val="0"/>
                        </a:spcAft>
                      </a:pPr>
                      <a:r>
                        <a:rPr lang="en-US" sz="1100" b="1" dirty="0" smtClean="0">
                          <a:latin typeface="Arial" pitchFamily="34" charset="0"/>
                          <a:ea typeface="Times New Roman"/>
                          <a:cs typeface="Arial" pitchFamily="34" charset="0"/>
                        </a:rPr>
                        <a:t>Closed defensive thinking</a:t>
                      </a:r>
                    </a:p>
                    <a:p>
                      <a:pPr marL="0" marR="0" algn="r">
                        <a:spcBef>
                          <a:spcPts val="0"/>
                        </a:spcBef>
                        <a:spcAft>
                          <a:spcPts val="0"/>
                        </a:spcAft>
                      </a:pPr>
                      <a:r>
                        <a:rPr lang="en-US" sz="1100" b="1" dirty="0" smtClean="0">
                          <a:latin typeface="Arial" pitchFamily="34" charset="0"/>
                          <a:ea typeface="Times New Roman"/>
                          <a:cs typeface="Arial" pitchFamily="34" charset="0"/>
                        </a:rPr>
                        <a:t>Aggressive behavior</a:t>
                      </a:r>
                    </a:p>
                  </a:txBody>
                  <a:tcPr marL="45044" marR="45044"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r">
                        <a:spcBef>
                          <a:spcPts val="0"/>
                        </a:spcBef>
                        <a:spcAft>
                          <a:spcPts val="0"/>
                        </a:spcAft>
                      </a:pPr>
                      <a:endParaRPr lang="en-US" sz="500" b="1" dirty="0">
                        <a:latin typeface="Arial" pitchFamily="34" charset="0"/>
                        <a:ea typeface="Times New Roman"/>
                        <a:cs typeface="Arial" pitchFamily="34" charset="0"/>
                      </a:endParaRPr>
                    </a:p>
                    <a:p>
                      <a:pPr marL="0" marR="0" algn="r">
                        <a:spcBef>
                          <a:spcPts val="0"/>
                        </a:spcBef>
                        <a:spcAft>
                          <a:spcPts val="0"/>
                        </a:spcAft>
                      </a:pPr>
                      <a:r>
                        <a:rPr lang="en-US" sz="1200" b="1" dirty="0" smtClean="0">
                          <a:latin typeface="Arial" pitchFamily="34" charset="0"/>
                          <a:ea typeface="Times New Roman"/>
                          <a:cs typeface="Arial" pitchFamily="34" charset="0"/>
                        </a:rPr>
                        <a:t>       tense,</a:t>
                      </a:r>
                      <a:r>
                        <a:rPr lang="en-US" sz="1200" b="1" baseline="0" dirty="0" smtClean="0">
                          <a:latin typeface="Arial" pitchFamily="34" charset="0"/>
                          <a:ea typeface="Times New Roman"/>
                          <a:cs typeface="Arial" pitchFamily="34" charset="0"/>
                        </a:rPr>
                        <a:t>  fearful, insomnia, fatigue</a:t>
                      </a:r>
                    </a:p>
                    <a:p>
                      <a:pPr marL="0" marR="0" algn="r">
                        <a:spcBef>
                          <a:spcPts val="0"/>
                        </a:spcBef>
                        <a:spcAft>
                          <a:spcPts val="0"/>
                        </a:spcAft>
                      </a:pPr>
                      <a:r>
                        <a:rPr lang="en-US" sz="1200" b="1" baseline="0" dirty="0" smtClean="0">
                          <a:latin typeface="Arial" pitchFamily="34" charset="0"/>
                          <a:ea typeface="Times New Roman"/>
                          <a:cs typeface="Arial" pitchFamily="34" charset="0"/>
                        </a:rPr>
                        <a:t>poor concentration, distractibility</a:t>
                      </a:r>
                    </a:p>
                    <a:p>
                      <a:pPr marL="0" marR="0" algn="r">
                        <a:spcBef>
                          <a:spcPts val="0"/>
                        </a:spcBef>
                        <a:spcAft>
                          <a:spcPts val="0"/>
                        </a:spcAft>
                      </a:pPr>
                      <a:r>
                        <a:rPr lang="en-US" sz="1200" b="1" baseline="0" dirty="0" smtClean="0">
                          <a:latin typeface="Arial" pitchFamily="34" charset="0"/>
                          <a:ea typeface="Times New Roman"/>
                          <a:cs typeface="Arial" pitchFamily="34" charset="0"/>
                        </a:rPr>
                        <a:t>irritability, anger</a:t>
                      </a:r>
                    </a:p>
                    <a:p>
                      <a:pPr marL="0" marR="0" algn="r">
                        <a:spcBef>
                          <a:spcPts val="0"/>
                        </a:spcBef>
                        <a:spcAft>
                          <a:spcPts val="0"/>
                        </a:spcAft>
                      </a:pPr>
                      <a:endParaRPr lang="en-US" sz="1200" b="1" baseline="0" dirty="0" smtClean="0">
                        <a:latin typeface="Arial" pitchFamily="34" charset="0"/>
                        <a:ea typeface="Times New Roman"/>
                        <a:cs typeface="Arial" pitchFamily="34" charset="0"/>
                      </a:endParaRPr>
                    </a:p>
                    <a:p>
                      <a:pPr marL="0" marR="0" algn="r">
                        <a:spcBef>
                          <a:spcPts val="0"/>
                        </a:spcBef>
                        <a:spcAft>
                          <a:spcPts val="0"/>
                        </a:spcAft>
                      </a:pPr>
                      <a:endParaRPr lang="en-US" sz="1200" b="1" baseline="0" dirty="0" smtClean="0">
                        <a:latin typeface="Arial" pitchFamily="34" charset="0"/>
                        <a:ea typeface="Times New Roman"/>
                        <a:cs typeface="Arial" pitchFamily="34" charset="0"/>
                      </a:endParaRPr>
                    </a:p>
                  </a:txBody>
                  <a:tcPr marL="45044" marR="45044" marT="0" marB="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nvGraphicFramePr>
        <p:xfrm>
          <a:off x="609600" y="838200"/>
          <a:ext cx="7924800" cy="5791200"/>
        </p:xfrm>
        <a:graphic>
          <a:graphicData uri="http://schemas.openxmlformats.org/presentationml/2006/ole">
            <p:oleObj spid="_x0000_s26626" name="Acrobat Document" r:id="rId3" imgW="5525271" imgH="4048690" progId="AcroExch.Document.DC">
              <p:embed/>
            </p:oleObj>
          </a:graphicData>
        </a:graphic>
      </p:graphicFrame>
      <p:pic>
        <p:nvPicPr>
          <p:cNvPr id="4" name="Picture 3" descr="Affinia_color_pmsU_ver_notagTransparent.jpg"/>
          <p:cNvPicPr>
            <a:picLocks noChangeAspect="1"/>
          </p:cNvPicPr>
          <p:nvPr/>
        </p:nvPicPr>
        <p:blipFill>
          <a:blip r:embed="rId4" cstate="print"/>
          <a:stretch>
            <a:fillRect/>
          </a:stretch>
        </p:blipFill>
        <p:spPr>
          <a:xfrm>
            <a:off x="7620000" y="152400"/>
            <a:ext cx="1219200" cy="6747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81000" y="457200"/>
          <a:ext cx="8534400" cy="6248400"/>
        </p:xfrm>
        <a:graphic>
          <a:graphicData uri="http://schemas.openxmlformats.org/drawingml/2006/table">
            <a:tbl>
              <a:tblPr/>
              <a:tblGrid>
                <a:gridCol w="2802758"/>
                <a:gridCol w="2929468"/>
                <a:gridCol w="2802174"/>
              </a:tblGrid>
              <a:tr h="437240">
                <a:tc>
                  <a:txBody>
                    <a:bodyPr/>
                    <a:lstStyle/>
                    <a:p>
                      <a:pPr marL="0" marR="0" algn="ctr">
                        <a:spcBef>
                          <a:spcPts val="0"/>
                        </a:spcBef>
                        <a:spcAft>
                          <a:spcPts val="0"/>
                        </a:spcAft>
                      </a:pPr>
                      <a:r>
                        <a:rPr lang="en-US" sz="1200" b="1" dirty="0">
                          <a:latin typeface="Arial" pitchFamily="34" charset="0"/>
                          <a:cs typeface="Arial" pitchFamily="34" charset="0"/>
                        </a:rPr>
                        <a:t>Optimized for</a:t>
                      </a:r>
                    </a:p>
                    <a:p>
                      <a:pPr marL="0" marR="0" algn="ctr">
                        <a:spcBef>
                          <a:spcPts val="0"/>
                        </a:spcBef>
                        <a:spcAft>
                          <a:spcPts val="0"/>
                        </a:spcAft>
                      </a:pPr>
                      <a:r>
                        <a:rPr lang="en-US" sz="1200" b="1" dirty="0" smtClean="0">
                          <a:latin typeface="Arial" pitchFamily="34" charset="0"/>
                          <a:cs typeface="Arial" pitchFamily="34" charset="0"/>
                        </a:rPr>
                        <a:t>Healing, Growth, &amp; Reproduction</a:t>
                      </a:r>
                      <a:endParaRPr lang="en-US" sz="1200" b="1" dirty="0">
                        <a:latin typeface="Arial" pitchFamily="34" charset="0"/>
                        <a:cs typeface="Arial" pitchFamily="34" charset="0"/>
                      </a:endParaRPr>
                    </a:p>
                  </a:txBody>
                  <a:tcPr marL="45044" marR="450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4ACFF8"/>
                    </a:solidFill>
                  </a:tcPr>
                </a:tc>
                <a:tc>
                  <a:txBody>
                    <a:bodyPr/>
                    <a:lstStyle/>
                    <a:p>
                      <a:pPr marL="0" marR="0" algn="ctr">
                        <a:spcBef>
                          <a:spcPts val="0"/>
                        </a:spcBef>
                        <a:spcAft>
                          <a:spcPts val="0"/>
                        </a:spcAft>
                      </a:pPr>
                      <a:r>
                        <a:rPr lang="en-US" sz="1400" b="1" dirty="0">
                          <a:latin typeface="Arial" pitchFamily="34" charset="0"/>
                          <a:ea typeface="Times New Roman"/>
                          <a:cs typeface="Arial" pitchFamily="34" charset="0"/>
                        </a:rPr>
                        <a:t>Relaxed Mode</a:t>
                      </a:r>
                    </a:p>
                    <a:p>
                      <a:pPr marL="0" marR="0" algn="ctr">
                        <a:spcBef>
                          <a:spcPts val="0"/>
                        </a:spcBef>
                        <a:spcAft>
                          <a:spcPts val="0"/>
                        </a:spcAft>
                      </a:pPr>
                      <a:r>
                        <a:rPr lang="en-US" sz="1400" b="1" dirty="0">
                          <a:latin typeface="Arial" pitchFamily="34" charset="0"/>
                          <a:ea typeface="Times New Roman"/>
                          <a:cs typeface="Arial" pitchFamily="34" charset="0"/>
                        </a:rPr>
                        <a:t>(</a:t>
                      </a:r>
                      <a:r>
                        <a:rPr lang="en-US" sz="1400" b="1" dirty="0" smtClean="0">
                          <a:latin typeface="Arial" pitchFamily="34" charset="0"/>
                          <a:ea typeface="Times New Roman"/>
                          <a:cs typeface="Arial" pitchFamily="34" charset="0"/>
                        </a:rPr>
                        <a:t>Parasympathetic)</a:t>
                      </a:r>
                      <a:endParaRPr lang="en-US" sz="1400" b="1" dirty="0">
                        <a:latin typeface="Arial" pitchFamily="34" charset="0"/>
                        <a:ea typeface="Times New Roman"/>
                        <a:cs typeface="Arial" pitchFamily="34" charset="0"/>
                      </a:endParaRPr>
                    </a:p>
                  </a:txBody>
                  <a:tcPr marL="45044" marR="45044"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1EFA33"/>
                    </a:solidFill>
                  </a:tcPr>
                </a:tc>
                <a:tc>
                  <a:txBody>
                    <a:bodyPr/>
                    <a:lstStyle/>
                    <a:p>
                      <a:pPr marL="0" marR="0" algn="ctr">
                        <a:spcBef>
                          <a:spcPts val="0"/>
                        </a:spcBef>
                        <a:spcAft>
                          <a:spcPts val="0"/>
                        </a:spcAft>
                      </a:pPr>
                      <a:r>
                        <a:rPr lang="en-US" sz="1400" b="1" kern="0" dirty="0" err="1">
                          <a:latin typeface="Arial" pitchFamily="34" charset="0"/>
                          <a:cs typeface="Arial" pitchFamily="34" charset="0"/>
                        </a:rPr>
                        <a:t>Hypothalmus</a:t>
                      </a:r>
                      <a:r>
                        <a:rPr lang="en-US" sz="1400" b="1" kern="0" dirty="0">
                          <a:latin typeface="Arial" pitchFamily="34" charset="0"/>
                          <a:cs typeface="Arial" pitchFamily="34" charset="0"/>
                        </a:rPr>
                        <a:t> / ANS</a:t>
                      </a:r>
                    </a:p>
                    <a:p>
                      <a:pPr marL="0" marR="0" algn="ctr">
                        <a:spcBef>
                          <a:spcPts val="0"/>
                        </a:spcBef>
                        <a:spcAft>
                          <a:spcPts val="0"/>
                        </a:spcAft>
                      </a:pPr>
                      <a:r>
                        <a:rPr lang="en-US" sz="1400" b="1" kern="0" dirty="0">
                          <a:latin typeface="Arial" pitchFamily="34" charset="0"/>
                          <a:cs typeface="Arial" pitchFamily="34" charset="0"/>
                        </a:rPr>
                        <a:t>Organ Systems</a:t>
                      </a:r>
                    </a:p>
                  </a:txBody>
                  <a:tcPr marL="45044" marR="45044" marT="0" marB="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888568">
                <a:tc>
                  <a:txBody>
                    <a:bodyPr/>
                    <a:lstStyle/>
                    <a:p>
                      <a:pPr marL="0" marR="0">
                        <a:spcBef>
                          <a:spcPts val="0"/>
                        </a:spcBef>
                        <a:spcAft>
                          <a:spcPts val="0"/>
                        </a:spcAft>
                      </a:pPr>
                      <a:endParaRPr lang="en-US" sz="500" b="1" dirty="0">
                        <a:latin typeface="Arial" pitchFamily="34" charset="0"/>
                        <a:ea typeface="Times New Roman"/>
                        <a:cs typeface="Arial" pitchFamily="34" charset="0"/>
                      </a:endParaRPr>
                    </a:p>
                    <a:p>
                      <a:pPr marL="0" marR="0">
                        <a:spcBef>
                          <a:spcPts val="0"/>
                        </a:spcBef>
                        <a:spcAft>
                          <a:spcPts val="0"/>
                        </a:spcAft>
                      </a:pPr>
                      <a:r>
                        <a:rPr lang="en-US" sz="1200" b="1" dirty="0">
                          <a:latin typeface="Arial" pitchFamily="34" charset="0"/>
                          <a:ea typeface="Times New Roman"/>
                          <a:cs typeface="Arial" pitchFamily="34" charset="0"/>
                        </a:rPr>
                        <a:t>Full circulation to all organs </a:t>
                      </a:r>
                      <a:r>
                        <a:rPr lang="en-US" sz="1200" b="1" dirty="0" smtClean="0">
                          <a:latin typeface="Arial" pitchFamily="34" charset="0"/>
                          <a:ea typeface="Times New Roman"/>
                          <a:cs typeface="Arial" pitchFamily="34" charset="0"/>
                        </a:rPr>
                        <a:t>            </a:t>
                      </a:r>
                    </a:p>
                    <a:p>
                      <a:pPr marL="0" marR="0">
                        <a:spcBef>
                          <a:spcPts val="0"/>
                        </a:spcBef>
                        <a:spcAft>
                          <a:spcPts val="0"/>
                        </a:spcAft>
                      </a:pPr>
                      <a:endParaRPr lang="en-US" sz="1200" b="1" dirty="0">
                        <a:latin typeface="Arial" pitchFamily="34" charset="0"/>
                        <a:ea typeface="Times New Roman"/>
                        <a:cs typeface="Arial" pitchFamily="34" charset="0"/>
                      </a:endParaRPr>
                    </a:p>
                    <a:p>
                      <a:pPr marL="0" marR="0">
                        <a:spcBef>
                          <a:spcPts val="0"/>
                        </a:spcBef>
                        <a:spcAft>
                          <a:spcPts val="0"/>
                        </a:spcAft>
                      </a:pPr>
                      <a:r>
                        <a:rPr lang="en-US" sz="1200" b="1" dirty="0" smtClean="0">
                          <a:latin typeface="Arial" pitchFamily="34" charset="0"/>
                          <a:ea typeface="Times New Roman"/>
                          <a:cs typeface="Arial" pitchFamily="34" charset="0"/>
                        </a:rPr>
                        <a:t>(</a:t>
                      </a:r>
                      <a:r>
                        <a:rPr lang="en-US" sz="1200" b="1" dirty="0">
                          <a:latin typeface="Arial" pitchFamily="34" charset="0"/>
                          <a:ea typeface="Times New Roman"/>
                          <a:cs typeface="Arial" pitchFamily="34" charset="0"/>
                        </a:rPr>
                        <a:t>less thrombosis)</a:t>
                      </a:r>
                    </a:p>
                  </a:txBody>
                  <a:tcPr marL="45044" marR="450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ACFF8"/>
                    </a:solidFill>
                  </a:tcPr>
                </a:tc>
                <a:tc>
                  <a:txBody>
                    <a:bodyPr/>
                    <a:lstStyle/>
                    <a:p>
                      <a:pPr marL="0" marR="0">
                        <a:spcBef>
                          <a:spcPts val="0"/>
                        </a:spcBef>
                        <a:spcAft>
                          <a:spcPts val="0"/>
                        </a:spcAft>
                      </a:pPr>
                      <a:endParaRPr lang="en-US" sz="500" b="1" dirty="0">
                        <a:latin typeface="Arial" pitchFamily="34" charset="0"/>
                        <a:ea typeface="Times New Roman"/>
                        <a:cs typeface="Arial" pitchFamily="34" charset="0"/>
                      </a:endParaRPr>
                    </a:p>
                    <a:p>
                      <a:pPr marL="0" marR="0">
                        <a:spcBef>
                          <a:spcPts val="0"/>
                        </a:spcBef>
                        <a:spcAft>
                          <a:spcPts val="0"/>
                        </a:spcAft>
                      </a:pPr>
                      <a:r>
                        <a:rPr lang="en-US" sz="1200" b="1" dirty="0">
                          <a:latin typeface="Arial" pitchFamily="34" charset="0"/>
                          <a:ea typeface="Times New Roman"/>
                          <a:cs typeface="Arial" pitchFamily="34" charset="0"/>
                        </a:rPr>
                        <a:t>Normal </a:t>
                      </a:r>
                      <a:r>
                        <a:rPr lang="en-US" sz="1200" b="1" dirty="0" smtClean="0">
                          <a:latin typeface="Arial" pitchFamily="34" charset="0"/>
                          <a:ea typeface="Times New Roman"/>
                          <a:cs typeface="Arial" pitchFamily="34" charset="0"/>
                        </a:rPr>
                        <a:t>heart</a:t>
                      </a:r>
                      <a:r>
                        <a:rPr lang="en-US" sz="1200" b="1" baseline="0" dirty="0" smtClean="0">
                          <a:latin typeface="Arial" pitchFamily="34" charset="0"/>
                          <a:ea typeface="Times New Roman"/>
                          <a:cs typeface="Arial" pitchFamily="34" charset="0"/>
                        </a:rPr>
                        <a:t> rate</a:t>
                      </a:r>
                      <a:endParaRPr lang="en-US" sz="1200" b="1" dirty="0">
                        <a:latin typeface="Arial" pitchFamily="34" charset="0"/>
                        <a:ea typeface="Times New Roman"/>
                        <a:cs typeface="Arial" pitchFamily="34" charset="0"/>
                      </a:endParaRPr>
                    </a:p>
                    <a:p>
                      <a:pPr marL="0" marR="0">
                        <a:spcBef>
                          <a:spcPts val="0"/>
                        </a:spcBef>
                        <a:spcAft>
                          <a:spcPts val="0"/>
                        </a:spcAft>
                      </a:pPr>
                      <a:r>
                        <a:rPr lang="en-US" sz="1200" b="1" dirty="0">
                          <a:latin typeface="Arial" pitchFamily="34" charset="0"/>
                          <a:ea typeface="Times New Roman"/>
                          <a:cs typeface="Arial" pitchFamily="34" charset="0"/>
                        </a:rPr>
                        <a:t>Normal blood pressure</a:t>
                      </a:r>
                    </a:p>
                    <a:p>
                      <a:pPr marL="0" marR="0">
                        <a:spcBef>
                          <a:spcPts val="0"/>
                        </a:spcBef>
                        <a:spcAft>
                          <a:spcPts val="0"/>
                        </a:spcAft>
                      </a:pPr>
                      <a:r>
                        <a:rPr lang="en-US" sz="1200" b="1" dirty="0">
                          <a:latin typeface="Arial" pitchFamily="34" charset="0"/>
                          <a:ea typeface="Times New Roman"/>
                          <a:cs typeface="Arial" pitchFamily="34" charset="0"/>
                        </a:rPr>
                        <a:t>Less blood clotting</a:t>
                      </a:r>
                    </a:p>
                    <a:p>
                      <a:pPr marL="0" marR="0">
                        <a:spcBef>
                          <a:spcPts val="0"/>
                        </a:spcBef>
                        <a:spcAft>
                          <a:spcPts val="0"/>
                        </a:spcAft>
                      </a:pPr>
                      <a:r>
                        <a:rPr lang="en-US" sz="1200" b="1" dirty="0">
                          <a:latin typeface="Arial" pitchFamily="34" charset="0"/>
                          <a:ea typeface="Times New Roman"/>
                          <a:cs typeface="Arial" pitchFamily="34" charset="0"/>
                        </a:rPr>
                        <a:t>Increased blood flow to </a:t>
                      </a:r>
                      <a:r>
                        <a:rPr lang="en-US" sz="1200" b="1" dirty="0" smtClean="0">
                          <a:latin typeface="Arial" pitchFamily="34" charset="0"/>
                          <a:ea typeface="Times New Roman"/>
                          <a:cs typeface="Arial" pitchFamily="34" charset="0"/>
                        </a:rPr>
                        <a:t>skin</a:t>
                      </a:r>
                      <a:endParaRPr lang="en-US" sz="1200" b="1" dirty="0">
                        <a:latin typeface="Arial" pitchFamily="34" charset="0"/>
                        <a:ea typeface="Times New Roman"/>
                        <a:cs typeface="Arial" pitchFamily="34" charset="0"/>
                      </a:endParaRPr>
                    </a:p>
                  </a:txBody>
                  <a:tcPr marL="45044" marR="45044"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EFA33"/>
                    </a:solidFill>
                  </a:tcPr>
                </a:tc>
                <a:tc>
                  <a:txBody>
                    <a:bodyPr/>
                    <a:lstStyle/>
                    <a:p>
                      <a:pPr marL="0" marR="0" algn="ctr">
                        <a:spcBef>
                          <a:spcPts val="0"/>
                        </a:spcBef>
                        <a:spcAft>
                          <a:spcPts val="0"/>
                        </a:spcAft>
                      </a:pPr>
                      <a:endParaRPr lang="en-US" sz="800" b="1" dirty="0">
                        <a:latin typeface="Arial" pitchFamily="34" charset="0"/>
                        <a:ea typeface="Times New Roman"/>
                        <a:cs typeface="Arial" pitchFamily="34" charset="0"/>
                      </a:endParaRPr>
                    </a:p>
                    <a:p>
                      <a:pPr marL="0" marR="0" algn="ctr">
                        <a:spcBef>
                          <a:spcPts val="0"/>
                        </a:spcBef>
                        <a:spcAft>
                          <a:spcPts val="0"/>
                        </a:spcAft>
                      </a:pPr>
                      <a:r>
                        <a:rPr lang="en-US" sz="1600" b="1" dirty="0">
                          <a:latin typeface="Arial" pitchFamily="34" charset="0"/>
                          <a:ea typeface="Times New Roman"/>
                          <a:cs typeface="Arial" pitchFamily="34" charset="0"/>
                        </a:rPr>
                        <a:t>Cardiovascular</a:t>
                      </a:r>
                    </a:p>
                  </a:txBody>
                  <a:tcPr marL="45044" marR="45044" marT="0" marB="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8625">
                <a:tc>
                  <a:txBody>
                    <a:bodyPr/>
                    <a:lstStyle/>
                    <a:p>
                      <a:pPr marL="0" marR="0">
                        <a:spcBef>
                          <a:spcPts val="0"/>
                        </a:spcBef>
                        <a:spcAft>
                          <a:spcPts val="0"/>
                        </a:spcAft>
                      </a:pPr>
                      <a:endParaRPr lang="en-US" sz="1200" b="1" dirty="0">
                        <a:latin typeface="Arial" pitchFamily="34" charset="0"/>
                        <a:ea typeface="Times New Roman"/>
                        <a:cs typeface="Arial" pitchFamily="34" charset="0"/>
                      </a:endParaRPr>
                    </a:p>
                    <a:p>
                      <a:pPr marL="0" marR="0">
                        <a:spcBef>
                          <a:spcPts val="0"/>
                        </a:spcBef>
                        <a:spcAft>
                          <a:spcPts val="0"/>
                        </a:spcAft>
                      </a:pPr>
                      <a:r>
                        <a:rPr lang="en-US" sz="1200" b="1" dirty="0">
                          <a:latin typeface="Arial" pitchFamily="34" charset="0"/>
                          <a:ea typeface="Times New Roman"/>
                          <a:cs typeface="Arial" pitchFamily="34" charset="0"/>
                        </a:rPr>
                        <a:t>Flexible muscles                    </a:t>
                      </a:r>
                      <a:r>
                        <a:rPr lang="en-US" sz="1200" b="1" dirty="0" smtClean="0">
                          <a:latin typeface="Arial" pitchFamily="34" charset="0"/>
                          <a:ea typeface="Times New Roman"/>
                          <a:cs typeface="Arial" pitchFamily="34" charset="0"/>
                        </a:rPr>
                        <a:t>             </a:t>
                      </a:r>
                      <a:endParaRPr lang="en-US" sz="1200" b="1" dirty="0">
                        <a:latin typeface="Arial" pitchFamily="34" charset="0"/>
                        <a:ea typeface="Times New Roman"/>
                        <a:cs typeface="Arial" pitchFamily="34" charset="0"/>
                      </a:endParaRPr>
                    </a:p>
                  </a:txBody>
                  <a:tcPr marL="45044" marR="450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ACFF8"/>
                    </a:solidFill>
                  </a:tcPr>
                </a:tc>
                <a:tc>
                  <a:txBody>
                    <a:bodyPr/>
                    <a:lstStyle/>
                    <a:p>
                      <a:pPr marL="0" marR="0">
                        <a:spcBef>
                          <a:spcPts val="0"/>
                        </a:spcBef>
                        <a:spcAft>
                          <a:spcPts val="0"/>
                        </a:spcAft>
                      </a:pPr>
                      <a:endParaRPr lang="en-US" sz="1200" b="1" dirty="0">
                        <a:latin typeface="Arial" pitchFamily="34" charset="0"/>
                        <a:ea typeface="Times New Roman"/>
                        <a:cs typeface="Arial" pitchFamily="34" charset="0"/>
                      </a:endParaRPr>
                    </a:p>
                    <a:p>
                      <a:pPr marL="0" marR="0">
                        <a:spcBef>
                          <a:spcPts val="0"/>
                        </a:spcBef>
                        <a:spcAft>
                          <a:spcPts val="0"/>
                        </a:spcAft>
                      </a:pPr>
                      <a:r>
                        <a:rPr lang="en-US" sz="1200" b="1" dirty="0">
                          <a:latin typeface="Arial" pitchFamily="34" charset="0"/>
                          <a:ea typeface="Times New Roman"/>
                          <a:cs typeface="Arial" pitchFamily="34" charset="0"/>
                        </a:rPr>
                        <a:t>Relaxed muscles</a:t>
                      </a:r>
                    </a:p>
                  </a:txBody>
                  <a:tcPr marL="45044" marR="45044"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EFA33"/>
                    </a:solidFill>
                  </a:tcPr>
                </a:tc>
                <a:tc>
                  <a:txBody>
                    <a:bodyPr/>
                    <a:lstStyle/>
                    <a:p>
                      <a:pPr marL="0" marR="0" algn="ctr">
                        <a:spcBef>
                          <a:spcPts val="0"/>
                        </a:spcBef>
                        <a:spcAft>
                          <a:spcPts val="0"/>
                        </a:spcAft>
                      </a:pPr>
                      <a:endParaRPr lang="en-US" sz="800" b="1" dirty="0">
                        <a:latin typeface="Arial" pitchFamily="34" charset="0"/>
                        <a:ea typeface="Times New Roman"/>
                        <a:cs typeface="Arial" pitchFamily="34" charset="0"/>
                      </a:endParaRPr>
                    </a:p>
                    <a:p>
                      <a:pPr marL="0" marR="0" algn="ctr">
                        <a:spcBef>
                          <a:spcPts val="0"/>
                        </a:spcBef>
                        <a:spcAft>
                          <a:spcPts val="0"/>
                        </a:spcAft>
                      </a:pPr>
                      <a:r>
                        <a:rPr lang="en-US" sz="1600" b="1" dirty="0">
                          <a:latin typeface="Arial" pitchFamily="34" charset="0"/>
                          <a:ea typeface="Times New Roman"/>
                          <a:cs typeface="Arial" pitchFamily="34" charset="0"/>
                        </a:rPr>
                        <a:t>Musculature</a:t>
                      </a:r>
                    </a:p>
                  </a:txBody>
                  <a:tcPr marL="45044" marR="45044" marT="0" marB="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6614">
                <a:tc>
                  <a:txBody>
                    <a:bodyPr/>
                    <a:lstStyle/>
                    <a:p>
                      <a:pPr marL="0" marR="0">
                        <a:spcBef>
                          <a:spcPts val="0"/>
                        </a:spcBef>
                        <a:spcAft>
                          <a:spcPts val="0"/>
                        </a:spcAft>
                      </a:pPr>
                      <a:endParaRPr lang="en-US" sz="500" b="1" dirty="0">
                        <a:latin typeface="Arial" pitchFamily="34" charset="0"/>
                        <a:ea typeface="Times New Roman"/>
                        <a:cs typeface="Arial" pitchFamily="34" charset="0"/>
                      </a:endParaRPr>
                    </a:p>
                    <a:p>
                      <a:pPr marL="0" marR="0">
                        <a:spcBef>
                          <a:spcPts val="0"/>
                        </a:spcBef>
                        <a:spcAft>
                          <a:spcPts val="0"/>
                        </a:spcAft>
                      </a:pPr>
                      <a:r>
                        <a:rPr lang="en-US" sz="1200" b="1" dirty="0" smtClean="0">
                          <a:latin typeface="Arial" pitchFamily="34" charset="0"/>
                          <a:ea typeface="Times New Roman"/>
                          <a:cs typeface="Arial" pitchFamily="34" charset="0"/>
                        </a:rPr>
                        <a:t>Normal </a:t>
                      </a:r>
                      <a:r>
                        <a:rPr lang="en-US" sz="1200" b="1" dirty="0">
                          <a:latin typeface="Arial" pitchFamily="34" charset="0"/>
                          <a:ea typeface="Times New Roman"/>
                          <a:cs typeface="Arial" pitchFamily="34" charset="0"/>
                        </a:rPr>
                        <a:t>metabolism </a:t>
                      </a:r>
                      <a:r>
                        <a:rPr lang="en-US" sz="1200" b="1" dirty="0" smtClean="0">
                          <a:latin typeface="Arial" pitchFamily="34" charset="0"/>
                          <a:ea typeface="Times New Roman"/>
                          <a:cs typeface="Arial" pitchFamily="34" charset="0"/>
                        </a:rPr>
                        <a:t>                            </a:t>
                      </a:r>
                      <a:endParaRPr lang="en-US" sz="1100" b="1" dirty="0" smtClean="0">
                        <a:latin typeface="Arial" pitchFamily="34" charset="0"/>
                        <a:ea typeface="Times New Roman"/>
                        <a:cs typeface="Arial" pitchFamily="34" charset="0"/>
                      </a:endParaRPr>
                    </a:p>
                    <a:p>
                      <a:pPr marL="0" marR="0">
                        <a:spcBef>
                          <a:spcPts val="0"/>
                        </a:spcBef>
                        <a:spcAft>
                          <a:spcPts val="0"/>
                        </a:spcAft>
                      </a:pPr>
                      <a:r>
                        <a:rPr lang="en-US" sz="1200" b="1" dirty="0" smtClean="0">
                          <a:latin typeface="Arial" pitchFamily="34" charset="0"/>
                          <a:ea typeface="Times New Roman"/>
                          <a:cs typeface="Arial" pitchFamily="34" charset="0"/>
                        </a:rPr>
                        <a:t>          </a:t>
                      </a:r>
                      <a:endParaRPr lang="en-US" sz="1200" b="1" dirty="0">
                        <a:latin typeface="Arial" pitchFamily="34" charset="0"/>
                        <a:ea typeface="Times New Roman"/>
                        <a:cs typeface="Arial" pitchFamily="34" charset="0"/>
                      </a:endParaRPr>
                    </a:p>
                  </a:txBody>
                  <a:tcPr marL="45044" marR="450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ACFF8"/>
                    </a:solidFill>
                  </a:tcPr>
                </a:tc>
                <a:tc>
                  <a:txBody>
                    <a:bodyPr/>
                    <a:lstStyle/>
                    <a:p>
                      <a:pPr marL="0" marR="0">
                        <a:spcBef>
                          <a:spcPts val="0"/>
                        </a:spcBef>
                        <a:spcAft>
                          <a:spcPts val="0"/>
                        </a:spcAft>
                      </a:pPr>
                      <a:endParaRPr lang="en-US" sz="500" b="1" dirty="0">
                        <a:latin typeface="Arial" pitchFamily="34" charset="0"/>
                        <a:ea typeface="Times New Roman"/>
                        <a:cs typeface="Arial" pitchFamily="34" charset="0"/>
                      </a:endParaRPr>
                    </a:p>
                    <a:p>
                      <a:pPr marL="0" marR="0">
                        <a:spcBef>
                          <a:spcPts val="0"/>
                        </a:spcBef>
                        <a:spcAft>
                          <a:spcPts val="0"/>
                        </a:spcAft>
                      </a:pPr>
                      <a:r>
                        <a:rPr lang="en-US" sz="1200" b="1" dirty="0">
                          <a:latin typeface="Arial" pitchFamily="34" charset="0"/>
                          <a:ea typeface="Times New Roman"/>
                          <a:cs typeface="Arial" pitchFamily="34" charset="0"/>
                        </a:rPr>
                        <a:t>Lower blood </a:t>
                      </a:r>
                      <a:r>
                        <a:rPr lang="en-US" sz="1200" b="1" dirty="0" smtClean="0">
                          <a:latin typeface="Arial" pitchFamily="34" charset="0"/>
                          <a:ea typeface="Times New Roman"/>
                          <a:cs typeface="Arial" pitchFamily="34" charset="0"/>
                        </a:rPr>
                        <a:t>sugar and fats</a:t>
                      </a:r>
                      <a:endParaRPr lang="en-US" sz="1200" b="1" dirty="0">
                        <a:latin typeface="Arial" pitchFamily="34" charset="0"/>
                        <a:ea typeface="Times New Roman"/>
                        <a:cs typeface="Arial" pitchFamily="34" charset="0"/>
                      </a:endParaRPr>
                    </a:p>
                    <a:p>
                      <a:pPr marL="0" marR="0">
                        <a:spcBef>
                          <a:spcPts val="0"/>
                        </a:spcBef>
                        <a:spcAft>
                          <a:spcPts val="0"/>
                        </a:spcAft>
                      </a:pPr>
                      <a:r>
                        <a:rPr lang="en-US" sz="1200" b="1" dirty="0">
                          <a:latin typeface="Arial" pitchFamily="34" charset="0"/>
                          <a:ea typeface="Times New Roman"/>
                          <a:cs typeface="Arial" pitchFamily="34" charset="0"/>
                        </a:rPr>
                        <a:t>Lower </a:t>
                      </a:r>
                      <a:r>
                        <a:rPr lang="en-US" sz="1200" b="1" dirty="0" smtClean="0">
                          <a:latin typeface="Arial" pitchFamily="34" charset="0"/>
                          <a:ea typeface="Times New Roman"/>
                          <a:cs typeface="Arial" pitchFamily="34" charset="0"/>
                        </a:rPr>
                        <a:t>insulin,</a:t>
                      </a:r>
                      <a:r>
                        <a:rPr lang="en-US" sz="1200" b="1" baseline="0" dirty="0" smtClean="0">
                          <a:latin typeface="Arial" pitchFamily="34" charset="0"/>
                          <a:ea typeface="Times New Roman"/>
                          <a:cs typeface="Arial" pitchFamily="34" charset="0"/>
                        </a:rPr>
                        <a:t> </a:t>
                      </a:r>
                      <a:r>
                        <a:rPr lang="en-US" sz="1200" b="1" baseline="0" dirty="0" err="1" smtClean="0">
                          <a:latin typeface="Arial" pitchFamily="34" charset="0"/>
                          <a:ea typeface="Times New Roman"/>
                          <a:cs typeface="Arial" pitchFamily="34" charset="0"/>
                        </a:rPr>
                        <a:t>cortisol</a:t>
                      </a:r>
                      <a:endParaRPr lang="en-US" sz="1200" b="1" dirty="0">
                        <a:latin typeface="Arial" pitchFamily="34" charset="0"/>
                        <a:ea typeface="Times New Roman"/>
                        <a:cs typeface="Arial" pitchFamily="34" charset="0"/>
                      </a:endParaRPr>
                    </a:p>
                  </a:txBody>
                  <a:tcPr marL="45044" marR="45044"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EFA33"/>
                    </a:solidFill>
                  </a:tcPr>
                </a:tc>
                <a:tc>
                  <a:txBody>
                    <a:bodyPr/>
                    <a:lstStyle/>
                    <a:p>
                      <a:pPr marL="0" marR="0" algn="ctr">
                        <a:spcBef>
                          <a:spcPts val="0"/>
                        </a:spcBef>
                        <a:spcAft>
                          <a:spcPts val="0"/>
                        </a:spcAft>
                      </a:pPr>
                      <a:endParaRPr lang="en-US" sz="800" b="1" dirty="0">
                        <a:latin typeface="Arial" pitchFamily="34" charset="0"/>
                        <a:ea typeface="Times New Roman"/>
                        <a:cs typeface="Arial" pitchFamily="34" charset="0"/>
                      </a:endParaRPr>
                    </a:p>
                    <a:p>
                      <a:pPr marL="0" marR="0" algn="ctr">
                        <a:spcBef>
                          <a:spcPts val="0"/>
                        </a:spcBef>
                        <a:spcAft>
                          <a:spcPts val="0"/>
                        </a:spcAft>
                      </a:pPr>
                      <a:r>
                        <a:rPr lang="en-US" sz="1600" b="1" dirty="0" smtClean="0">
                          <a:latin typeface="Arial" pitchFamily="34" charset="0"/>
                          <a:ea typeface="Times New Roman"/>
                          <a:cs typeface="Arial" pitchFamily="34" charset="0"/>
                        </a:rPr>
                        <a:t>Metabolism</a:t>
                      </a:r>
                      <a:endParaRPr lang="en-US" sz="1600" b="1" dirty="0">
                        <a:latin typeface="Arial" pitchFamily="34" charset="0"/>
                        <a:ea typeface="Times New Roman"/>
                        <a:cs typeface="Arial" pitchFamily="34" charset="0"/>
                      </a:endParaRPr>
                    </a:p>
                  </a:txBody>
                  <a:tcPr marL="45044" marR="45044" marT="0" marB="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7182">
                <a:tc>
                  <a:txBody>
                    <a:bodyPr/>
                    <a:lstStyle/>
                    <a:p>
                      <a:pPr marL="0" marR="0">
                        <a:spcBef>
                          <a:spcPts val="0"/>
                        </a:spcBef>
                        <a:spcAft>
                          <a:spcPts val="0"/>
                        </a:spcAft>
                      </a:pPr>
                      <a:endParaRPr lang="en-US" sz="500" b="1" dirty="0">
                        <a:latin typeface="Arial" pitchFamily="34" charset="0"/>
                        <a:ea typeface="Times New Roman"/>
                        <a:cs typeface="Arial" pitchFamily="34" charset="0"/>
                      </a:endParaRPr>
                    </a:p>
                    <a:p>
                      <a:pPr marL="0" marR="0">
                        <a:spcBef>
                          <a:spcPts val="0"/>
                        </a:spcBef>
                        <a:spcAft>
                          <a:spcPts val="0"/>
                        </a:spcAft>
                      </a:pPr>
                      <a:r>
                        <a:rPr lang="en-US" sz="1200" b="1" dirty="0">
                          <a:latin typeface="Arial" pitchFamily="34" charset="0"/>
                          <a:ea typeface="Times New Roman"/>
                          <a:cs typeface="Arial" pitchFamily="34" charset="0"/>
                        </a:rPr>
                        <a:t>Good digestion of </a:t>
                      </a:r>
                      <a:r>
                        <a:rPr lang="en-US" sz="1200" b="1" dirty="0" smtClean="0">
                          <a:latin typeface="Arial" pitchFamily="34" charset="0"/>
                          <a:ea typeface="Times New Roman"/>
                          <a:cs typeface="Arial" pitchFamily="34" charset="0"/>
                        </a:rPr>
                        <a:t>food,                       </a:t>
                      </a:r>
                      <a:endParaRPr lang="en-US" sz="1200" b="1" dirty="0">
                        <a:latin typeface="Arial" pitchFamily="34" charset="0"/>
                        <a:ea typeface="Times New Roman"/>
                        <a:cs typeface="Arial" pitchFamily="34" charset="0"/>
                      </a:endParaRPr>
                    </a:p>
                    <a:p>
                      <a:pPr marL="0" marR="0">
                        <a:spcBef>
                          <a:spcPts val="0"/>
                        </a:spcBef>
                        <a:spcAft>
                          <a:spcPts val="0"/>
                        </a:spcAft>
                      </a:pPr>
                      <a:r>
                        <a:rPr lang="en-US" sz="1200" b="1" baseline="0" dirty="0" smtClean="0">
                          <a:latin typeface="Arial" pitchFamily="34" charset="0"/>
                          <a:ea typeface="Times New Roman"/>
                          <a:cs typeface="Arial" pitchFamily="34" charset="0"/>
                        </a:rPr>
                        <a:t>     </a:t>
                      </a:r>
                      <a:r>
                        <a:rPr lang="en-US" sz="1200" b="1" dirty="0" smtClean="0">
                          <a:latin typeface="Arial" pitchFamily="34" charset="0"/>
                          <a:ea typeface="Times New Roman"/>
                          <a:cs typeface="Arial" pitchFamily="34" charset="0"/>
                        </a:rPr>
                        <a:t>absorption of nutrients</a:t>
                      </a:r>
                      <a:endParaRPr lang="en-US" sz="1200" b="1" dirty="0">
                        <a:latin typeface="Arial" pitchFamily="34" charset="0"/>
                        <a:ea typeface="Times New Roman"/>
                        <a:cs typeface="Arial" pitchFamily="34" charset="0"/>
                      </a:endParaRPr>
                    </a:p>
                    <a:p>
                      <a:pPr marL="0" marR="0">
                        <a:spcBef>
                          <a:spcPts val="0"/>
                        </a:spcBef>
                        <a:spcAft>
                          <a:spcPts val="0"/>
                        </a:spcAft>
                      </a:pPr>
                      <a:r>
                        <a:rPr lang="en-US" sz="1200" b="1" dirty="0" smtClean="0">
                          <a:latin typeface="Arial" pitchFamily="34" charset="0"/>
                          <a:ea typeface="Times New Roman"/>
                          <a:cs typeface="Arial" pitchFamily="34" charset="0"/>
                        </a:rPr>
                        <a:t>     elimination </a:t>
                      </a:r>
                      <a:r>
                        <a:rPr lang="en-US" sz="1200" b="1" dirty="0">
                          <a:latin typeface="Arial" pitchFamily="34" charset="0"/>
                          <a:ea typeface="Times New Roman"/>
                          <a:cs typeface="Arial" pitchFamily="34" charset="0"/>
                        </a:rPr>
                        <a:t>of waste</a:t>
                      </a:r>
                    </a:p>
                  </a:txBody>
                  <a:tcPr marL="45044" marR="450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ACFF8"/>
                    </a:solidFill>
                  </a:tcPr>
                </a:tc>
                <a:tc>
                  <a:txBody>
                    <a:bodyPr/>
                    <a:lstStyle/>
                    <a:p>
                      <a:pPr marL="0" marR="0">
                        <a:spcBef>
                          <a:spcPts val="0"/>
                        </a:spcBef>
                        <a:spcAft>
                          <a:spcPts val="0"/>
                        </a:spcAft>
                      </a:pPr>
                      <a:endParaRPr lang="en-US" sz="500" b="1" dirty="0">
                        <a:latin typeface="Arial" pitchFamily="34" charset="0"/>
                        <a:ea typeface="Times New Roman"/>
                        <a:cs typeface="Arial" pitchFamily="34" charset="0"/>
                      </a:endParaRPr>
                    </a:p>
                    <a:p>
                      <a:pPr marL="0" marR="0">
                        <a:spcBef>
                          <a:spcPts val="0"/>
                        </a:spcBef>
                        <a:spcAft>
                          <a:spcPts val="0"/>
                        </a:spcAft>
                      </a:pPr>
                      <a:r>
                        <a:rPr lang="en-US" sz="1200" b="1" dirty="0">
                          <a:latin typeface="Arial" pitchFamily="34" charset="0"/>
                          <a:ea typeface="Times New Roman"/>
                          <a:cs typeface="Arial" pitchFamily="34" charset="0"/>
                        </a:rPr>
                        <a:t>More digestive secretions</a:t>
                      </a:r>
                    </a:p>
                    <a:p>
                      <a:pPr marL="0" marR="0">
                        <a:spcBef>
                          <a:spcPts val="0"/>
                        </a:spcBef>
                        <a:spcAft>
                          <a:spcPts val="0"/>
                        </a:spcAft>
                      </a:pPr>
                      <a:r>
                        <a:rPr lang="en-US" sz="1200" b="1" dirty="0" smtClean="0">
                          <a:latin typeface="Arial" pitchFamily="34" charset="0"/>
                          <a:ea typeface="Times New Roman"/>
                          <a:cs typeface="Arial" pitchFamily="34" charset="0"/>
                        </a:rPr>
                        <a:t>More intestinal </a:t>
                      </a:r>
                      <a:r>
                        <a:rPr lang="en-US" sz="1200" b="1" dirty="0">
                          <a:latin typeface="Arial" pitchFamily="34" charset="0"/>
                          <a:ea typeface="Times New Roman"/>
                          <a:cs typeface="Arial" pitchFamily="34" charset="0"/>
                        </a:rPr>
                        <a:t>blood flow</a:t>
                      </a:r>
                    </a:p>
                    <a:p>
                      <a:pPr marL="0" marR="0">
                        <a:spcBef>
                          <a:spcPts val="0"/>
                        </a:spcBef>
                        <a:spcAft>
                          <a:spcPts val="0"/>
                        </a:spcAft>
                      </a:pPr>
                      <a:r>
                        <a:rPr lang="en-US" sz="1200" b="1" dirty="0" smtClean="0">
                          <a:latin typeface="Arial" pitchFamily="34" charset="0"/>
                          <a:ea typeface="Times New Roman"/>
                          <a:cs typeface="Arial" pitchFamily="34" charset="0"/>
                        </a:rPr>
                        <a:t>More intestinal </a:t>
                      </a:r>
                      <a:r>
                        <a:rPr lang="en-US" sz="1200" b="1" dirty="0">
                          <a:latin typeface="Arial" pitchFamily="34" charset="0"/>
                          <a:ea typeface="Times New Roman"/>
                          <a:cs typeface="Arial" pitchFamily="34" charset="0"/>
                        </a:rPr>
                        <a:t>movement</a:t>
                      </a:r>
                    </a:p>
                  </a:txBody>
                  <a:tcPr marL="45044" marR="45044"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EFA33"/>
                    </a:solidFill>
                  </a:tcPr>
                </a:tc>
                <a:tc>
                  <a:txBody>
                    <a:bodyPr/>
                    <a:lstStyle/>
                    <a:p>
                      <a:pPr marL="0" marR="0" algn="ctr">
                        <a:spcBef>
                          <a:spcPts val="0"/>
                        </a:spcBef>
                        <a:spcAft>
                          <a:spcPts val="0"/>
                        </a:spcAft>
                      </a:pPr>
                      <a:endParaRPr lang="en-US" sz="800" b="1" dirty="0">
                        <a:latin typeface="Arial" pitchFamily="34" charset="0"/>
                        <a:ea typeface="Times New Roman"/>
                        <a:cs typeface="Arial" pitchFamily="34" charset="0"/>
                      </a:endParaRPr>
                    </a:p>
                    <a:p>
                      <a:pPr marL="0" marR="0" algn="ctr">
                        <a:spcBef>
                          <a:spcPts val="0"/>
                        </a:spcBef>
                        <a:spcAft>
                          <a:spcPts val="0"/>
                        </a:spcAft>
                      </a:pPr>
                      <a:r>
                        <a:rPr lang="en-US" sz="1600" b="1" dirty="0" smtClean="0">
                          <a:latin typeface="Arial" pitchFamily="34" charset="0"/>
                          <a:ea typeface="Times New Roman"/>
                          <a:cs typeface="Arial" pitchFamily="34" charset="0"/>
                        </a:rPr>
                        <a:t>Gastrointestinal</a:t>
                      </a:r>
                      <a:endParaRPr lang="en-US" sz="1600" b="1" dirty="0">
                        <a:latin typeface="Arial" pitchFamily="34" charset="0"/>
                        <a:ea typeface="Times New Roman"/>
                        <a:cs typeface="Arial" pitchFamily="34" charset="0"/>
                      </a:endParaRPr>
                    </a:p>
                  </a:txBody>
                  <a:tcPr marL="45044" marR="45044" marT="0" marB="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13852">
                <a:tc>
                  <a:txBody>
                    <a:bodyPr/>
                    <a:lstStyle/>
                    <a:p>
                      <a:pPr marL="0" marR="0">
                        <a:spcBef>
                          <a:spcPts val="0"/>
                        </a:spcBef>
                        <a:spcAft>
                          <a:spcPts val="0"/>
                        </a:spcAft>
                      </a:pPr>
                      <a:endParaRPr lang="en-US" sz="500" b="1" dirty="0">
                        <a:latin typeface="Arial" pitchFamily="34" charset="0"/>
                        <a:ea typeface="Times New Roman"/>
                        <a:cs typeface="Arial" pitchFamily="34" charset="0"/>
                      </a:endParaRPr>
                    </a:p>
                    <a:p>
                      <a:pPr marL="0" marR="0">
                        <a:spcBef>
                          <a:spcPts val="0"/>
                        </a:spcBef>
                        <a:spcAft>
                          <a:spcPts val="0"/>
                        </a:spcAft>
                      </a:pPr>
                      <a:r>
                        <a:rPr lang="en-US" sz="1200" b="1" dirty="0" smtClean="0">
                          <a:latin typeface="Arial" pitchFamily="34" charset="0"/>
                          <a:ea typeface="Times New Roman"/>
                          <a:cs typeface="Arial" pitchFamily="34" charset="0"/>
                        </a:rPr>
                        <a:t>Ovulation</a:t>
                      </a:r>
                      <a:r>
                        <a:rPr lang="en-US" sz="1200" b="1" baseline="0" dirty="0" smtClean="0">
                          <a:latin typeface="Arial" pitchFamily="34" charset="0"/>
                          <a:ea typeface="Times New Roman"/>
                          <a:cs typeface="Arial" pitchFamily="34" charset="0"/>
                        </a:rPr>
                        <a:t> </a:t>
                      </a:r>
                      <a:r>
                        <a:rPr lang="en-US" sz="1200" b="1" dirty="0" smtClean="0">
                          <a:latin typeface="Arial" pitchFamily="34" charset="0"/>
                          <a:ea typeface="Times New Roman"/>
                          <a:cs typeface="Arial" pitchFamily="34" charset="0"/>
                        </a:rPr>
                        <a:t>&amp; Spermatogenesis</a:t>
                      </a:r>
                      <a:r>
                        <a:rPr lang="en-US" sz="1200" b="1" baseline="0" dirty="0" smtClean="0">
                          <a:latin typeface="Arial" pitchFamily="34" charset="0"/>
                          <a:ea typeface="Times New Roman"/>
                          <a:cs typeface="Arial" pitchFamily="34" charset="0"/>
                        </a:rPr>
                        <a:t>              </a:t>
                      </a:r>
                      <a:endParaRPr lang="en-US" sz="1200" b="1" dirty="0" smtClean="0">
                        <a:latin typeface="Arial" pitchFamily="34" charset="0"/>
                        <a:ea typeface="Times New Roman"/>
                        <a:cs typeface="Arial" pitchFamily="34" charset="0"/>
                      </a:endParaRPr>
                    </a:p>
                    <a:p>
                      <a:pPr marL="0" marR="0">
                        <a:spcBef>
                          <a:spcPts val="0"/>
                        </a:spcBef>
                        <a:spcAft>
                          <a:spcPts val="0"/>
                        </a:spcAft>
                      </a:pPr>
                      <a:r>
                        <a:rPr lang="en-US" sz="1200" b="1" dirty="0" smtClean="0">
                          <a:latin typeface="Arial" pitchFamily="34" charset="0"/>
                          <a:ea typeface="Times New Roman"/>
                          <a:cs typeface="Arial" pitchFamily="34" charset="0"/>
                        </a:rPr>
                        <a:t>Conception &lt; Coitus</a:t>
                      </a:r>
                    </a:p>
                    <a:p>
                      <a:pPr marL="0" marR="0">
                        <a:spcBef>
                          <a:spcPts val="0"/>
                        </a:spcBef>
                        <a:spcAft>
                          <a:spcPts val="0"/>
                        </a:spcAft>
                      </a:pPr>
                      <a:r>
                        <a:rPr lang="en-US" sz="1200" b="1" dirty="0" smtClean="0">
                          <a:latin typeface="Arial" pitchFamily="34" charset="0"/>
                          <a:ea typeface="Times New Roman"/>
                          <a:cs typeface="Arial" pitchFamily="34" charset="0"/>
                        </a:rPr>
                        <a:t>Childbirth</a:t>
                      </a:r>
                    </a:p>
                    <a:p>
                      <a:pPr marL="0" marR="0">
                        <a:spcBef>
                          <a:spcPts val="0"/>
                        </a:spcBef>
                        <a:spcAft>
                          <a:spcPts val="0"/>
                        </a:spcAft>
                      </a:pPr>
                      <a:r>
                        <a:rPr lang="en-US" sz="1200" b="1" dirty="0" smtClean="0">
                          <a:latin typeface="Arial" pitchFamily="34" charset="0"/>
                          <a:ea typeface="Times New Roman"/>
                          <a:cs typeface="Arial" pitchFamily="34" charset="0"/>
                        </a:rPr>
                        <a:t>Breastfeeding</a:t>
                      </a:r>
                    </a:p>
                    <a:p>
                      <a:pPr marL="0" marR="0">
                        <a:spcBef>
                          <a:spcPts val="0"/>
                        </a:spcBef>
                        <a:spcAft>
                          <a:spcPts val="0"/>
                        </a:spcAft>
                      </a:pPr>
                      <a:endParaRPr lang="en-US" sz="1200" b="1" dirty="0">
                        <a:latin typeface="Arial" pitchFamily="34" charset="0"/>
                        <a:ea typeface="Times New Roman"/>
                        <a:cs typeface="Arial" pitchFamily="34" charset="0"/>
                      </a:endParaRPr>
                    </a:p>
                  </a:txBody>
                  <a:tcPr marL="45044" marR="450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ACFF8"/>
                    </a:solidFill>
                  </a:tcPr>
                </a:tc>
                <a:tc>
                  <a:txBody>
                    <a:bodyPr/>
                    <a:lstStyle/>
                    <a:p>
                      <a:pPr marL="0" marR="0">
                        <a:spcBef>
                          <a:spcPts val="0"/>
                        </a:spcBef>
                        <a:spcAft>
                          <a:spcPts val="0"/>
                        </a:spcAft>
                      </a:pPr>
                      <a:endParaRPr lang="en-US" sz="500" b="1" dirty="0">
                        <a:latin typeface="Arial" pitchFamily="34" charset="0"/>
                        <a:ea typeface="Times New Roman"/>
                        <a:cs typeface="Arial" pitchFamily="34" charset="0"/>
                      </a:endParaRPr>
                    </a:p>
                    <a:p>
                      <a:pPr marL="0" marR="0">
                        <a:spcBef>
                          <a:spcPts val="0"/>
                        </a:spcBef>
                        <a:spcAft>
                          <a:spcPts val="0"/>
                        </a:spcAft>
                      </a:pPr>
                      <a:r>
                        <a:rPr lang="en-US" sz="1200" b="1" dirty="0" smtClean="0">
                          <a:latin typeface="Arial" pitchFamily="34" charset="0"/>
                          <a:ea typeface="Times New Roman"/>
                          <a:cs typeface="Arial" pitchFamily="34" charset="0"/>
                        </a:rPr>
                        <a:t>Normal</a:t>
                      </a:r>
                      <a:r>
                        <a:rPr lang="en-US" sz="1200" b="1" baseline="0" dirty="0" smtClean="0">
                          <a:latin typeface="Arial" pitchFamily="34" charset="0"/>
                          <a:ea typeface="Times New Roman"/>
                          <a:cs typeface="Arial" pitchFamily="34" charset="0"/>
                        </a:rPr>
                        <a:t> </a:t>
                      </a:r>
                      <a:r>
                        <a:rPr lang="en-US" sz="1200" b="1" dirty="0" err="1" smtClean="0">
                          <a:latin typeface="Arial" pitchFamily="34" charset="0"/>
                          <a:ea typeface="Times New Roman"/>
                          <a:cs typeface="Arial" pitchFamily="34" charset="0"/>
                        </a:rPr>
                        <a:t>GnRH</a:t>
                      </a:r>
                      <a:r>
                        <a:rPr lang="en-US" sz="1200" b="1" baseline="0" dirty="0" smtClean="0">
                          <a:latin typeface="Arial" pitchFamily="34" charset="0"/>
                          <a:ea typeface="Times New Roman"/>
                          <a:cs typeface="Arial" pitchFamily="34" charset="0"/>
                        </a:rPr>
                        <a:t> &gt; FSH &amp; LH</a:t>
                      </a:r>
                      <a:r>
                        <a:rPr lang="en-US" sz="1200" b="1" dirty="0" smtClean="0">
                          <a:latin typeface="Arial" pitchFamily="34" charset="0"/>
                          <a:ea typeface="Times New Roman"/>
                          <a:cs typeface="Arial" pitchFamily="34" charset="0"/>
                        </a:rPr>
                        <a:t> outflow</a:t>
                      </a:r>
                    </a:p>
                    <a:p>
                      <a:pPr marL="0" marR="0">
                        <a:spcBef>
                          <a:spcPts val="0"/>
                        </a:spcBef>
                        <a:spcAft>
                          <a:spcPts val="0"/>
                        </a:spcAft>
                      </a:pPr>
                      <a:r>
                        <a:rPr lang="en-US" sz="1200" b="1" dirty="0" smtClean="0">
                          <a:latin typeface="Arial" pitchFamily="34" charset="0"/>
                          <a:ea typeface="Times New Roman"/>
                          <a:cs typeface="Arial" pitchFamily="34" charset="0"/>
                        </a:rPr>
                        <a:t>Normal</a:t>
                      </a:r>
                      <a:r>
                        <a:rPr lang="en-US" sz="1200" b="1" baseline="0" dirty="0" smtClean="0">
                          <a:latin typeface="Arial" pitchFamily="34" charset="0"/>
                          <a:ea typeface="Times New Roman"/>
                          <a:cs typeface="Arial" pitchFamily="34" charset="0"/>
                        </a:rPr>
                        <a:t> sexual arousal</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baseline="0" dirty="0" err="1" smtClean="0">
                          <a:latin typeface="Arial" pitchFamily="34" charset="0"/>
                          <a:ea typeface="Times New Roman"/>
                          <a:cs typeface="Arial" pitchFamily="34" charset="0"/>
                        </a:rPr>
                        <a:t>Oxytocin</a:t>
                      </a:r>
                      <a:r>
                        <a:rPr lang="en-US" sz="1200" b="1" baseline="0" dirty="0" smtClean="0">
                          <a:latin typeface="Arial" pitchFamily="34" charset="0"/>
                          <a:ea typeface="Times New Roman"/>
                          <a:cs typeface="Arial" pitchFamily="34" charset="0"/>
                        </a:rPr>
                        <a:t>  enhances  labor</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baseline="0" dirty="0" err="1" smtClean="0">
                          <a:latin typeface="Arial" pitchFamily="34" charset="0"/>
                          <a:ea typeface="Times New Roman"/>
                          <a:cs typeface="Arial" pitchFamily="34" charset="0"/>
                        </a:rPr>
                        <a:t>Prolactin</a:t>
                      </a:r>
                      <a:r>
                        <a:rPr lang="en-US" sz="1200" b="1" baseline="0" dirty="0" smtClean="0">
                          <a:latin typeface="Arial" pitchFamily="34" charset="0"/>
                          <a:ea typeface="Times New Roman"/>
                          <a:cs typeface="Arial" pitchFamily="34" charset="0"/>
                        </a:rPr>
                        <a:t> &gt; lactation</a:t>
                      </a:r>
                      <a:endParaRPr lang="en-US" sz="1200" b="1" dirty="0">
                        <a:latin typeface="Arial" pitchFamily="34" charset="0"/>
                        <a:ea typeface="Times New Roman"/>
                        <a:cs typeface="Arial" pitchFamily="34" charset="0"/>
                      </a:endParaRPr>
                    </a:p>
                  </a:txBody>
                  <a:tcPr marL="45044" marR="45044"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EFA33"/>
                    </a:solidFill>
                  </a:tcPr>
                </a:tc>
                <a:tc>
                  <a:txBody>
                    <a:bodyPr/>
                    <a:lstStyle/>
                    <a:p>
                      <a:pPr marL="0" marR="0" algn="ctr">
                        <a:spcBef>
                          <a:spcPts val="0"/>
                        </a:spcBef>
                        <a:spcAft>
                          <a:spcPts val="0"/>
                        </a:spcAft>
                      </a:pPr>
                      <a:endParaRPr lang="en-US" sz="800" b="1" dirty="0">
                        <a:latin typeface="Arial" pitchFamily="34" charset="0"/>
                        <a:ea typeface="Times New Roman"/>
                        <a:cs typeface="Arial" pitchFamily="34" charset="0"/>
                      </a:endParaRPr>
                    </a:p>
                    <a:p>
                      <a:pPr marL="0" marR="0" algn="ctr">
                        <a:spcBef>
                          <a:spcPts val="0"/>
                        </a:spcBef>
                        <a:spcAft>
                          <a:spcPts val="0"/>
                        </a:spcAft>
                      </a:pPr>
                      <a:r>
                        <a:rPr lang="en-US" sz="1600" b="1" dirty="0" smtClean="0">
                          <a:latin typeface="Arial" pitchFamily="34" charset="0"/>
                          <a:ea typeface="Times New Roman"/>
                          <a:cs typeface="Arial" pitchFamily="34" charset="0"/>
                        </a:rPr>
                        <a:t>Reproductive</a:t>
                      </a:r>
                      <a:endParaRPr lang="en-US" sz="1600" b="1" dirty="0">
                        <a:latin typeface="Arial" pitchFamily="34" charset="0"/>
                        <a:ea typeface="Times New Roman"/>
                        <a:cs typeface="Arial" pitchFamily="34" charset="0"/>
                      </a:endParaRPr>
                    </a:p>
                  </a:txBody>
                  <a:tcPr marL="45044" marR="45044" marT="0" marB="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52467">
                <a:tc>
                  <a:txBody>
                    <a:bodyPr/>
                    <a:lstStyle/>
                    <a:p>
                      <a:pPr marL="0" marR="0">
                        <a:spcBef>
                          <a:spcPts val="0"/>
                        </a:spcBef>
                        <a:spcAft>
                          <a:spcPts val="0"/>
                        </a:spcAft>
                      </a:pPr>
                      <a:endParaRPr lang="en-US" sz="500" b="1" dirty="0">
                        <a:latin typeface="Arial" pitchFamily="34" charset="0"/>
                        <a:ea typeface="Times New Roman"/>
                        <a:cs typeface="Arial" pitchFamily="34" charset="0"/>
                      </a:endParaRPr>
                    </a:p>
                    <a:p>
                      <a:pPr marL="0" marR="0">
                        <a:spcBef>
                          <a:spcPts val="0"/>
                        </a:spcBef>
                        <a:spcAft>
                          <a:spcPts val="0"/>
                        </a:spcAft>
                      </a:pPr>
                      <a:r>
                        <a:rPr lang="en-US" sz="1200" b="1" dirty="0">
                          <a:latin typeface="Arial" pitchFamily="34" charset="0"/>
                          <a:ea typeface="Times New Roman"/>
                          <a:cs typeface="Arial" pitchFamily="34" charset="0"/>
                        </a:rPr>
                        <a:t>Resistance to infection   </a:t>
                      </a:r>
                      <a:r>
                        <a:rPr lang="en-US" sz="1200" b="1" dirty="0" smtClean="0">
                          <a:latin typeface="Arial" pitchFamily="34" charset="0"/>
                          <a:ea typeface="Times New Roman"/>
                          <a:cs typeface="Arial" pitchFamily="34" charset="0"/>
                        </a:rPr>
                        <a:t>                     </a:t>
                      </a:r>
                      <a:endParaRPr lang="en-US" sz="1200" b="1" dirty="0">
                        <a:latin typeface="Arial" pitchFamily="34" charset="0"/>
                        <a:ea typeface="Times New Roman"/>
                        <a:cs typeface="Arial" pitchFamily="34" charset="0"/>
                      </a:endParaRPr>
                    </a:p>
                    <a:p>
                      <a:pPr marL="0" marR="0">
                        <a:spcBef>
                          <a:spcPts val="0"/>
                        </a:spcBef>
                        <a:spcAft>
                          <a:spcPts val="0"/>
                        </a:spcAft>
                      </a:pPr>
                      <a:r>
                        <a:rPr lang="en-US" sz="1200" b="1" dirty="0">
                          <a:latin typeface="Arial" pitchFamily="34" charset="0"/>
                          <a:ea typeface="Times New Roman"/>
                          <a:cs typeface="Arial" pitchFamily="34" charset="0"/>
                        </a:rPr>
                        <a:t>Resistance to cancer</a:t>
                      </a:r>
                    </a:p>
                    <a:p>
                      <a:pPr marL="0" marR="0">
                        <a:spcBef>
                          <a:spcPts val="0"/>
                        </a:spcBef>
                        <a:spcAft>
                          <a:spcPts val="0"/>
                        </a:spcAft>
                      </a:pPr>
                      <a:r>
                        <a:rPr lang="en-US" sz="1200" b="1" dirty="0">
                          <a:latin typeface="Arial" pitchFamily="34" charset="0"/>
                          <a:ea typeface="Times New Roman"/>
                          <a:cs typeface="Arial" pitchFamily="34" charset="0"/>
                        </a:rPr>
                        <a:t>Lower systemic inflammation</a:t>
                      </a:r>
                    </a:p>
                    <a:p>
                      <a:pPr marL="0" marR="0">
                        <a:spcBef>
                          <a:spcPts val="0"/>
                        </a:spcBef>
                        <a:spcAft>
                          <a:spcPts val="0"/>
                        </a:spcAft>
                      </a:pPr>
                      <a:r>
                        <a:rPr lang="en-US" sz="1200" b="1" dirty="0">
                          <a:latin typeface="Arial" pitchFamily="34" charset="0"/>
                          <a:ea typeface="Times New Roman"/>
                          <a:cs typeface="Arial" pitchFamily="34" charset="0"/>
                        </a:rPr>
                        <a:t>Faster wound healing</a:t>
                      </a:r>
                    </a:p>
                  </a:txBody>
                  <a:tcPr marL="45044" marR="450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ACFF8"/>
                    </a:solidFill>
                  </a:tcPr>
                </a:tc>
                <a:tc>
                  <a:txBody>
                    <a:bodyPr/>
                    <a:lstStyle/>
                    <a:p>
                      <a:pPr marL="0" marR="0">
                        <a:spcBef>
                          <a:spcPts val="0"/>
                        </a:spcBef>
                        <a:spcAft>
                          <a:spcPts val="0"/>
                        </a:spcAft>
                      </a:pPr>
                      <a:endParaRPr lang="en-US" sz="500" b="1" dirty="0">
                        <a:latin typeface="Arial" pitchFamily="34" charset="0"/>
                        <a:ea typeface="Times New Roman"/>
                        <a:cs typeface="Arial" pitchFamily="34" charset="0"/>
                      </a:endParaRPr>
                    </a:p>
                    <a:p>
                      <a:pPr marL="0" marR="0">
                        <a:spcBef>
                          <a:spcPts val="0"/>
                        </a:spcBef>
                        <a:spcAft>
                          <a:spcPts val="0"/>
                        </a:spcAft>
                      </a:pPr>
                      <a:r>
                        <a:rPr lang="en-US" sz="1200" b="1" u="none" dirty="0">
                          <a:latin typeface="Arial" pitchFamily="34" charset="0"/>
                          <a:ea typeface="Times New Roman"/>
                          <a:cs typeface="Arial" pitchFamily="34" charset="0"/>
                        </a:rPr>
                        <a:t>Acquired</a:t>
                      </a:r>
                      <a:r>
                        <a:rPr lang="en-US" sz="1200" b="1" dirty="0">
                          <a:latin typeface="Arial" pitchFamily="34" charset="0"/>
                          <a:ea typeface="Times New Roman"/>
                          <a:cs typeface="Arial" pitchFamily="34" charset="0"/>
                        </a:rPr>
                        <a:t> Immunity </a:t>
                      </a:r>
                      <a:r>
                        <a:rPr lang="en-US" sz="1200" b="1" u="sng" dirty="0" smtClean="0">
                          <a:latin typeface="Arial" pitchFamily="34" charset="0"/>
                          <a:ea typeface="Times New Roman"/>
                          <a:cs typeface="Arial" pitchFamily="34" charset="0"/>
                        </a:rPr>
                        <a:t>more </a:t>
                      </a:r>
                      <a:r>
                        <a:rPr lang="en-US" sz="1200" b="1" dirty="0" smtClean="0">
                          <a:latin typeface="Arial" pitchFamily="34" charset="0"/>
                          <a:ea typeface="Times New Roman"/>
                          <a:cs typeface="Arial" pitchFamily="34" charset="0"/>
                        </a:rPr>
                        <a:t>protective</a:t>
                      </a:r>
                      <a:endParaRPr lang="en-US" sz="1200" b="1" dirty="0">
                        <a:latin typeface="Arial" pitchFamily="34" charset="0"/>
                        <a:ea typeface="Times New Roman"/>
                        <a:cs typeface="Arial" pitchFamily="34" charset="0"/>
                      </a:endParaRPr>
                    </a:p>
                    <a:p>
                      <a:pPr marL="0" marR="0">
                        <a:spcBef>
                          <a:spcPts val="0"/>
                        </a:spcBef>
                        <a:spcAft>
                          <a:spcPts val="0"/>
                        </a:spcAft>
                      </a:pPr>
                      <a:endParaRPr lang="en-US" sz="1200" b="1" u="none" dirty="0" smtClean="0">
                        <a:latin typeface="Arial" pitchFamily="34" charset="0"/>
                        <a:ea typeface="Times New Roman"/>
                        <a:cs typeface="Arial" pitchFamily="34" charset="0"/>
                      </a:endParaRPr>
                    </a:p>
                    <a:p>
                      <a:pPr marL="0" marR="0">
                        <a:spcBef>
                          <a:spcPts val="0"/>
                        </a:spcBef>
                        <a:spcAft>
                          <a:spcPts val="0"/>
                        </a:spcAft>
                      </a:pPr>
                      <a:r>
                        <a:rPr lang="en-US" sz="1200" b="1" u="none" dirty="0" smtClean="0">
                          <a:latin typeface="Arial" pitchFamily="34" charset="0"/>
                          <a:ea typeface="Times New Roman"/>
                          <a:cs typeface="Arial" pitchFamily="34" charset="0"/>
                        </a:rPr>
                        <a:t>Innate</a:t>
                      </a:r>
                      <a:r>
                        <a:rPr lang="en-US" sz="1200" b="1" dirty="0" smtClean="0">
                          <a:latin typeface="Arial" pitchFamily="34" charset="0"/>
                          <a:ea typeface="Times New Roman"/>
                          <a:cs typeface="Arial" pitchFamily="34" charset="0"/>
                        </a:rPr>
                        <a:t> </a:t>
                      </a:r>
                      <a:r>
                        <a:rPr lang="en-US" sz="1200" b="1" dirty="0">
                          <a:latin typeface="Arial" pitchFamily="34" charset="0"/>
                          <a:ea typeface="Times New Roman"/>
                          <a:cs typeface="Arial" pitchFamily="34" charset="0"/>
                        </a:rPr>
                        <a:t>Immunity </a:t>
                      </a:r>
                      <a:r>
                        <a:rPr lang="en-US" sz="1200" b="1" u="sng" dirty="0" smtClean="0">
                          <a:latin typeface="Arial" pitchFamily="34" charset="0"/>
                          <a:ea typeface="Times New Roman"/>
                          <a:cs typeface="Arial" pitchFamily="34" charset="0"/>
                        </a:rPr>
                        <a:t>less</a:t>
                      </a:r>
                      <a:r>
                        <a:rPr lang="en-US" sz="1200" b="1" dirty="0" smtClean="0">
                          <a:latin typeface="Arial" pitchFamily="34" charset="0"/>
                          <a:ea typeface="Times New Roman"/>
                          <a:cs typeface="Arial" pitchFamily="34" charset="0"/>
                        </a:rPr>
                        <a:t> reactive</a:t>
                      </a:r>
                      <a:endParaRPr lang="en-US" sz="1200" b="1" dirty="0">
                        <a:latin typeface="Arial" pitchFamily="34" charset="0"/>
                        <a:ea typeface="Times New Roman"/>
                        <a:cs typeface="Arial" pitchFamily="34" charset="0"/>
                      </a:endParaRPr>
                    </a:p>
                  </a:txBody>
                  <a:tcPr marL="45044" marR="45044"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EFA33"/>
                    </a:solidFill>
                  </a:tcPr>
                </a:tc>
                <a:tc>
                  <a:txBody>
                    <a:bodyPr/>
                    <a:lstStyle/>
                    <a:p>
                      <a:pPr marL="0" marR="0" algn="ctr">
                        <a:spcBef>
                          <a:spcPts val="0"/>
                        </a:spcBef>
                        <a:spcAft>
                          <a:spcPts val="0"/>
                        </a:spcAft>
                      </a:pPr>
                      <a:endParaRPr lang="en-US" sz="800" b="1" dirty="0">
                        <a:latin typeface="Arial" pitchFamily="34" charset="0"/>
                        <a:ea typeface="Times New Roman"/>
                        <a:cs typeface="Arial" pitchFamily="34" charset="0"/>
                      </a:endParaRPr>
                    </a:p>
                    <a:p>
                      <a:pPr marL="0" marR="0" algn="ctr">
                        <a:spcBef>
                          <a:spcPts val="0"/>
                        </a:spcBef>
                        <a:spcAft>
                          <a:spcPts val="0"/>
                        </a:spcAft>
                      </a:pPr>
                      <a:r>
                        <a:rPr lang="en-US" sz="1600" b="1" dirty="0">
                          <a:latin typeface="Arial" pitchFamily="34" charset="0"/>
                          <a:ea typeface="Times New Roman"/>
                          <a:cs typeface="Arial" pitchFamily="34" charset="0"/>
                        </a:rPr>
                        <a:t>Immune System</a:t>
                      </a:r>
                    </a:p>
                  </a:txBody>
                  <a:tcPr marL="45044" marR="45044" marT="0" marB="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13852">
                <a:tc>
                  <a:txBody>
                    <a:bodyPr/>
                    <a:lstStyle/>
                    <a:p>
                      <a:pPr marL="0" marR="0">
                        <a:spcBef>
                          <a:spcPts val="0"/>
                        </a:spcBef>
                        <a:spcAft>
                          <a:spcPts val="0"/>
                        </a:spcAft>
                      </a:pPr>
                      <a:endParaRPr lang="en-US" sz="500" b="1" dirty="0">
                        <a:latin typeface="Arial" pitchFamily="34" charset="0"/>
                        <a:ea typeface="Times New Roman"/>
                        <a:cs typeface="Arial" pitchFamily="34" charset="0"/>
                      </a:endParaRPr>
                    </a:p>
                    <a:p>
                      <a:pPr marL="0" marR="0">
                        <a:spcBef>
                          <a:spcPts val="0"/>
                        </a:spcBef>
                        <a:spcAft>
                          <a:spcPts val="0"/>
                        </a:spcAft>
                      </a:pPr>
                      <a:r>
                        <a:rPr lang="en-US" sz="1200" b="1" dirty="0" smtClean="0">
                          <a:latin typeface="Arial" pitchFamily="34" charset="0"/>
                          <a:ea typeface="Times New Roman"/>
                          <a:cs typeface="Arial" pitchFamily="34" charset="0"/>
                        </a:rPr>
                        <a:t>Relaxed</a:t>
                      </a:r>
                      <a:r>
                        <a:rPr lang="en-US" sz="1200" b="1" baseline="0" dirty="0" smtClean="0">
                          <a:latin typeface="Arial" pitchFamily="34" charset="0"/>
                          <a:ea typeface="Times New Roman"/>
                          <a:cs typeface="Arial" pitchFamily="34" charset="0"/>
                        </a:rPr>
                        <a:t> awareness</a:t>
                      </a:r>
                      <a:endParaRPr lang="en-US" sz="1200" b="1" dirty="0">
                        <a:latin typeface="Arial" pitchFamily="34" charset="0"/>
                        <a:ea typeface="Times New Roman"/>
                        <a:cs typeface="Arial" pitchFamily="34" charset="0"/>
                      </a:endParaRPr>
                    </a:p>
                    <a:p>
                      <a:pPr marL="0" marR="0">
                        <a:spcBef>
                          <a:spcPts val="0"/>
                        </a:spcBef>
                        <a:spcAft>
                          <a:spcPts val="0"/>
                        </a:spcAft>
                      </a:pPr>
                      <a:r>
                        <a:rPr lang="en-US" sz="1200" b="1" dirty="0" smtClean="0">
                          <a:latin typeface="Arial" pitchFamily="34" charset="0"/>
                          <a:ea typeface="Times New Roman"/>
                          <a:cs typeface="Arial" pitchFamily="34" charset="0"/>
                        </a:rPr>
                        <a:t>Better learning</a:t>
                      </a:r>
                    </a:p>
                    <a:p>
                      <a:pPr marL="0" marR="0">
                        <a:spcBef>
                          <a:spcPts val="0"/>
                        </a:spcBef>
                        <a:spcAft>
                          <a:spcPts val="0"/>
                        </a:spcAft>
                      </a:pPr>
                      <a:r>
                        <a:rPr lang="en-US" sz="1200" b="1" dirty="0" smtClean="0">
                          <a:latin typeface="Arial" pitchFamily="34" charset="0"/>
                          <a:ea typeface="Times New Roman"/>
                          <a:cs typeface="Arial" pitchFamily="34" charset="0"/>
                        </a:rPr>
                        <a:t>Creative </a:t>
                      </a:r>
                      <a:r>
                        <a:rPr lang="en-US" sz="1200" b="1" dirty="0">
                          <a:latin typeface="Arial" pitchFamily="34" charset="0"/>
                          <a:ea typeface="Times New Roman"/>
                          <a:cs typeface="Arial" pitchFamily="34" charset="0"/>
                        </a:rPr>
                        <a:t>problem </a:t>
                      </a:r>
                      <a:r>
                        <a:rPr lang="en-US" sz="1200" b="1" dirty="0" smtClean="0">
                          <a:latin typeface="Arial" pitchFamily="34" charset="0"/>
                          <a:ea typeface="Times New Roman"/>
                          <a:cs typeface="Arial" pitchFamily="34" charset="0"/>
                        </a:rPr>
                        <a:t>solving</a:t>
                      </a:r>
                    </a:p>
                    <a:p>
                      <a:pPr marL="0" marR="0">
                        <a:spcBef>
                          <a:spcPts val="0"/>
                        </a:spcBef>
                        <a:spcAft>
                          <a:spcPts val="0"/>
                        </a:spcAft>
                      </a:pPr>
                      <a:r>
                        <a:rPr lang="en-US" sz="1200" b="1" dirty="0" smtClean="0">
                          <a:latin typeface="Arial" pitchFamily="34" charset="0"/>
                          <a:ea typeface="Times New Roman"/>
                          <a:cs typeface="Arial" pitchFamily="34" charset="0"/>
                        </a:rPr>
                        <a:t>Engagement with others</a:t>
                      </a:r>
                      <a:endParaRPr lang="en-US" sz="1200" b="1" dirty="0">
                        <a:latin typeface="Arial" pitchFamily="34" charset="0"/>
                        <a:ea typeface="Times New Roman"/>
                        <a:cs typeface="Arial" pitchFamily="34" charset="0"/>
                      </a:endParaRPr>
                    </a:p>
                  </a:txBody>
                  <a:tcPr marL="45044" marR="450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ACFF8"/>
                    </a:solidFill>
                  </a:tcPr>
                </a:tc>
                <a:tc>
                  <a:txBody>
                    <a:bodyPr/>
                    <a:lstStyle/>
                    <a:p>
                      <a:pPr marL="0" marR="0">
                        <a:spcBef>
                          <a:spcPts val="0"/>
                        </a:spcBef>
                        <a:spcAft>
                          <a:spcPts val="0"/>
                        </a:spcAft>
                      </a:pPr>
                      <a:endParaRPr lang="en-US" sz="500" b="1" dirty="0">
                        <a:latin typeface="Arial" pitchFamily="34" charset="0"/>
                        <a:ea typeface="Times New Roman"/>
                        <a:cs typeface="Arial" pitchFamily="34" charset="0"/>
                      </a:endParaRPr>
                    </a:p>
                    <a:p>
                      <a:pPr marL="0" marR="0">
                        <a:spcBef>
                          <a:spcPts val="0"/>
                        </a:spcBef>
                        <a:spcAft>
                          <a:spcPts val="0"/>
                        </a:spcAft>
                      </a:pPr>
                      <a:r>
                        <a:rPr lang="en-US" sz="1200" b="1" dirty="0" smtClean="0">
                          <a:latin typeface="Arial" pitchFamily="34" charset="0"/>
                          <a:ea typeface="Times New Roman"/>
                          <a:cs typeface="Arial" pitchFamily="34" charset="0"/>
                        </a:rPr>
                        <a:t>Calm </a:t>
                      </a:r>
                      <a:r>
                        <a:rPr lang="en-US" sz="1200" b="1" dirty="0">
                          <a:latin typeface="Arial" pitchFamily="34" charset="0"/>
                          <a:ea typeface="Times New Roman"/>
                          <a:cs typeface="Arial" pitchFamily="34" charset="0"/>
                        </a:rPr>
                        <a:t>alertness</a:t>
                      </a:r>
                    </a:p>
                    <a:p>
                      <a:pPr marL="0" marR="0">
                        <a:spcBef>
                          <a:spcPts val="0"/>
                        </a:spcBef>
                        <a:spcAft>
                          <a:spcPts val="0"/>
                        </a:spcAft>
                      </a:pPr>
                      <a:r>
                        <a:rPr lang="en-US" sz="1200" b="1" dirty="0">
                          <a:latin typeface="Arial" pitchFamily="34" charset="0"/>
                          <a:ea typeface="Times New Roman"/>
                          <a:cs typeface="Arial" pitchFamily="34" charset="0"/>
                        </a:rPr>
                        <a:t>Open receptive </a:t>
                      </a:r>
                      <a:r>
                        <a:rPr lang="en-US" sz="1200" b="1" dirty="0" smtClean="0">
                          <a:latin typeface="Arial" pitchFamily="34" charset="0"/>
                          <a:ea typeface="Times New Roman"/>
                          <a:cs typeface="Arial" pitchFamily="34" charset="0"/>
                        </a:rPr>
                        <a:t>thinking</a:t>
                      </a:r>
                    </a:p>
                    <a:p>
                      <a:pPr marL="0" marR="0">
                        <a:spcBef>
                          <a:spcPts val="0"/>
                        </a:spcBef>
                        <a:spcAft>
                          <a:spcPts val="0"/>
                        </a:spcAft>
                      </a:pPr>
                      <a:endParaRPr lang="en-US" sz="1200" b="1" dirty="0" smtClean="0">
                        <a:latin typeface="Arial" pitchFamily="34" charset="0"/>
                        <a:ea typeface="Times New Roman"/>
                        <a:cs typeface="Arial" pitchFamily="34" charset="0"/>
                      </a:endParaRPr>
                    </a:p>
                    <a:p>
                      <a:pPr marL="0" marR="0">
                        <a:spcBef>
                          <a:spcPts val="0"/>
                        </a:spcBef>
                        <a:spcAft>
                          <a:spcPts val="0"/>
                        </a:spcAft>
                      </a:pPr>
                      <a:r>
                        <a:rPr lang="en-US" sz="1200" b="1" dirty="0" smtClean="0">
                          <a:latin typeface="Arial" pitchFamily="34" charset="0"/>
                          <a:ea typeface="Times New Roman"/>
                          <a:cs typeface="Arial" pitchFamily="34" charset="0"/>
                        </a:rPr>
                        <a:t>Cooperative relational behavior </a:t>
                      </a:r>
                    </a:p>
                    <a:p>
                      <a:pPr marL="0" marR="0">
                        <a:spcBef>
                          <a:spcPts val="0"/>
                        </a:spcBef>
                        <a:spcAft>
                          <a:spcPts val="0"/>
                        </a:spcAft>
                      </a:pPr>
                      <a:r>
                        <a:rPr lang="en-US" sz="1200" b="1" baseline="0" dirty="0" smtClean="0">
                          <a:latin typeface="Arial" pitchFamily="34" charset="0"/>
                          <a:ea typeface="Times New Roman"/>
                          <a:cs typeface="Arial" pitchFamily="34" charset="0"/>
                        </a:rPr>
                        <a:t>     </a:t>
                      </a:r>
                      <a:r>
                        <a:rPr lang="en-US" sz="1200" b="1" dirty="0" smtClean="0">
                          <a:latin typeface="Arial" pitchFamily="34" charset="0"/>
                          <a:ea typeface="Times New Roman"/>
                          <a:cs typeface="Arial" pitchFamily="34" charset="0"/>
                        </a:rPr>
                        <a:t> </a:t>
                      </a:r>
                      <a:endParaRPr lang="en-US" sz="1200" b="1" dirty="0">
                        <a:latin typeface="Arial" pitchFamily="34" charset="0"/>
                        <a:ea typeface="Times New Roman"/>
                        <a:cs typeface="Arial" pitchFamily="34" charset="0"/>
                      </a:endParaRPr>
                    </a:p>
                  </a:txBody>
                  <a:tcPr marL="45044" marR="45044"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EFA33"/>
                    </a:solidFill>
                  </a:tcPr>
                </a:tc>
                <a:tc>
                  <a:txBody>
                    <a:bodyPr/>
                    <a:lstStyle/>
                    <a:p>
                      <a:pPr marL="0" marR="0" algn="ctr">
                        <a:spcBef>
                          <a:spcPts val="0"/>
                        </a:spcBef>
                        <a:spcAft>
                          <a:spcPts val="0"/>
                        </a:spcAft>
                      </a:pPr>
                      <a:endParaRPr lang="en-US" sz="800" b="1" dirty="0">
                        <a:latin typeface="Arial" pitchFamily="34" charset="0"/>
                        <a:ea typeface="Times New Roman"/>
                        <a:cs typeface="Arial" pitchFamily="34" charset="0"/>
                      </a:endParaRPr>
                    </a:p>
                    <a:p>
                      <a:pPr marL="0" marR="0" algn="ctr">
                        <a:spcBef>
                          <a:spcPts val="0"/>
                        </a:spcBef>
                        <a:spcAft>
                          <a:spcPts val="0"/>
                        </a:spcAft>
                      </a:pPr>
                      <a:r>
                        <a:rPr lang="en-US" sz="1600" b="1" dirty="0">
                          <a:latin typeface="Arial" pitchFamily="34" charset="0"/>
                          <a:ea typeface="Times New Roman"/>
                          <a:cs typeface="Arial" pitchFamily="34" charset="0"/>
                        </a:rPr>
                        <a:t>Brain &amp; Thinking</a:t>
                      </a:r>
                    </a:p>
                  </a:txBody>
                  <a:tcPr marL="45044" marR="45044" marT="0" marB="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Responses to Threat</a:t>
            </a:r>
            <a:endParaRPr lang="en-US" dirty="0"/>
          </a:p>
        </p:txBody>
      </p:sp>
      <p:sp>
        <p:nvSpPr>
          <p:cNvPr id="3" name="Content Placeholder 2"/>
          <p:cNvSpPr>
            <a:spLocks noGrp="1"/>
          </p:cNvSpPr>
          <p:nvPr>
            <p:ph idx="1"/>
          </p:nvPr>
        </p:nvSpPr>
        <p:spPr/>
        <p:txBody>
          <a:bodyPr/>
          <a:lstStyle/>
          <a:p>
            <a:endParaRPr lang="en-US" dirty="0" smtClean="0"/>
          </a:p>
          <a:p>
            <a:r>
              <a:rPr lang="en-US" sz="3600" dirty="0" smtClean="0"/>
              <a:t>Fight or Flight</a:t>
            </a:r>
          </a:p>
          <a:p>
            <a:endParaRPr lang="en-US" sz="3600" dirty="0" smtClean="0"/>
          </a:p>
          <a:p>
            <a:r>
              <a:rPr lang="en-US" sz="3600" dirty="0" smtClean="0"/>
              <a:t>Play Dead  </a:t>
            </a:r>
          </a:p>
          <a:p>
            <a:endParaRPr lang="en-US" dirty="0"/>
          </a:p>
        </p:txBody>
      </p:sp>
      <p:pic>
        <p:nvPicPr>
          <p:cNvPr id="4" name="Picture 3" descr="Affinia_color_pmsU_ver_notagTransparent.jpg"/>
          <p:cNvPicPr>
            <a:picLocks noChangeAspect="1"/>
          </p:cNvPicPr>
          <p:nvPr/>
        </p:nvPicPr>
        <p:blipFill>
          <a:blip r:embed="rId2" cstate="print"/>
          <a:stretch>
            <a:fillRect/>
          </a:stretch>
        </p:blipFill>
        <p:spPr>
          <a:xfrm>
            <a:off x="7620000" y="152400"/>
            <a:ext cx="1219200" cy="6747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Active / Expressive Meditation</a:t>
            </a:r>
            <a:endParaRPr lang="en-US" dirty="0"/>
          </a:p>
        </p:txBody>
      </p:sp>
      <p:sp>
        <p:nvSpPr>
          <p:cNvPr id="5" name="Content Placeholder 4"/>
          <p:cNvSpPr>
            <a:spLocks noGrp="1"/>
          </p:cNvSpPr>
          <p:nvPr>
            <p:ph idx="1"/>
          </p:nvPr>
        </p:nvSpPr>
        <p:spPr/>
        <p:txBody>
          <a:bodyPr/>
          <a:lstStyle/>
          <a:p>
            <a:endParaRPr lang="en-US" dirty="0" smtClean="0"/>
          </a:p>
          <a:p>
            <a:pPr>
              <a:buNone/>
            </a:pPr>
            <a:r>
              <a:rPr lang="en-US" dirty="0" smtClean="0"/>
              <a:t>	Shaking and Dancing</a:t>
            </a:r>
            <a:endParaRPr lang="en-US" dirty="0"/>
          </a:p>
        </p:txBody>
      </p:sp>
      <p:sp>
        <p:nvSpPr>
          <p:cNvPr id="3" name="Slide Number Placeholder 2"/>
          <p:cNvSpPr>
            <a:spLocks noGrp="1"/>
          </p:cNvSpPr>
          <p:nvPr>
            <p:ph type="sldNum" sz="quarter" idx="12"/>
          </p:nvPr>
        </p:nvSpPr>
        <p:spPr/>
        <p:txBody>
          <a:bodyPr/>
          <a:lstStyle/>
          <a:p>
            <a:fld id="{042AED99-7FB4-404E-8A97-64753DCE42EC}" type="slidenum">
              <a:rPr kumimoji="0" lang="en-US" smtClean="0"/>
              <a:pPr/>
              <a:t>9</a:t>
            </a:fld>
            <a:endParaRPr kumimoji="0" lang="en-US"/>
          </a:p>
        </p:txBody>
      </p:sp>
      <p:pic>
        <p:nvPicPr>
          <p:cNvPr id="6" name="Picture 5" descr="Affinia_color_pmsU_ver_notagTransparent.jpg"/>
          <p:cNvPicPr>
            <a:picLocks noChangeAspect="1"/>
          </p:cNvPicPr>
          <p:nvPr/>
        </p:nvPicPr>
        <p:blipFill>
          <a:blip r:embed="rId2" cstate="print"/>
          <a:stretch>
            <a:fillRect/>
          </a:stretch>
        </p:blipFill>
        <p:spPr>
          <a:xfrm>
            <a:off x="7620000" y="152400"/>
            <a:ext cx="1219200" cy="6747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6866" name="Picture 2" descr="Related image"/>
          <p:cNvPicPr>
            <a:picLocks noChangeAspect="1" noChangeArrowheads="1"/>
          </p:cNvPicPr>
          <p:nvPr/>
        </p:nvPicPr>
        <p:blipFill>
          <a:blip r:embed="rId3" cstate="print"/>
          <a:srcRect/>
          <a:stretch>
            <a:fillRect/>
          </a:stretch>
        </p:blipFill>
        <p:spPr bwMode="auto">
          <a:xfrm>
            <a:off x="990600" y="2971800"/>
            <a:ext cx="7010400" cy="3733800"/>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922</TotalTime>
  <Words>1028</Words>
  <Application>Microsoft Office PowerPoint</Application>
  <PresentationFormat>On-screen Show (4:3)</PresentationFormat>
  <Paragraphs>401</Paragraphs>
  <Slides>36</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38" baseType="lpstr">
      <vt:lpstr>Flow</vt:lpstr>
      <vt:lpstr>Acrobat Document</vt:lpstr>
      <vt:lpstr>      Using Self Care Skills to relieve adverse effects of toxic stress and trauma-  a Mind-Body Skills approach. </vt:lpstr>
      <vt:lpstr>Mind-Body Medicine</vt:lpstr>
      <vt:lpstr>Innate Healing Dynamics</vt:lpstr>
      <vt:lpstr>MBM works with our nature</vt:lpstr>
      <vt:lpstr>Slide 5</vt:lpstr>
      <vt:lpstr>Slide 6</vt:lpstr>
      <vt:lpstr>Slide 7</vt:lpstr>
      <vt:lpstr>Responses to Threat</vt:lpstr>
      <vt:lpstr>Active / Expressive Meditation</vt:lpstr>
      <vt:lpstr>Active Meditation</vt:lpstr>
      <vt:lpstr>How Active Meditation Works</vt:lpstr>
      <vt:lpstr>Mind Body Skills Group model</vt:lpstr>
      <vt:lpstr>Relaxation: the beginning of MBM</vt:lpstr>
      <vt:lpstr>Relaxation Practice</vt:lpstr>
      <vt:lpstr>Slide 15</vt:lpstr>
      <vt:lpstr>Mind Body self awareness     and expression</vt:lpstr>
      <vt:lpstr>Initial Drawings</vt:lpstr>
      <vt:lpstr>Meditation</vt:lpstr>
      <vt:lpstr>Meditation</vt:lpstr>
      <vt:lpstr>Guided imagery</vt:lpstr>
      <vt:lpstr>Autogenics and Bio-feedback</vt:lpstr>
      <vt:lpstr>Exercise and movement</vt:lpstr>
      <vt:lpstr>Awareness of Emotions</vt:lpstr>
      <vt:lpstr>Spirituality</vt:lpstr>
      <vt:lpstr>Healthy Eating</vt:lpstr>
      <vt:lpstr>    Mindful Eating</vt:lpstr>
      <vt:lpstr>Mindful Eating- Benefits</vt:lpstr>
      <vt:lpstr>Genogram</vt:lpstr>
      <vt:lpstr>            Ideal Self Imagery</vt:lpstr>
      <vt:lpstr>Final Drawings</vt:lpstr>
      <vt:lpstr>MBSG applications in trauma</vt:lpstr>
      <vt:lpstr>Evidence for efficacy in trauma</vt:lpstr>
      <vt:lpstr>Evidence for efficacy in trauma</vt:lpstr>
      <vt:lpstr>Our training with CMBM</vt:lpstr>
      <vt:lpstr>Training in Mind-Body Medicine</vt:lpstr>
      <vt:lpstr>Questions?     Comments !</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rajeev john</dc:creator>
  <cp:lastModifiedBy>rajeevj</cp:lastModifiedBy>
  <cp:revision>68</cp:revision>
  <dcterms:created xsi:type="dcterms:W3CDTF">2018-03-04T19:52:11Z</dcterms:created>
  <dcterms:modified xsi:type="dcterms:W3CDTF">2018-04-18T19:44:37Z</dcterms:modified>
</cp:coreProperties>
</file>