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2" r:id="rId1"/>
    <p:sldMasterId id="2147484022" r:id="rId2"/>
    <p:sldMasterId id="2147484082" r:id="rId3"/>
  </p:sldMasterIdLst>
  <p:notesMasterIdLst>
    <p:notesMasterId r:id="rId59"/>
  </p:notesMasterIdLst>
  <p:sldIdLst>
    <p:sldId id="1256" r:id="rId4"/>
    <p:sldId id="443" r:id="rId5"/>
    <p:sldId id="1237" r:id="rId6"/>
    <p:sldId id="1180" r:id="rId7"/>
    <p:sldId id="1369" r:id="rId8"/>
    <p:sldId id="1363" r:id="rId9"/>
    <p:sldId id="1375" r:id="rId10"/>
    <p:sldId id="1112" r:id="rId11"/>
    <p:sldId id="1376" r:id="rId12"/>
    <p:sldId id="1049" r:id="rId13"/>
    <p:sldId id="1181" r:id="rId14"/>
    <p:sldId id="1190" r:id="rId15"/>
    <p:sldId id="1050" r:id="rId16"/>
    <p:sldId id="1051" r:id="rId17"/>
    <p:sldId id="1065" r:id="rId18"/>
    <p:sldId id="1066" r:id="rId19"/>
    <p:sldId id="1127" r:id="rId20"/>
    <p:sldId id="1384" r:id="rId21"/>
    <p:sldId id="1239" r:id="rId22"/>
    <p:sldId id="1372" r:id="rId23"/>
    <p:sldId id="1241" r:id="rId24"/>
    <p:sldId id="1120" r:id="rId25"/>
    <p:sldId id="1218" r:id="rId26"/>
    <p:sldId id="1123" r:id="rId27"/>
    <p:sldId id="1125" r:id="rId28"/>
    <p:sldId id="1379" r:id="rId29"/>
    <p:sldId id="1232" r:id="rId30"/>
    <p:sldId id="1261" r:id="rId31"/>
    <p:sldId id="1262" r:id="rId32"/>
    <p:sldId id="1263" r:id="rId33"/>
    <p:sldId id="1377" r:id="rId34"/>
    <p:sldId id="1374" r:id="rId35"/>
    <p:sldId id="1380" r:id="rId36"/>
    <p:sldId id="1186" r:id="rId37"/>
    <p:sldId id="1183" r:id="rId38"/>
    <p:sldId id="1129" r:id="rId39"/>
    <p:sldId id="1154" r:id="rId40"/>
    <p:sldId id="1158" r:id="rId41"/>
    <p:sldId id="1159" r:id="rId42"/>
    <p:sldId id="1141" r:id="rId43"/>
    <p:sldId id="1259" r:id="rId44"/>
    <p:sldId id="1131" r:id="rId45"/>
    <p:sldId id="1160" r:id="rId46"/>
    <p:sldId id="1189" r:id="rId47"/>
    <p:sldId id="1161" r:id="rId48"/>
    <p:sldId id="1132" r:id="rId49"/>
    <p:sldId id="1133" r:id="rId50"/>
    <p:sldId id="1258" r:id="rId51"/>
    <p:sldId id="1108" r:id="rId52"/>
    <p:sldId id="1381" r:id="rId53"/>
    <p:sldId id="1382" r:id="rId54"/>
    <p:sldId id="1383" r:id="rId55"/>
    <p:sldId id="1109" r:id="rId56"/>
    <p:sldId id="1110" r:id="rId57"/>
    <p:sldId id="1111"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3300"/>
    <a:srgbClr val="EFF1BF"/>
    <a:srgbClr val="F8EBD8"/>
    <a:srgbClr val="4AB3A4"/>
    <a:srgbClr val="00CC99"/>
    <a:srgbClr val="6699FF"/>
    <a:srgbClr val="333399"/>
    <a:srgbClr val="00002E"/>
    <a:srgbClr val="00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4660" autoAdjust="0"/>
  </p:normalViewPr>
  <p:slideViewPr>
    <p:cSldViewPr snapToGrid="0">
      <p:cViewPr varScale="1">
        <p:scale>
          <a:sx n="62" d="100"/>
          <a:sy n="62" d="100"/>
        </p:scale>
        <p:origin x="264" y="21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1" d="100"/>
          <a:sy n="71" d="100"/>
        </p:scale>
        <p:origin x="3029"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087DBA-9E51-465C-B014-961218EBFC34}" type="doc">
      <dgm:prSet loTypeId="urn:microsoft.com/office/officeart/2016/7/layout/BasicLinearProcessNumbered" loCatId="process" qsTypeId="urn:microsoft.com/office/officeart/2005/8/quickstyle/simple2" qsCatId="simple" csTypeId="urn:microsoft.com/office/officeart/2005/8/colors/colorful1" csCatId="colorful"/>
      <dgm:spPr/>
      <dgm:t>
        <a:bodyPr/>
        <a:lstStyle/>
        <a:p>
          <a:endParaRPr lang="en-US"/>
        </a:p>
      </dgm:t>
    </dgm:pt>
    <dgm:pt modelId="{48874CD7-F115-4395-BCC5-B58BD35E82CE}">
      <dgm:prSet/>
      <dgm:spPr/>
      <dgm:t>
        <a:bodyPr/>
        <a:lstStyle/>
        <a:p>
          <a:r>
            <a:rPr lang="en-US" baseline="0" dirty="0">
              <a:latin typeface="Arial" panose="020B0604020202020204" pitchFamily="34" charset="0"/>
              <a:cs typeface="Arial" panose="020B0604020202020204" pitchFamily="34" charset="0"/>
            </a:rPr>
            <a:t>Evidence-Based Practice (EBP)</a:t>
          </a:r>
          <a:endParaRPr lang="en-US" dirty="0">
            <a:latin typeface="Arial" panose="020B0604020202020204" pitchFamily="34" charset="0"/>
            <a:cs typeface="Arial" panose="020B0604020202020204" pitchFamily="34" charset="0"/>
          </a:endParaRPr>
        </a:p>
      </dgm:t>
    </dgm:pt>
    <dgm:pt modelId="{67F53DB5-6F1C-40CA-AEEF-9E3E652FF29C}" type="parTrans" cxnId="{458004B1-AB46-4626-BEE3-5AB794680E59}">
      <dgm:prSet/>
      <dgm:spPr/>
      <dgm:t>
        <a:bodyPr/>
        <a:lstStyle/>
        <a:p>
          <a:endParaRPr lang="en-US"/>
        </a:p>
      </dgm:t>
    </dgm:pt>
    <dgm:pt modelId="{20B56D74-1A6D-4D64-8563-33EEEB0FD5BF}" type="sibTrans" cxnId="{458004B1-AB46-4626-BEE3-5AB794680E59}">
      <dgm:prSet phldrT="1" phldr="0"/>
      <dgm:spPr/>
      <dgm:t>
        <a:bodyPr/>
        <a:lstStyle/>
        <a:p>
          <a:r>
            <a:rPr lang="en-US"/>
            <a:t>1</a:t>
          </a:r>
        </a:p>
      </dgm:t>
    </dgm:pt>
    <dgm:pt modelId="{281F8C22-B25B-4F7C-9D3D-494BA0386373}">
      <dgm:prSet/>
      <dgm:spPr/>
      <dgm:t>
        <a:bodyPr/>
        <a:lstStyle/>
        <a:p>
          <a:r>
            <a:rPr lang="en-US" baseline="0" dirty="0">
              <a:latin typeface="Arial" panose="020B0604020202020204" pitchFamily="34" charset="0"/>
              <a:cs typeface="Arial" panose="020B0604020202020204" pitchFamily="34" charset="0"/>
            </a:rPr>
            <a:t>Selecting and Matching Models: Fit and Effect</a:t>
          </a:r>
          <a:endParaRPr lang="en-US" dirty="0">
            <a:latin typeface="Arial" panose="020B0604020202020204" pitchFamily="34" charset="0"/>
            <a:cs typeface="Arial" panose="020B0604020202020204" pitchFamily="34" charset="0"/>
          </a:endParaRPr>
        </a:p>
      </dgm:t>
    </dgm:pt>
    <dgm:pt modelId="{54AF4A41-88C2-4504-8EEF-C06F5298BCBC}" type="parTrans" cxnId="{36708EC2-4EED-4E50-936D-D3C014C11BB3}">
      <dgm:prSet/>
      <dgm:spPr/>
      <dgm:t>
        <a:bodyPr/>
        <a:lstStyle/>
        <a:p>
          <a:endParaRPr lang="en-US"/>
        </a:p>
      </dgm:t>
    </dgm:pt>
    <dgm:pt modelId="{B6B0FEEB-5F53-4CF1-8601-622D69B68979}" type="sibTrans" cxnId="{36708EC2-4EED-4E50-936D-D3C014C11BB3}">
      <dgm:prSet phldrT="2" phldr="0"/>
      <dgm:spPr/>
      <dgm:t>
        <a:bodyPr/>
        <a:lstStyle/>
        <a:p>
          <a:r>
            <a:rPr lang="en-US"/>
            <a:t>2</a:t>
          </a:r>
        </a:p>
      </dgm:t>
    </dgm:pt>
    <dgm:pt modelId="{12F91A96-3938-4C52-9580-7437450E8108}">
      <dgm:prSet/>
      <dgm:spPr/>
      <dgm:t>
        <a:bodyPr/>
        <a:lstStyle/>
        <a:p>
          <a:r>
            <a:rPr lang="en-US" baseline="0" dirty="0">
              <a:latin typeface="Arial" panose="020B0604020202020204" pitchFamily="34" charset="0"/>
              <a:cs typeface="Arial" panose="020B0604020202020204" pitchFamily="34" charset="0"/>
            </a:rPr>
            <a:t>Routine Outcome Management (ROM)</a:t>
          </a:r>
          <a:endParaRPr lang="en-US" dirty="0">
            <a:latin typeface="Arial" panose="020B0604020202020204" pitchFamily="34" charset="0"/>
            <a:cs typeface="Arial" panose="020B0604020202020204" pitchFamily="34" charset="0"/>
          </a:endParaRPr>
        </a:p>
      </dgm:t>
    </dgm:pt>
    <dgm:pt modelId="{79F304B0-6050-4F88-9B44-B6FA55B4E494}" type="parTrans" cxnId="{0B27D2E5-AD0E-49BD-9E4F-E30C0EEF9C73}">
      <dgm:prSet/>
      <dgm:spPr/>
      <dgm:t>
        <a:bodyPr/>
        <a:lstStyle/>
        <a:p>
          <a:endParaRPr lang="en-US"/>
        </a:p>
      </dgm:t>
    </dgm:pt>
    <dgm:pt modelId="{3439F495-7C2F-4F58-A603-F13F42D24D79}" type="sibTrans" cxnId="{0B27D2E5-AD0E-49BD-9E4F-E30C0EEF9C73}">
      <dgm:prSet phldrT="3" phldr="0"/>
      <dgm:spPr/>
      <dgm:t>
        <a:bodyPr/>
        <a:lstStyle/>
        <a:p>
          <a:r>
            <a:rPr lang="en-US"/>
            <a:t>3</a:t>
          </a:r>
        </a:p>
      </dgm:t>
    </dgm:pt>
    <dgm:pt modelId="{09B4323D-B55A-4E42-8BD8-B8D82C205AE0}">
      <dgm:prSet/>
      <dgm:spPr/>
      <dgm:t>
        <a:bodyPr/>
        <a:lstStyle/>
        <a:p>
          <a:r>
            <a:rPr lang="en-US" baseline="0" dirty="0">
              <a:latin typeface="Arial" panose="020B0604020202020204" pitchFamily="34" charset="0"/>
              <a:cs typeface="Arial" panose="020B0604020202020204" pitchFamily="34" charset="0"/>
            </a:rPr>
            <a:t>Four Strategies to Improve Effectiveness (and Outcomes)</a:t>
          </a:r>
          <a:endParaRPr lang="en-US" dirty="0">
            <a:latin typeface="Arial" panose="020B0604020202020204" pitchFamily="34" charset="0"/>
            <a:cs typeface="Arial" panose="020B0604020202020204" pitchFamily="34" charset="0"/>
          </a:endParaRPr>
        </a:p>
      </dgm:t>
    </dgm:pt>
    <dgm:pt modelId="{6DC283AD-B53E-43CB-A740-568232D730A9}" type="parTrans" cxnId="{8707E47D-3152-4775-8C7C-FA006A87D510}">
      <dgm:prSet/>
      <dgm:spPr/>
      <dgm:t>
        <a:bodyPr/>
        <a:lstStyle/>
        <a:p>
          <a:endParaRPr lang="en-US"/>
        </a:p>
      </dgm:t>
    </dgm:pt>
    <dgm:pt modelId="{E94204B2-98AE-476D-A255-8BFD6D1CB5D5}" type="sibTrans" cxnId="{8707E47D-3152-4775-8C7C-FA006A87D510}">
      <dgm:prSet phldrT="4" phldr="0"/>
      <dgm:spPr/>
      <dgm:t>
        <a:bodyPr/>
        <a:lstStyle/>
        <a:p>
          <a:r>
            <a:rPr lang="en-US"/>
            <a:t>4</a:t>
          </a:r>
        </a:p>
      </dgm:t>
    </dgm:pt>
    <dgm:pt modelId="{3F3C56C7-E39A-436B-8CE2-3E6CDCF7124F}" type="pres">
      <dgm:prSet presAssocID="{52087DBA-9E51-465C-B014-961218EBFC34}" presName="Name0" presStyleCnt="0">
        <dgm:presLayoutVars>
          <dgm:animLvl val="lvl"/>
          <dgm:resizeHandles val="exact"/>
        </dgm:presLayoutVars>
      </dgm:prSet>
      <dgm:spPr/>
    </dgm:pt>
    <dgm:pt modelId="{222D6328-2F06-42F5-B92A-A562E87B3673}" type="pres">
      <dgm:prSet presAssocID="{48874CD7-F115-4395-BCC5-B58BD35E82CE}" presName="compositeNode" presStyleCnt="0">
        <dgm:presLayoutVars>
          <dgm:bulletEnabled val="1"/>
        </dgm:presLayoutVars>
      </dgm:prSet>
      <dgm:spPr/>
    </dgm:pt>
    <dgm:pt modelId="{55D4D507-08A1-4B17-B718-E3E060DD4090}" type="pres">
      <dgm:prSet presAssocID="{48874CD7-F115-4395-BCC5-B58BD35E82CE}" presName="bgRect" presStyleLbl="bgAccFollowNode1" presStyleIdx="0" presStyleCnt="4"/>
      <dgm:spPr/>
    </dgm:pt>
    <dgm:pt modelId="{F9F5391F-E269-4930-ABB3-E0F2A5C17E3E}" type="pres">
      <dgm:prSet presAssocID="{20B56D74-1A6D-4D64-8563-33EEEB0FD5BF}" presName="sibTransNodeCircle" presStyleLbl="alignNode1" presStyleIdx="0" presStyleCnt="8">
        <dgm:presLayoutVars>
          <dgm:chMax val="0"/>
          <dgm:bulletEnabled/>
        </dgm:presLayoutVars>
      </dgm:prSet>
      <dgm:spPr/>
    </dgm:pt>
    <dgm:pt modelId="{340CFF41-52FD-47D5-ADEC-FEAB19D51080}" type="pres">
      <dgm:prSet presAssocID="{48874CD7-F115-4395-BCC5-B58BD35E82CE}" presName="bottomLine" presStyleLbl="alignNode1" presStyleIdx="1" presStyleCnt="8">
        <dgm:presLayoutVars/>
      </dgm:prSet>
      <dgm:spPr/>
    </dgm:pt>
    <dgm:pt modelId="{EA1106B0-B30F-411C-86BB-5A8CE84C4ED4}" type="pres">
      <dgm:prSet presAssocID="{48874CD7-F115-4395-BCC5-B58BD35E82CE}" presName="nodeText" presStyleLbl="bgAccFollowNode1" presStyleIdx="0" presStyleCnt="4">
        <dgm:presLayoutVars>
          <dgm:bulletEnabled val="1"/>
        </dgm:presLayoutVars>
      </dgm:prSet>
      <dgm:spPr/>
    </dgm:pt>
    <dgm:pt modelId="{11409AC1-56B8-407C-A2D5-4CD0F206A1DF}" type="pres">
      <dgm:prSet presAssocID="{20B56D74-1A6D-4D64-8563-33EEEB0FD5BF}" presName="sibTrans" presStyleCnt="0"/>
      <dgm:spPr/>
    </dgm:pt>
    <dgm:pt modelId="{EE4D3276-66E0-4A2A-8EC9-9D7D00A7403A}" type="pres">
      <dgm:prSet presAssocID="{281F8C22-B25B-4F7C-9D3D-494BA0386373}" presName="compositeNode" presStyleCnt="0">
        <dgm:presLayoutVars>
          <dgm:bulletEnabled val="1"/>
        </dgm:presLayoutVars>
      </dgm:prSet>
      <dgm:spPr/>
    </dgm:pt>
    <dgm:pt modelId="{0D52D8B3-5872-4583-B638-9B8959C83763}" type="pres">
      <dgm:prSet presAssocID="{281F8C22-B25B-4F7C-9D3D-494BA0386373}" presName="bgRect" presStyleLbl="bgAccFollowNode1" presStyleIdx="1" presStyleCnt="4"/>
      <dgm:spPr/>
    </dgm:pt>
    <dgm:pt modelId="{8E09EC17-4C92-470B-8003-FBEC45E61EAA}" type="pres">
      <dgm:prSet presAssocID="{B6B0FEEB-5F53-4CF1-8601-622D69B68979}" presName="sibTransNodeCircle" presStyleLbl="alignNode1" presStyleIdx="2" presStyleCnt="8">
        <dgm:presLayoutVars>
          <dgm:chMax val="0"/>
          <dgm:bulletEnabled/>
        </dgm:presLayoutVars>
      </dgm:prSet>
      <dgm:spPr/>
    </dgm:pt>
    <dgm:pt modelId="{17FDE972-E2BD-48E6-A2E9-FB0763B09A6C}" type="pres">
      <dgm:prSet presAssocID="{281F8C22-B25B-4F7C-9D3D-494BA0386373}" presName="bottomLine" presStyleLbl="alignNode1" presStyleIdx="3" presStyleCnt="8">
        <dgm:presLayoutVars/>
      </dgm:prSet>
      <dgm:spPr/>
    </dgm:pt>
    <dgm:pt modelId="{28DEFF58-DB77-4F36-8200-D6C4B605DDC5}" type="pres">
      <dgm:prSet presAssocID="{281F8C22-B25B-4F7C-9D3D-494BA0386373}" presName="nodeText" presStyleLbl="bgAccFollowNode1" presStyleIdx="1" presStyleCnt="4">
        <dgm:presLayoutVars>
          <dgm:bulletEnabled val="1"/>
        </dgm:presLayoutVars>
      </dgm:prSet>
      <dgm:spPr/>
    </dgm:pt>
    <dgm:pt modelId="{FAFE6084-A3D8-4895-96C8-903EB1A18EA6}" type="pres">
      <dgm:prSet presAssocID="{B6B0FEEB-5F53-4CF1-8601-622D69B68979}" presName="sibTrans" presStyleCnt="0"/>
      <dgm:spPr/>
    </dgm:pt>
    <dgm:pt modelId="{498CEA6F-40C2-4CC5-A5C4-394A43738189}" type="pres">
      <dgm:prSet presAssocID="{12F91A96-3938-4C52-9580-7437450E8108}" presName="compositeNode" presStyleCnt="0">
        <dgm:presLayoutVars>
          <dgm:bulletEnabled val="1"/>
        </dgm:presLayoutVars>
      </dgm:prSet>
      <dgm:spPr/>
    </dgm:pt>
    <dgm:pt modelId="{6B59C189-BC74-4805-9CA0-31648BAC87CE}" type="pres">
      <dgm:prSet presAssocID="{12F91A96-3938-4C52-9580-7437450E8108}" presName="bgRect" presStyleLbl="bgAccFollowNode1" presStyleIdx="2" presStyleCnt="4"/>
      <dgm:spPr/>
    </dgm:pt>
    <dgm:pt modelId="{583F2E7B-A765-448D-8F2C-CB55178F201F}" type="pres">
      <dgm:prSet presAssocID="{3439F495-7C2F-4F58-A603-F13F42D24D79}" presName="sibTransNodeCircle" presStyleLbl="alignNode1" presStyleIdx="4" presStyleCnt="8">
        <dgm:presLayoutVars>
          <dgm:chMax val="0"/>
          <dgm:bulletEnabled/>
        </dgm:presLayoutVars>
      </dgm:prSet>
      <dgm:spPr/>
    </dgm:pt>
    <dgm:pt modelId="{BBE5A635-39FD-481A-9342-41FB36E721C4}" type="pres">
      <dgm:prSet presAssocID="{12F91A96-3938-4C52-9580-7437450E8108}" presName="bottomLine" presStyleLbl="alignNode1" presStyleIdx="5" presStyleCnt="8">
        <dgm:presLayoutVars/>
      </dgm:prSet>
      <dgm:spPr/>
    </dgm:pt>
    <dgm:pt modelId="{FE761A9A-335D-4F0F-A19E-666575BBA7D0}" type="pres">
      <dgm:prSet presAssocID="{12F91A96-3938-4C52-9580-7437450E8108}" presName="nodeText" presStyleLbl="bgAccFollowNode1" presStyleIdx="2" presStyleCnt="4">
        <dgm:presLayoutVars>
          <dgm:bulletEnabled val="1"/>
        </dgm:presLayoutVars>
      </dgm:prSet>
      <dgm:spPr/>
    </dgm:pt>
    <dgm:pt modelId="{721F97D0-2C20-403F-AEFE-EF9BEBB2EA8A}" type="pres">
      <dgm:prSet presAssocID="{3439F495-7C2F-4F58-A603-F13F42D24D79}" presName="sibTrans" presStyleCnt="0"/>
      <dgm:spPr/>
    </dgm:pt>
    <dgm:pt modelId="{311C62BB-AB40-4E9D-A85E-7D989A0B892C}" type="pres">
      <dgm:prSet presAssocID="{09B4323D-B55A-4E42-8BD8-B8D82C205AE0}" presName="compositeNode" presStyleCnt="0">
        <dgm:presLayoutVars>
          <dgm:bulletEnabled val="1"/>
        </dgm:presLayoutVars>
      </dgm:prSet>
      <dgm:spPr/>
    </dgm:pt>
    <dgm:pt modelId="{C10CF12E-C118-44CE-B414-A01B1FE75A7B}" type="pres">
      <dgm:prSet presAssocID="{09B4323D-B55A-4E42-8BD8-B8D82C205AE0}" presName="bgRect" presStyleLbl="bgAccFollowNode1" presStyleIdx="3" presStyleCnt="4"/>
      <dgm:spPr/>
    </dgm:pt>
    <dgm:pt modelId="{3C729437-B0EE-4A91-935A-0A782328A90D}" type="pres">
      <dgm:prSet presAssocID="{E94204B2-98AE-476D-A255-8BFD6D1CB5D5}" presName="sibTransNodeCircle" presStyleLbl="alignNode1" presStyleIdx="6" presStyleCnt="8">
        <dgm:presLayoutVars>
          <dgm:chMax val="0"/>
          <dgm:bulletEnabled/>
        </dgm:presLayoutVars>
      </dgm:prSet>
      <dgm:spPr/>
    </dgm:pt>
    <dgm:pt modelId="{6ED50AAE-0D66-4A0A-881F-4CFFD9E56EE5}" type="pres">
      <dgm:prSet presAssocID="{09B4323D-B55A-4E42-8BD8-B8D82C205AE0}" presName="bottomLine" presStyleLbl="alignNode1" presStyleIdx="7" presStyleCnt="8">
        <dgm:presLayoutVars/>
      </dgm:prSet>
      <dgm:spPr/>
    </dgm:pt>
    <dgm:pt modelId="{DE0DAEC5-A9BC-4961-ADDA-89BB94F7E69C}" type="pres">
      <dgm:prSet presAssocID="{09B4323D-B55A-4E42-8BD8-B8D82C205AE0}" presName="nodeText" presStyleLbl="bgAccFollowNode1" presStyleIdx="3" presStyleCnt="4">
        <dgm:presLayoutVars>
          <dgm:bulletEnabled val="1"/>
        </dgm:presLayoutVars>
      </dgm:prSet>
      <dgm:spPr/>
    </dgm:pt>
  </dgm:ptLst>
  <dgm:cxnLst>
    <dgm:cxn modelId="{AF5C541B-89AE-4C28-86C8-2E41BB55D1D7}" type="presOf" srcId="{12F91A96-3938-4C52-9580-7437450E8108}" destId="{6B59C189-BC74-4805-9CA0-31648BAC87CE}" srcOrd="0" destOrd="0" presId="urn:microsoft.com/office/officeart/2016/7/layout/BasicLinearProcessNumbered"/>
    <dgm:cxn modelId="{DE6A2460-82AC-4093-A382-94540B79914D}" type="presOf" srcId="{48874CD7-F115-4395-BCC5-B58BD35E82CE}" destId="{55D4D507-08A1-4B17-B718-E3E060DD4090}" srcOrd="0" destOrd="0" presId="urn:microsoft.com/office/officeart/2016/7/layout/BasicLinearProcessNumbered"/>
    <dgm:cxn modelId="{34210D43-AC0C-44E8-AD9F-F9EEAD233904}" type="presOf" srcId="{09B4323D-B55A-4E42-8BD8-B8D82C205AE0}" destId="{DE0DAEC5-A9BC-4961-ADDA-89BB94F7E69C}" srcOrd="1" destOrd="0" presId="urn:microsoft.com/office/officeart/2016/7/layout/BasicLinearProcessNumbered"/>
    <dgm:cxn modelId="{310B0971-A002-4838-AB70-C3727B4CD0E8}" type="presOf" srcId="{52087DBA-9E51-465C-B014-961218EBFC34}" destId="{3F3C56C7-E39A-436B-8CE2-3E6CDCF7124F}" srcOrd="0" destOrd="0" presId="urn:microsoft.com/office/officeart/2016/7/layout/BasicLinearProcessNumbered"/>
    <dgm:cxn modelId="{8707E47D-3152-4775-8C7C-FA006A87D510}" srcId="{52087DBA-9E51-465C-B014-961218EBFC34}" destId="{09B4323D-B55A-4E42-8BD8-B8D82C205AE0}" srcOrd="3" destOrd="0" parTransId="{6DC283AD-B53E-43CB-A740-568232D730A9}" sibTransId="{E94204B2-98AE-476D-A255-8BFD6D1CB5D5}"/>
    <dgm:cxn modelId="{3C5A037F-3366-4919-87FD-D73294097520}" type="presOf" srcId="{281F8C22-B25B-4F7C-9D3D-494BA0386373}" destId="{0D52D8B3-5872-4583-B638-9B8959C83763}" srcOrd="0" destOrd="0" presId="urn:microsoft.com/office/officeart/2016/7/layout/BasicLinearProcessNumbered"/>
    <dgm:cxn modelId="{20178E89-4021-4A69-A173-52C72223E857}" type="presOf" srcId="{3439F495-7C2F-4F58-A603-F13F42D24D79}" destId="{583F2E7B-A765-448D-8F2C-CB55178F201F}" srcOrd="0" destOrd="0" presId="urn:microsoft.com/office/officeart/2016/7/layout/BasicLinearProcessNumbered"/>
    <dgm:cxn modelId="{702A4A96-FD63-4604-AD21-B755C0C331AD}" type="presOf" srcId="{09B4323D-B55A-4E42-8BD8-B8D82C205AE0}" destId="{C10CF12E-C118-44CE-B414-A01B1FE75A7B}" srcOrd="0" destOrd="0" presId="urn:microsoft.com/office/officeart/2016/7/layout/BasicLinearProcessNumbered"/>
    <dgm:cxn modelId="{E7A91EA0-12C5-45DD-A75B-6A5AFCE6599F}" type="presOf" srcId="{E94204B2-98AE-476D-A255-8BFD6D1CB5D5}" destId="{3C729437-B0EE-4A91-935A-0A782328A90D}" srcOrd="0" destOrd="0" presId="urn:microsoft.com/office/officeart/2016/7/layout/BasicLinearProcessNumbered"/>
    <dgm:cxn modelId="{ADCA7EA1-3C5A-4883-B69F-D14FE703DAFD}" type="presOf" srcId="{B6B0FEEB-5F53-4CF1-8601-622D69B68979}" destId="{8E09EC17-4C92-470B-8003-FBEC45E61EAA}" srcOrd="0" destOrd="0" presId="urn:microsoft.com/office/officeart/2016/7/layout/BasicLinearProcessNumbered"/>
    <dgm:cxn modelId="{458004B1-AB46-4626-BEE3-5AB794680E59}" srcId="{52087DBA-9E51-465C-B014-961218EBFC34}" destId="{48874CD7-F115-4395-BCC5-B58BD35E82CE}" srcOrd="0" destOrd="0" parTransId="{67F53DB5-6F1C-40CA-AEEF-9E3E652FF29C}" sibTransId="{20B56D74-1A6D-4D64-8563-33EEEB0FD5BF}"/>
    <dgm:cxn modelId="{B1759DBB-BBBC-48C4-8084-BFBDF9138AA8}" type="presOf" srcId="{12F91A96-3938-4C52-9580-7437450E8108}" destId="{FE761A9A-335D-4F0F-A19E-666575BBA7D0}" srcOrd="1" destOrd="0" presId="urn:microsoft.com/office/officeart/2016/7/layout/BasicLinearProcessNumbered"/>
    <dgm:cxn modelId="{36708EC2-4EED-4E50-936D-D3C014C11BB3}" srcId="{52087DBA-9E51-465C-B014-961218EBFC34}" destId="{281F8C22-B25B-4F7C-9D3D-494BA0386373}" srcOrd="1" destOrd="0" parTransId="{54AF4A41-88C2-4504-8EEF-C06F5298BCBC}" sibTransId="{B6B0FEEB-5F53-4CF1-8601-622D69B68979}"/>
    <dgm:cxn modelId="{605395CF-6416-40FB-9BB8-1927132902E6}" type="presOf" srcId="{20B56D74-1A6D-4D64-8563-33EEEB0FD5BF}" destId="{F9F5391F-E269-4930-ABB3-E0F2A5C17E3E}" srcOrd="0" destOrd="0" presId="urn:microsoft.com/office/officeart/2016/7/layout/BasicLinearProcessNumbered"/>
    <dgm:cxn modelId="{0B27D2E5-AD0E-49BD-9E4F-E30C0EEF9C73}" srcId="{52087DBA-9E51-465C-B014-961218EBFC34}" destId="{12F91A96-3938-4C52-9580-7437450E8108}" srcOrd="2" destOrd="0" parTransId="{79F304B0-6050-4F88-9B44-B6FA55B4E494}" sibTransId="{3439F495-7C2F-4F58-A603-F13F42D24D79}"/>
    <dgm:cxn modelId="{69B54AE6-98CA-48AC-A0E0-345C44E76834}" type="presOf" srcId="{281F8C22-B25B-4F7C-9D3D-494BA0386373}" destId="{28DEFF58-DB77-4F36-8200-D6C4B605DDC5}" srcOrd="1" destOrd="0" presId="urn:microsoft.com/office/officeart/2016/7/layout/BasicLinearProcessNumbered"/>
    <dgm:cxn modelId="{7811D6E9-CF5D-4E37-98E1-28BA15353028}" type="presOf" srcId="{48874CD7-F115-4395-BCC5-B58BD35E82CE}" destId="{EA1106B0-B30F-411C-86BB-5A8CE84C4ED4}" srcOrd="1" destOrd="0" presId="urn:microsoft.com/office/officeart/2016/7/layout/BasicLinearProcessNumbered"/>
    <dgm:cxn modelId="{FAB9451F-204E-4F94-B047-DC1C90C872B7}" type="presParOf" srcId="{3F3C56C7-E39A-436B-8CE2-3E6CDCF7124F}" destId="{222D6328-2F06-42F5-B92A-A562E87B3673}" srcOrd="0" destOrd="0" presId="urn:microsoft.com/office/officeart/2016/7/layout/BasicLinearProcessNumbered"/>
    <dgm:cxn modelId="{F488D2F1-8B43-43EE-BBB5-02673CAB221F}" type="presParOf" srcId="{222D6328-2F06-42F5-B92A-A562E87B3673}" destId="{55D4D507-08A1-4B17-B718-E3E060DD4090}" srcOrd="0" destOrd="0" presId="urn:microsoft.com/office/officeart/2016/7/layout/BasicLinearProcessNumbered"/>
    <dgm:cxn modelId="{7B48D4AF-2BF7-4C2D-B5AE-97285E9E364E}" type="presParOf" srcId="{222D6328-2F06-42F5-B92A-A562E87B3673}" destId="{F9F5391F-E269-4930-ABB3-E0F2A5C17E3E}" srcOrd="1" destOrd="0" presId="urn:microsoft.com/office/officeart/2016/7/layout/BasicLinearProcessNumbered"/>
    <dgm:cxn modelId="{08EF22D5-93E9-4601-87FC-EA62C0CCF754}" type="presParOf" srcId="{222D6328-2F06-42F5-B92A-A562E87B3673}" destId="{340CFF41-52FD-47D5-ADEC-FEAB19D51080}" srcOrd="2" destOrd="0" presId="urn:microsoft.com/office/officeart/2016/7/layout/BasicLinearProcessNumbered"/>
    <dgm:cxn modelId="{F96A450A-132E-4F2A-86D9-F19048959568}" type="presParOf" srcId="{222D6328-2F06-42F5-B92A-A562E87B3673}" destId="{EA1106B0-B30F-411C-86BB-5A8CE84C4ED4}" srcOrd="3" destOrd="0" presId="urn:microsoft.com/office/officeart/2016/7/layout/BasicLinearProcessNumbered"/>
    <dgm:cxn modelId="{78CEEE74-B688-411B-B69D-D8C56469291C}" type="presParOf" srcId="{3F3C56C7-E39A-436B-8CE2-3E6CDCF7124F}" destId="{11409AC1-56B8-407C-A2D5-4CD0F206A1DF}" srcOrd="1" destOrd="0" presId="urn:microsoft.com/office/officeart/2016/7/layout/BasicLinearProcessNumbered"/>
    <dgm:cxn modelId="{41BF65E7-AD87-44BB-BB21-BE81DA4FD368}" type="presParOf" srcId="{3F3C56C7-E39A-436B-8CE2-3E6CDCF7124F}" destId="{EE4D3276-66E0-4A2A-8EC9-9D7D00A7403A}" srcOrd="2" destOrd="0" presId="urn:microsoft.com/office/officeart/2016/7/layout/BasicLinearProcessNumbered"/>
    <dgm:cxn modelId="{15C87654-162F-4701-B798-2E539EA4DB6D}" type="presParOf" srcId="{EE4D3276-66E0-4A2A-8EC9-9D7D00A7403A}" destId="{0D52D8B3-5872-4583-B638-9B8959C83763}" srcOrd="0" destOrd="0" presId="urn:microsoft.com/office/officeart/2016/7/layout/BasicLinearProcessNumbered"/>
    <dgm:cxn modelId="{4B87E2FF-6D41-4672-94C6-A5F80389FC81}" type="presParOf" srcId="{EE4D3276-66E0-4A2A-8EC9-9D7D00A7403A}" destId="{8E09EC17-4C92-470B-8003-FBEC45E61EAA}" srcOrd="1" destOrd="0" presId="urn:microsoft.com/office/officeart/2016/7/layout/BasicLinearProcessNumbered"/>
    <dgm:cxn modelId="{2EC0E17F-3B9C-469A-B4F9-24735BCBECAA}" type="presParOf" srcId="{EE4D3276-66E0-4A2A-8EC9-9D7D00A7403A}" destId="{17FDE972-E2BD-48E6-A2E9-FB0763B09A6C}" srcOrd="2" destOrd="0" presId="urn:microsoft.com/office/officeart/2016/7/layout/BasicLinearProcessNumbered"/>
    <dgm:cxn modelId="{82273A0E-556D-42CC-8E4C-12C3E0A6C4C6}" type="presParOf" srcId="{EE4D3276-66E0-4A2A-8EC9-9D7D00A7403A}" destId="{28DEFF58-DB77-4F36-8200-D6C4B605DDC5}" srcOrd="3" destOrd="0" presId="urn:microsoft.com/office/officeart/2016/7/layout/BasicLinearProcessNumbered"/>
    <dgm:cxn modelId="{56BFE0FB-6AC3-4202-B817-C4C83E135D63}" type="presParOf" srcId="{3F3C56C7-E39A-436B-8CE2-3E6CDCF7124F}" destId="{FAFE6084-A3D8-4895-96C8-903EB1A18EA6}" srcOrd="3" destOrd="0" presId="urn:microsoft.com/office/officeart/2016/7/layout/BasicLinearProcessNumbered"/>
    <dgm:cxn modelId="{CDCB4B89-9CBD-48AE-AD01-427C2896B152}" type="presParOf" srcId="{3F3C56C7-E39A-436B-8CE2-3E6CDCF7124F}" destId="{498CEA6F-40C2-4CC5-A5C4-394A43738189}" srcOrd="4" destOrd="0" presId="urn:microsoft.com/office/officeart/2016/7/layout/BasicLinearProcessNumbered"/>
    <dgm:cxn modelId="{556D8AC8-6341-47FF-AA83-BCDC6708B92B}" type="presParOf" srcId="{498CEA6F-40C2-4CC5-A5C4-394A43738189}" destId="{6B59C189-BC74-4805-9CA0-31648BAC87CE}" srcOrd="0" destOrd="0" presId="urn:microsoft.com/office/officeart/2016/7/layout/BasicLinearProcessNumbered"/>
    <dgm:cxn modelId="{9E96C39A-D806-401E-B878-143CCD8566A4}" type="presParOf" srcId="{498CEA6F-40C2-4CC5-A5C4-394A43738189}" destId="{583F2E7B-A765-448D-8F2C-CB55178F201F}" srcOrd="1" destOrd="0" presId="urn:microsoft.com/office/officeart/2016/7/layout/BasicLinearProcessNumbered"/>
    <dgm:cxn modelId="{4D39C15A-E3FF-4711-9384-6B93349437E2}" type="presParOf" srcId="{498CEA6F-40C2-4CC5-A5C4-394A43738189}" destId="{BBE5A635-39FD-481A-9342-41FB36E721C4}" srcOrd="2" destOrd="0" presId="urn:microsoft.com/office/officeart/2016/7/layout/BasicLinearProcessNumbered"/>
    <dgm:cxn modelId="{80A09BBB-DA36-4229-B0A2-22E551E87370}" type="presParOf" srcId="{498CEA6F-40C2-4CC5-A5C4-394A43738189}" destId="{FE761A9A-335D-4F0F-A19E-666575BBA7D0}" srcOrd="3" destOrd="0" presId="urn:microsoft.com/office/officeart/2016/7/layout/BasicLinearProcessNumbered"/>
    <dgm:cxn modelId="{B81178DD-7791-40D2-82D2-C300A9457354}" type="presParOf" srcId="{3F3C56C7-E39A-436B-8CE2-3E6CDCF7124F}" destId="{721F97D0-2C20-403F-AEFE-EF9BEBB2EA8A}" srcOrd="5" destOrd="0" presId="urn:microsoft.com/office/officeart/2016/7/layout/BasicLinearProcessNumbered"/>
    <dgm:cxn modelId="{FC8033EA-521B-42D0-9C02-FF683473CE47}" type="presParOf" srcId="{3F3C56C7-E39A-436B-8CE2-3E6CDCF7124F}" destId="{311C62BB-AB40-4E9D-A85E-7D989A0B892C}" srcOrd="6" destOrd="0" presId="urn:microsoft.com/office/officeart/2016/7/layout/BasicLinearProcessNumbered"/>
    <dgm:cxn modelId="{34303400-8127-455E-BAC8-1909BE3ACFFA}" type="presParOf" srcId="{311C62BB-AB40-4E9D-A85E-7D989A0B892C}" destId="{C10CF12E-C118-44CE-B414-A01B1FE75A7B}" srcOrd="0" destOrd="0" presId="urn:microsoft.com/office/officeart/2016/7/layout/BasicLinearProcessNumbered"/>
    <dgm:cxn modelId="{4747524F-0D4E-4FAE-AB16-E88C14DBF475}" type="presParOf" srcId="{311C62BB-AB40-4E9D-A85E-7D989A0B892C}" destId="{3C729437-B0EE-4A91-935A-0A782328A90D}" srcOrd="1" destOrd="0" presId="urn:microsoft.com/office/officeart/2016/7/layout/BasicLinearProcessNumbered"/>
    <dgm:cxn modelId="{735F78E3-D8AD-497F-B69F-FF5D05CEF22D}" type="presParOf" srcId="{311C62BB-AB40-4E9D-A85E-7D989A0B892C}" destId="{6ED50AAE-0D66-4A0A-881F-4CFFD9E56EE5}" srcOrd="2" destOrd="0" presId="urn:microsoft.com/office/officeart/2016/7/layout/BasicLinearProcessNumbered"/>
    <dgm:cxn modelId="{A240F624-33C6-42BB-80FA-74CDFA947C31}" type="presParOf" srcId="{311C62BB-AB40-4E9D-A85E-7D989A0B892C}" destId="{DE0DAEC5-A9BC-4961-ADDA-89BB94F7E69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4D507-08A1-4B17-B718-E3E060DD4090}">
      <dsp:nvSpPr>
        <dsp:cNvPr id="0" name=""/>
        <dsp:cNvSpPr/>
      </dsp:nvSpPr>
      <dsp:spPr>
        <a:xfrm>
          <a:off x="3033" y="0"/>
          <a:ext cx="2406420" cy="330582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7614" tIns="330200" rIns="187614" bIns="330200" numCol="1" spcCol="1270" anchor="t" anchorCtr="0">
          <a:noAutofit/>
        </a:bodyPr>
        <a:lstStyle/>
        <a:p>
          <a:pPr marL="0" lvl="0" indent="0" algn="l" defTabSz="977900">
            <a:lnSpc>
              <a:spcPct val="90000"/>
            </a:lnSpc>
            <a:spcBef>
              <a:spcPct val="0"/>
            </a:spcBef>
            <a:spcAft>
              <a:spcPct val="35000"/>
            </a:spcAft>
            <a:buNone/>
          </a:pPr>
          <a:r>
            <a:rPr lang="en-US" sz="2200" kern="1200" baseline="0" dirty="0">
              <a:latin typeface="Arial" panose="020B0604020202020204" pitchFamily="34" charset="0"/>
              <a:cs typeface="Arial" panose="020B0604020202020204" pitchFamily="34" charset="0"/>
            </a:rPr>
            <a:t>Evidence-Based Practice (EBP)</a:t>
          </a:r>
          <a:endParaRPr lang="en-US" sz="2200" kern="1200" dirty="0">
            <a:latin typeface="Arial" panose="020B0604020202020204" pitchFamily="34" charset="0"/>
            <a:cs typeface="Arial" panose="020B0604020202020204" pitchFamily="34" charset="0"/>
          </a:endParaRPr>
        </a:p>
      </dsp:txBody>
      <dsp:txXfrm>
        <a:off x="3033" y="1256211"/>
        <a:ext cx="2406420" cy="1983492"/>
      </dsp:txXfrm>
    </dsp:sp>
    <dsp:sp modelId="{F9F5391F-E269-4930-ABB3-E0F2A5C17E3E}">
      <dsp:nvSpPr>
        <dsp:cNvPr id="0" name=""/>
        <dsp:cNvSpPr/>
      </dsp:nvSpPr>
      <dsp:spPr>
        <a:xfrm>
          <a:off x="710370" y="330581"/>
          <a:ext cx="991746" cy="991746"/>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7320" tIns="12700" rIns="7732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55608" y="475819"/>
        <a:ext cx="701270" cy="701270"/>
      </dsp:txXfrm>
    </dsp:sp>
    <dsp:sp modelId="{340CFF41-52FD-47D5-ADEC-FEAB19D51080}">
      <dsp:nvSpPr>
        <dsp:cNvPr id="0" name=""/>
        <dsp:cNvSpPr/>
      </dsp:nvSpPr>
      <dsp:spPr>
        <a:xfrm>
          <a:off x="3033" y="3305748"/>
          <a:ext cx="2406420" cy="72"/>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D52D8B3-5872-4583-B638-9B8959C83763}">
      <dsp:nvSpPr>
        <dsp:cNvPr id="0" name=""/>
        <dsp:cNvSpPr/>
      </dsp:nvSpPr>
      <dsp:spPr>
        <a:xfrm>
          <a:off x="2650095" y="0"/>
          <a:ext cx="2406420" cy="330582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7614" tIns="330200" rIns="187614" bIns="330200" numCol="1" spcCol="1270" anchor="t" anchorCtr="0">
          <a:noAutofit/>
        </a:bodyPr>
        <a:lstStyle/>
        <a:p>
          <a:pPr marL="0" lvl="0" indent="0" algn="l" defTabSz="977900">
            <a:lnSpc>
              <a:spcPct val="90000"/>
            </a:lnSpc>
            <a:spcBef>
              <a:spcPct val="0"/>
            </a:spcBef>
            <a:spcAft>
              <a:spcPct val="35000"/>
            </a:spcAft>
            <a:buNone/>
          </a:pPr>
          <a:r>
            <a:rPr lang="en-US" sz="2200" kern="1200" baseline="0" dirty="0">
              <a:latin typeface="Arial" panose="020B0604020202020204" pitchFamily="34" charset="0"/>
              <a:cs typeface="Arial" panose="020B0604020202020204" pitchFamily="34" charset="0"/>
            </a:rPr>
            <a:t>Selecting and Matching Models: Fit and Effect</a:t>
          </a:r>
          <a:endParaRPr lang="en-US" sz="2200" kern="1200" dirty="0">
            <a:latin typeface="Arial" panose="020B0604020202020204" pitchFamily="34" charset="0"/>
            <a:cs typeface="Arial" panose="020B0604020202020204" pitchFamily="34" charset="0"/>
          </a:endParaRPr>
        </a:p>
      </dsp:txBody>
      <dsp:txXfrm>
        <a:off x="2650095" y="1256211"/>
        <a:ext cx="2406420" cy="1983492"/>
      </dsp:txXfrm>
    </dsp:sp>
    <dsp:sp modelId="{8E09EC17-4C92-470B-8003-FBEC45E61EAA}">
      <dsp:nvSpPr>
        <dsp:cNvPr id="0" name=""/>
        <dsp:cNvSpPr/>
      </dsp:nvSpPr>
      <dsp:spPr>
        <a:xfrm>
          <a:off x="3357433" y="330581"/>
          <a:ext cx="991746" cy="991746"/>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7320" tIns="12700" rIns="7732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02671" y="475819"/>
        <a:ext cx="701270" cy="701270"/>
      </dsp:txXfrm>
    </dsp:sp>
    <dsp:sp modelId="{17FDE972-E2BD-48E6-A2E9-FB0763B09A6C}">
      <dsp:nvSpPr>
        <dsp:cNvPr id="0" name=""/>
        <dsp:cNvSpPr/>
      </dsp:nvSpPr>
      <dsp:spPr>
        <a:xfrm>
          <a:off x="2650095" y="3305748"/>
          <a:ext cx="2406420" cy="72"/>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B59C189-BC74-4805-9CA0-31648BAC87CE}">
      <dsp:nvSpPr>
        <dsp:cNvPr id="0" name=""/>
        <dsp:cNvSpPr/>
      </dsp:nvSpPr>
      <dsp:spPr>
        <a:xfrm>
          <a:off x="5297158" y="0"/>
          <a:ext cx="2406420" cy="3305820"/>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7614" tIns="330200" rIns="187614" bIns="330200" numCol="1" spcCol="1270" anchor="t" anchorCtr="0">
          <a:noAutofit/>
        </a:bodyPr>
        <a:lstStyle/>
        <a:p>
          <a:pPr marL="0" lvl="0" indent="0" algn="l" defTabSz="977900">
            <a:lnSpc>
              <a:spcPct val="90000"/>
            </a:lnSpc>
            <a:spcBef>
              <a:spcPct val="0"/>
            </a:spcBef>
            <a:spcAft>
              <a:spcPct val="35000"/>
            </a:spcAft>
            <a:buNone/>
          </a:pPr>
          <a:r>
            <a:rPr lang="en-US" sz="2200" kern="1200" baseline="0" dirty="0">
              <a:latin typeface="Arial" panose="020B0604020202020204" pitchFamily="34" charset="0"/>
              <a:cs typeface="Arial" panose="020B0604020202020204" pitchFamily="34" charset="0"/>
            </a:rPr>
            <a:t>Routine Outcome Management (ROM)</a:t>
          </a:r>
          <a:endParaRPr lang="en-US" sz="2200" kern="1200" dirty="0">
            <a:latin typeface="Arial" panose="020B0604020202020204" pitchFamily="34" charset="0"/>
            <a:cs typeface="Arial" panose="020B0604020202020204" pitchFamily="34" charset="0"/>
          </a:endParaRPr>
        </a:p>
      </dsp:txBody>
      <dsp:txXfrm>
        <a:off x="5297158" y="1256211"/>
        <a:ext cx="2406420" cy="1983492"/>
      </dsp:txXfrm>
    </dsp:sp>
    <dsp:sp modelId="{583F2E7B-A765-448D-8F2C-CB55178F201F}">
      <dsp:nvSpPr>
        <dsp:cNvPr id="0" name=""/>
        <dsp:cNvSpPr/>
      </dsp:nvSpPr>
      <dsp:spPr>
        <a:xfrm>
          <a:off x="6004495" y="330581"/>
          <a:ext cx="991746" cy="991746"/>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7320" tIns="12700" rIns="7732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149733" y="475819"/>
        <a:ext cx="701270" cy="701270"/>
      </dsp:txXfrm>
    </dsp:sp>
    <dsp:sp modelId="{BBE5A635-39FD-481A-9342-41FB36E721C4}">
      <dsp:nvSpPr>
        <dsp:cNvPr id="0" name=""/>
        <dsp:cNvSpPr/>
      </dsp:nvSpPr>
      <dsp:spPr>
        <a:xfrm>
          <a:off x="5297158" y="3305748"/>
          <a:ext cx="2406420" cy="72"/>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10CF12E-C118-44CE-B414-A01B1FE75A7B}">
      <dsp:nvSpPr>
        <dsp:cNvPr id="0" name=""/>
        <dsp:cNvSpPr/>
      </dsp:nvSpPr>
      <dsp:spPr>
        <a:xfrm>
          <a:off x="7944221" y="0"/>
          <a:ext cx="2406420" cy="3305820"/>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7614" tIns="330200" rIns="187614" bIns="330200" numCol="1" spcCol="1270" anchor="t" anchorCtr="0">
          <a:noAutofit/>
        </a:bodyPr>
        <a:lstStyle/>
        <a:p>
          <a:pPr marL="0" lvl="0" indent="0" algn="l" defTabSz="977900">
            <a:lnSpc>
              <a:spcPct val="90000"/>
            </a:lnSpc>
            <a:spcBef>
              <a:spcPct val="0"/>
            </a:spcBef>
            <a:spcAft>
              <a:spcPct val="35000"/>
            </a:spcAft>
            <a:buNone/>
          </a:pPr>
          <a:r>
            <a:rPr lang="en-US" sz="2200" kern="1200" baseline="0" dirty="0">
              <a:latin typeface="Arial" panose="020B0604020202020204" pitchFamily="34" charset="0"/>
              <a:cs typeface="Arial" panose="020B0604020202020204" pitchFamily="34" charset="0"/>
            </a:rPr>
            <a:t>Four Strategies to Improve Effectiveness (and Outcomes)</a:t>
          </a:r>
          <a:endParaRPr lang="en-US" sz="2200" kern="1200" dirty="0">
            <a:latin typeface="Arial" panose="020B0604020202020204" pitchFamily="34" charset="0"/>
            <a:cs typeface="Arial" panose="020B0604020202020204" pitchFamily="34" charset="0"/>
          </a:endParaRPr>
        </a:p>
      </dsp:txBody>
      <dsp:txXfrm>
        <a:off x="7944221" y="1256211"/>
        <a:ext cx="2406420" cy="1983492"/>
      </dsp:txXfrm>
    </dsp:sp>
    <dsp:sp modelId="{3C729437-B0EE-4A91-935A-0A782328A90D}">
      <dsp:nvSpPr>
        <dsp:cNvPr id="0" name=""/>
        <dsp:cNvSpPr/>
      </dsp:nvSpPr>
      <dsp:spPr>
        <a:xfrm>
          <a:off x="8651558" y="330581"/>
          <a:ext cx="991746" cy="991746"/>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7320" tIns="12700" rIns="7732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796796" y="475819"/>
        <a:ext cx="701270" cy="701270"/>
      </dsp:txXfrm>
    </dsp:sp>
    <dsp:sp modelId="{6ED50AAE-0D66-4A0A-881F-4CFFD9E56EE5}">
      <dsp:nvSpPr>
        <dsp:cNvPr id="0" name=""/>
        <dsp:cNvSpPr/>
      </dsp:nvSpPr>
      <dsp:spPr>
        <a:xfrm>
          <a:off x="7944221" y="3305748"/>
          <a:ext cx="2406420" cy="72"/>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2B1F5-A4F7-4986-87DF-FF0CD21C6054}" type="datetimeFigureOut">
              <a:rPr lang="en-US" smtClean="0"/>
              <a:t>4/18/2018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3EABE-0BCD-4BF4-85FC-DD2E690C244F}" type="slidenum">
              <a:rPr lang="en-US" smtClean="0"/>
              <a:t>‹#›</a:t>
            </a:fld>
            <a:endParaRPr lang="en-US"/>
          </a:p>
        </p:txBody>
      </p:sp>
    </p:spTree>
    <p:extLst>
      <p:ext uri="{BB962C8B-B14F-4D97-AF65-F5344CB8AC3E}">
        <p14:creationId xmlns:p14="http://schemas.microsoft.com/office/powerpoint/2010/main" val="143735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3EABE-0BCD-4BF4-85FC-DD2E690C244F}"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A5D756D4-F7A1-422C-9603-1F85059DCE3F}" type="slidenum">
              <a:rPr kumimoji="0" lang="en-US" sz="1200" b="0" i="0" u="none" strike="noStrike" kern="0" cap="none" spc="0" normalizeH="0" baseline="0" noProof="0" smtClean="0">
                <a:ln>
                  <a:noFill/>
                </a:ln>
                <a:solidFill>
                  <a:prstClr val="black"/>
                </a:solidFill>
                <a:effectLst/>
                <a:uLnTx/>
                <a:uFillTx/>
                <a:latin typeface="Arial" pitchFamily="34" charset="0"/>
                <a:ea typeface="MS PGothic" pitchFamily="34" charset="-128"/>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200" b="0" i="0" u="none" strike="noStrike" kern="0" cap="none" spc="0" normalizeH="0" baseline="0" noProof="0">
              <a:ln>
                <a:noFill/>
              </a:ln>
              <a:solidFill>
                <a:prstClr val="black"/>
              </a:solidFill>
              <a:effectLst/>
              <a:uLnTx/>
              <a:uFillTx/>
              <a:latin typeface="Arial" pitchFamily="34" charset="0"/>
              <a:ea typeface="MS PGothic" pitchFamily="34"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86122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prstClr val="black"/>
              </a:solidFill>
              <a:effectLst/>
              <a:uLnTx/>
              <a:uFillTx/>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76910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D4F3D71-FA9A-4DE4-895D-49EF185DB54B}" type="slidenum">
              <a:rPr lang="en-US" sz="1200" smtClean="0">
                <a:solidFill>
                  <a:prstClr val="black"/>
                </a:solidFill>
                <a:latin typeface="Times New Roman" pitchFamily="18" charset="0"/>
              </a:rPr>
              <a:pPr/>
              <a:t>13</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115405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D4F3D71-FA9A-4DE4-895D-49EF185DB54B}" type="slidenum">
              <a:rPr lang="en-US" sz="1200" smtClean="0">
                <a:solidFill>
                  <a:prstClr val="black"/>
                </a:solidFill>
                <a:latin typeface="Times New Roman" pitchFamily="18" charset="0"/>
              </a:rPr>
              <a:pPr/>
              <a:t>14</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065216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D4F3D71-FA9A-4DE4-895D-49EF185DB54B}" type="slidenum">
              <a:rPr lang="en-US" sz="1200" smtClean="0">
                <a:solidFill>
                  <a:prstClr val="black"/>
                </a:solidFill>
                <a:latin typeface="Times New Roman" pitchFamily="18" charset="0"/>
              </a:rPr>
              <a:pPr/>
              <a:t>15</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497477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D4F3D71-FA9A-4DE4-895D-49EF185DB54B}" type="slidenum">
              <a:rPr lang="en-US" sz="1200" smtClean="0">
                <a:solidFill>
                  <a:prstClr val="black"/>
                </a:solidFill>
                <a:latin typeface="Times New Roman" pitchFamily="18" charset="0"/>
              </a:rPr>
              <a:pPr/>
              <a:t>16</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841622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5D756D4-F7A1-422C-9603-1F85059DCE3F}" type="slidenum">
              <a:rPr lang="en-US" sz="1200" smtClean="0">
                <a:solidFill>
                  <a:prstClr val="black"/>
                </a:solidFill>
              </a:rPr>
              <a:pPr/>
              <a:t>17</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308531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2710839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5D756D4-F7A1-422C-9603-1F85059DCE3F}" type="slidenum">
              <a:rPr kumimoji="0" lang="en-US" sz="1200" b="0" i="0" u="none" strike="noStrike" kern="1200" cap="none" spc="0" normalizeH="0" baseline="0" noProof="0" smtClean="0">
                <a:ln>
                  <a:noFill/>
                </a:ln>
                <a:solidFill>
                  <a:prstClr val="black"/>
                </a:solidFill>
                <a:effectLst/>
                <a:uLnTx/>
                <a:uFillTx/>
                <a:latin typeface="Arial" pitchFamily="34"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988296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36F901-C6A1-4155-8266-C54C130ABB20}"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149076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ahoma" panose="020B0604030504040204" pitchFamily="34" charset="0"/>
              </a:defRPr>
            </a:lvl1pPr>
            <a:lvl2pPr marL="742950" indent="-285750">
              <a:defRPr sz="3600">
                <a:solidFill>
                  <a:schemeClr val="tx1"/>
                </a:solidFill>
                <a:latin typeface="Tahoma" panose="020B0604030504040204" pitchFamily="34" charset="0"/>
              </a:defRPr>
            </a:lvl2pPr>
            <a:lvl3pPr marL="1143000" indent="-228600">
              <a:defRPr sz="3600">
                <a:solidFill>
                  <a:schemeClr val="tx1"/>
                </a:solidFill>
                <a:latin typeface="Tahoma" panose="020B0604030504040204" pitchFamily="34" charset="0"/>
              </a:defRPr>
            </a:lvl3pPr>
            <a:lvl4pPr marL="1600200" indent="-228600">
              <a:defRPr sz="3600">
                <a:solidFill>
                  <a:schemeClr val="tx1"/>
                </a:solidFill>
                <a:latin typeface="Tahoma" panose="020B0604030504040204" pitchFamily="34" charset="0"/>
              </a:defRPr>
            </a:lvl4pPr>
            <a:lvl5pPr marL="2057400" indent="-228600">
              <a:defRPr sz="3600">
                <a:solidFill>
                  <a:schemeClr val="tx1"/>
                </a:solidFill>
                <a:latin typeface="Tahoma" panose="020B060403050404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0757F9E-3141-47F5-993D-C2560B505B39}" type="slidenum">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US" baseline="0" dirty="0"/>
          </a:p>
        </p:txBody>
      </p:sp>
    </p:spTree>
    <p:extLst>
      <p:ext uri="{BB962C8B-B14F-4D97-AF65-F5344CB8AC3E}">
        <p14:creationId xmlns:p14="http://schemas.microsoft.com/office/powerpoint/2010/main" val="287796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36F901-C6A1-4155-8266-C54C130ABB20}"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1371213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D134471-687B-480C-95DD-1E5C5D3EEADD}"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4234062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1147568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DED8529-B900-4775-8C4A-A6A70C686360}"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2130532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36F901-C6A1-4155-8266-C54C130ABB20}"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2316881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5D756D4-F7A1-422C-9603-1F85059DCE3F}" type="slidenum">
              <a:rPr kumimoji="0" lang="en-US" sz="1200" b="0" i="0" u="none" strike="noStrike" kern="1200" cap="none" spc="0" normalizeH="0" baseline="0" noProof="0" smtClean="0">
                <a:ln>
                  <a:noFill/>
                </a:ln>
                <a:solidFill>
                  <a:prstClr val="black"/>
                </a:solidFill>
                <a:effectLst/>
                <a:uLnTx/>
                <a:uFillTx/>
                <a:latin typeface="Arial" pitchFamily="34"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201068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C236F901-C6A1-4155-8266-C54C130ABB20}" type="slidenum">
              <a:rPr kumimoji="0" lang="en-US" sz="1200" b="0" i="0" u="none" strike="noStrike" kern="0" cap="none" spc="0" normalizeH="0" baseline="0" noProof="0" smtClean="0">
                <a:ln>
                  <a:noFill/>
                </a:ln>
                <a:solidFill>
                  <a:schemeClr val="tx1"/>
                </a:solidFill>
                <a:effectLst/>
                <a:uLnTx/>
                <a:uFillTx/>
                <a:latin typeface="Times New Roman" pitchFamily="18" charset="0"/>
                <a:ea typeface="MS PGothic" pitchFamily="34" charset="-128"/>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200" b="0" i="0" u="none" strike="noStrike" kern="0" cap="none" spc="0" normalizeH="0" baseline="0" noProof="0">
              <a:ln>
                <a:noFill/>
              </a:ln>
              <a:solidFill>
                <a:schemeClr val="tx1"/>
              </a:solidFill>
              <a:effectLst/>
              <a:uLnTx/>
              <a:uFillTx/>
              <a:latin typeface="Times New Roman" pitchFamily="18" charset="0"/>
              <a:ea typeface="MS PGothic" pitchFamily="34" charset="-128"/>
            </a:endParaRPr>
          </a:p>
        </p:txBody>
      </p:sp>
    </p:spTree>
    <p:extLst>
      <p:ext uri="{BB962C8B-B14F-4D97-AF65-F5344CB8AC3E}">
        <p14:creationId xmlns:p14="http://schemas.microsoft.com/office/powerpoint/2010/main" val="2574886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3231236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2376598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951045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C76F9B-949A-4103-83F1-A90EAB980ECA}"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1725320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5D756D4-F7A1-422C-9603-1F85059DCE3F}" type="slidenum">
              <a:rPr kumimoji="0" lang="en-US" sz="1200" b="0" i="0" u="none" strike="noStrike" kern="1200" cap="none" spc="0" normalizeH="0" baseline="0" noProof="0" smtClean="0">
                <a:ln>
                  <a:noFill/>
                </a:ln>
                <a:solidFill>
                  <a:prstClr val="black"/>
                </a:solidFill>
                <a:effectLst/>
                <a:uLnTx/>
                <a:uFillTx/>
                <a:latin typeface="Arial" pitchFamily="34"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143386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210927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5D756D4-F7A1-422C-9603-1F85059DCE3F}" type="slidenum">
              <a:rPr kumimoji="0" lang="en-US" sz="1200" b="0" i="0" u="none" strike="noStrike" kern="1200" cap="none" spc="0" normalizeH="0" baseline="0" noProof="0" smtClean="0">
                <a:ln>
                  <a:noFill/>
                </a:ln>
                <a:solidFill>
                  <a:prstClr val="black"/>
                </a:solidFill>
                <a:effectLst/>
                <a:uLnTx/>
                <a:uFillTx/>
                <a:latin typeface="Arial" pitchFamily="34"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685699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FC6AC4-60CE-4171-A4B0-25CCEC5399DE}"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005008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ED445CF1-A174-4ED8-BFEA-AFB270AA0E75}" type="slidenum">
              <a:rPr kumimoji="0" lang="en-US" sz="12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200" b="0" i="0" u="none" strike="noStrike" kern="0" cap="none" spc="0" normalizeH="0" baseline="0" noProof="0">
              <a:ln>
                <a:noFill/>
              </a:ln>
              <a:solidFill>
                <a:prstClr val="black"/>
              </a:solidFill>
              <a:effectLst/>
              <a:uLnTx/>
              <a:uFillTx/>
              <a:latin typeface="Times New Roman" pitchFamily="18" charset="0"/>
            </a:endParaRPr>
          </a:p>
        </p:txBody>
      </p:sp>
    </p:spTree>
    <p:extLst>
      <p:ext uri="{BB962C8B-B14F-4D97-AF65-F5344CB8AC3E}">
        <p14:creationId xmlns:p14="http://schemas.microsoft.com/office/powerpoint/2010/main" val="1257676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D4F3D71-FA9A-4DE4-895D-49EF185DB54B}" type="slidenum">
              <a:rPr lang="en-US" sz="1200" smtClean="0">
                <a:solidFill>
                  <a:prstClr val="black"/>
                </a:solidFill>
                <a:latin typeface="Times New Roman" pitchFamily="18" charset="0"/>
              </a:rPr>
              <a:pPr/>
              <a:t>36</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477542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55D6CFE6-C5B6-4335-A47D-48208C053239}" type="slidenum">
              <a:rPr lang="en-US" sz="1200" b="0" smtClean="0">
                <a:solidFill>
                  <a:prstClr val="black"/>
                </a:solidFill>
                <a:latin typeface="Times New Roman" pitchFamily="18" charset="0"/>
              </a:rPr>
              <a:pPr/>
              <a:t>37</a:t>
            </a:fld>
            <a:endParaRPr lang="en-US" sz="1200" b="0">
              <a:solidFill>
                <a:prstClr val="black"/>
              </a:solidFill>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156051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0CCF5286-F204-4A11-A659-66B7A321D64A}" type="slidenum">
              <a:rPr lang="en-US" sz="1200" b="0" smtClean="0">
                <a:solidFill>
                  <a:prstClr val="black"/>
                </a:solidFill>
                <a:latin typeface="Times New Roman" pitchFamily="18" charset="0"/>
              </a:rPr>
              <a:pPr/>
              <a:t>40</a:t>
            </a:fld>
            <a:endParaRPr lang="en-US" sz="1200" b="0">
              <a:solidFill>
                <a:prstClr val="black"/>
              </a:solidFill>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565343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6682726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D4F3D71-FA9A-4DE4-895D-49EF185DB54B}" type="slidenum">
              <a:rPr lang="en-US" sz="1200" smtClean="0">
                <a:solidFill>
                  <a:prstClr val="black"/>
                </a:solidFill>
                <a:latin typeface="Times New Roman" pitchFamily="18" charset="0"/>
              </a:rPr>
              <a:pPr/>
              <a:t>42</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054017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5D756D4-F7A1-422C-9603-1F85059DCE3F}" type="slidenum">
              <a:rPr kumimoji="0" lang="en-US" sz="1200" b="0" i="0" u="none" strike="noStrike" kern="1200" cap="none" spc="0" normalizeH="0" baseline="0" noProof="0" smtClean="0">
                <a:ln>
                  <a:noFill/>
                </a:ln>
                <a:solidFill>
                  <a:prstClr val="black"/>
                </a:solidFill>
                <a:effectLst/>
                <a:uLnTx/>
                <a:uFillTx/>
                <a:latin typeface="Arial" pitchFamily="34"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1337011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305A01B1-6B78-41AB-A373-2524E8F9DD5D}" type="slidenum">
              <a:rPr lang="en-US" sz="1200" b="0" smtClean="0">
                <a:solidFill>
                  <a:prstClr val="black"/>
                </a:solidFill>
                <a:latin typeface="Times New Roman" pitchFamily="18" charset="0"/>
              </a:rPr>
              <a:pPr/>
              <a:t>43</a:t>
            </a:fld>
            <a:endParaRPr lang="en-US" sz="1200" b="0">
              <a:solidFill>
                <a:prstClr val="black"/>
              </a:solidFill>
              <a:latin typeface="Times New Roman"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9544451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305A01B1-6B78-41AB-A373-2524E8F9DD5D}" type="slidenum">
              <a:rPr kumimoji="0" lang="en-US" sz="12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sz="1200" b="0" i="0" u="none" strike="noStrike" kern="0" cap="none" spc="0" normalizeH="0" baseline="0" noProof="0">
              <a:ln>
                <a:noFill/>
              </a:ln>
              <a:solidFill>
                <a:prstClr val="black"/>
              </a:solidFill>
              <a:effectLst/>
              <a:uLnTx/>
              <a:uFillTx/>
              <a:latin typeface="Times New Roman"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3195116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D4F3D71-FA9A-4DE4-895D-49EF185DB54B}" type="slidenum">
              <a:rPr lang="en-US" sz="1200" smtClean="0">
                <a:solidFill>
                  <a:prstClr val="black"/>
                </a:solidFill>
                <a:latin typeface="Times New Roman" pitchFamily="18" charset="0"/>
              </a:rPr>
              <a:pPr/>
              <a:t>46</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3881064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D4F3D71-FA9A-4DE4-895D-49EF185DB54B}" type="slidenum">
              <a:rPr lang="en-US" sz="1200" smtClean="0">
                <a:solidFill>
                  <a:prstClr val="black"/>
                </a:solidFill>
                <a:latin typeface="Times New Roman" pitchFamily="18" charset="0"/>
              </a:rPr>
              <a:pPr/>
              <a:t>47</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3487901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4446059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1553450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9764023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7898659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8133614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076095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2991890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7143808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D6CFE6-C5B6-4335-A47D-48208C053239}"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114798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1233570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103753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5D756D4-F7A1-422C-9603-1F85059DCE3F}" type="slidenum">
              <a:rPr kumimoji="0" lang="en-US" sz="1200" b="0" i="0" u="none" strike="noStrike" kern="1200" cap="none" spc="0" normalizeH="0" baseline="0" noProof="0" smtClean="0">
                <a:ln>
                  <a:noFill/>
                </a:ln>
                <a:solidFill>
                  <a:prstClr val="black"/>
                </a:solidFill>
                <a:effectLst/>
                <a:uLnTx/>
                <a:uFillTx/>
                <a:latin typeface="Arial" pitchFamily="34"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668669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D4F3D71-FA9A-4DE4-895D-49EF185DB54B}" type="slidenum">
              <a:rPr lang="en-US" sz="1200" smtClean="0">
                <a:solidFill>
                  <a:prstClr val="black"/>
                </a:solidFill>
                <a:latin typeface="Times New Roman" pitchFamily="18" charset="0"/>
              </a:rPr>
              <a:pPr/>
              <a:t>10</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27027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b="0" i="0" cap="none"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95269" y="3602038"/>
            <a:ext cx="9001462" cy="1655762"/>
          </a:xfrm>
        </p:spPr>
        <p:txBody>
          <a:bodyPr>
            <a:normAutofit/>
          </a:bodyPr>
          <a:lstStyle>
            <a:lvl1pPr marL="0" indent="0" algn="ctr">
              <a:buNone/>
              <a:defRPr sz="280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3189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657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normAutofit/>
          </a:bodyPr>
          <a:lstStyle>
            <a:lvl1pPr>
              <a:defRPr sz="3600" b="0" i="0" cap="none" baseline="0">
                <a:latin typeface="Arial" panose="020B06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0671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26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313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156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7653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0764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4907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3030872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9553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i="0" cap="none"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61306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74803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801617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877453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677465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052351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3741176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pPr>
              <a:defRPr/>
            </a:pPr>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a:xfrm>
            <a:off x="11119104" y="1170432"/>
            <a:ext cx="978485" cy="201168"/>
          </a:xfrm>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58589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40524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510650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368649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78529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318284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72933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341516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5064923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512740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997322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4285827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pPr>
              <a:defRPr/>
            </a:pPr>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a:xfrm>
            <a:off x="11119104" y="1170432"/>
            <a:ext cx="978485" cy="201168"/>
          </a:xfrm>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3861682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9561355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64932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5608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9791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75143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1776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88055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2935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4400" fontAlgn="base">
              <a:spcBef>
                <a:spcPct val="0"/>
              </a:spcBef>
              <a:spcAft>
                <a:spcPct val="0"/>
              </a:spcAft>
              <a:defRPr/>
            </a:pPr>
            <a:r>
              <a:rPr lang="en-US" b="1">
                <a:solidFill>
                  <a:prstClr val="black">
                    <a:tint val="95000"/>
                  </a:prstClr>
                </a:solidFill>
                <a:latin typeface="Tahoma" pitchFamily="34" charset="0"/>
                <a:ea typeface="MS PGothic" pitchFamily="34" charset="-128"/>
              </a:rPr>
              <a:t>Dare to Act ~ Creating a Blueprint for Change</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ea typeface="MS PGothic" pitchFamily="34" charset="-128"/>
              </a:rPr>
              <a:pPr defTabSz="914400" fontAlgn="base">
                <a:spcBef>
                  <a:spcPct val="0"/>
                </a:spcBef>
                <a:spcAft>
                  <a:spcPct val="0"/>
                </a:spcAft>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956503124"/>
      </p:ext>
    </p:extLst>
  </p:cSld>
  <p:clrMap bg1="dk1" tx1="lt1" bg2="dk2"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endParaRPr lang="en-US" b="1">
              <a:solidFill>
                <a:prstClr val="black">
                  <a:tint val="95000"/>
                </a:prstClr>
              </a:solidFill>
              <a:latin typeface="Tahoma" pitchFamily="34" charset="0"/>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r>
              <a:rPr lang="en-US" b="1">
                <a:solidFill>
                  <a:prstClr val="black">
                    <a:tint val="95000"/>
                  </a:prstClr>
                </a:solidFill>
                <a:latin typeface="Tahoma" pitchFamily="34" charset="0"/>
              </a:rPr>
              <a:t>Dare to Act ~ Creating a Blueprint for Change</a:t>
            </a: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rPr>
              <a:pPr defTabSz="914400" fontAlgn="base">
                <a:spcBef>
                  <a:spcPct val="0"/>
                </a:spcBef>
                <a:spcAft>
                  <a:spcPct val="0"/>
                </a:spcAft>
                <a:defRPr/>
              </a:pPr>
              <a:t>‹#›</a:t>
            </a:fld>
            <a:endParaRPr lang="en-US" b="1">
              <a:solidFill>
                <a:prstClr val="black">
                  <a:tint val="95000"/>
                </a:prstClr>
              </a:solidFill>
              <a:latin typeface="Tahoma" pitchFamily="34" charset="0"/>
            </a:endParaRPr>
          </a:p>
        </p:txBody>
      </p:sp>
    </p:spTree>
    <p:extLst>
      <p:ext uri="{BB962C8B-B14F-4D97-AF65-F5344CB8AC3E}">
        <p14:creationId xmlns:p14="http://schemas.microsoft.com/office/powerpoint/2010/main" val="126251898"/>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r>
              <a:rPr lang="en-US" b="1">
                <a:solidFill>
                  <a:prstClr val="black">
                    <a:tint val="95000"/>
                  </a:prstClr>
                </a:solidFill>
                <a:latin typeface="Tahoma" pitchFamily="34" charset="0"/>
                <a:ea typeface="MS PGothic" pitchFamily="34" charset="-128"/>
              </a:rPr>
              <a:t>Dare to Act ~ Creating a Blueprint for Change</a:t>
            </a: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ea typeface="MS PGothic" pitchFamily="34" charset="-128"/>
              </a:rPr>
              <a:pPr defTabSz="914400" fontAlgn="base">
                <a:spcBef>
                  <a:spcPct val="0"/>
                </a:spcBef>
                <a:spcAft>
                  <a:spcPct val="0"/>
                </a:spcAft>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2516290221"/>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bertolinob@cs.com"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hyperlink" Target="https://www.bobbertolino.com/handout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3189" y="1908271"/>
            <a:ext cx="9949070" cy="3901068"/>
          </a:xfrm>
          <a:prstGeom prst="rect">
            <a:avLst/>
          </a:prstGeom>
          <a:noFill/>
        </p:spPr>
        <p:txBody>
          <a:bodyPr wrap="square" rtlCol="0">
            <a:spAutoFit/>
          </a:bodyPr>
          <a:lstStyle/>
          <a:p>
            <a:pPr lvl="0" algn="ctr" defTabSz="914400">
              <a:defRPr/>
            </a:pPr>
            <a:r>
              <a:rPr lang="en-US" sz="4800" kern="0" dirty="0">
                <a:solidFill>
                  <a:prstClr val="white"/>
                </a:solidFill>
                <a:latin typeface="Arial" pitchFamily="34" charset="0"/>
                <a:cs typeface="Arial" pitchFamily="34" charset="0"/>
              </a:rPr>
              <a:t>Improving the Effectiveness of Psychotherapy</a:t>
            </a:r>
            <a:endParaRPr lang="en-US" sz="1000" kern="0" dirty="0">
              <a:solidFill>
                <a:prstClr val="white"/>
              </a:solidFill>
              <a:latin typeface="Arial" pitchFamily="34" charset="0"/>
              <a:cs typeface="Arial" pitchFamily="34" charset="0"/>
            </a:endParaRPr>
          </a:p>
          <a:p>
            <a:pPr lvl="0" algn="ctr" defTabSz="914400">
              <a:defRPr/>
            </a:pPr>
            <a:endParaRPr kumimoji="0" lang="en-US" sz="8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a:p>
            <a:pPr lvl="0" algn="ctr" defTabSz="914400">
              <a:defRPr/>
            </a:pPr>
            <a:r>
              <a:rPr lang="en-US" sz="3200" kern="0" dirty="0">
                <a:solidFill>
                  <a:prstClr val="white"/>
                </a:solidFill>
                <a:latin typeface="Arial" pitchFamily="34" charset="0"/>
                <a:cs typeface="Arial" pitchFamily="34" charset="0"/>
              </a:rPr>
              <a:t>An Evidence-Based Approach</a:t>
            </a:r>
            <a:endParaRPr kumimoji="0" lang="en-US" sz="24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Bob Bertolino, Ph.D.</a:t>
            </a:r>
          </a:p>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300"/>
              </a:spcBef>
              <a:spcAft>
                <a:spcPts val="0"/>
              </a:spcAft>
              <a:buClrTx/>
              <a:buSzTx/>
              <a:buFontTx/>
              <a:buNone/>
              <a:tabLst/>
              <a:defRPr/>
            </a:pPr>
            <a:br>
              <a:rPr kumimoji="0" lang="en-US" sz="2000" b="0" i="0" u="none" strike="noStrike" kern="0" cap="none" spc="0" normalizeH="0" baseline="0" noProof="0" dirty="0">
                <a:ln>
                  <a:noFill/>
                </a:ln>
                <a:solidFill>
                  <a:prstClr val="white"/>
                </a:solidFill>
                <a:effectLst/>
                <a:uLnTx/>
                <a:uFillTx/>
                <a:latin typeface="Arial" pitchFamily="34" charset="0"/>
                <a:ea typeface="+mn-ea"/>
                <a:cs typeface="Arial" pitchFamily="34" charset="0"/>
              </a:rPr>
            </a:br>
            <a:r>
              <a:rPr kumimoji="0" lang="en-US" sz="1200" b="0" i="0" u="none" strike="noStrike" kern="0" cap="none" spc="0" normalizeH="0" baseline="0" noProof="0" dirty="0">
                <a:ln>
                  <a:noFill/>
                </a:ln>
                <a:solidFill>
                  <a:prstClr val="white"/>
                </a:solidFill>
                <a:effectLst/>
                <a:uLnTx/>
                <a:uFillTx/>
                <a:latin typeface="Arial" pitchFamily="34" charset="0"/>
                <a:ea typeface="+mn-ea"/>
                <a:cs typeface="Arial" pitchFamily="34" charset="0"/>
              </a:rPr>
              <a:t>Professor, Maryville University-St. Louis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itchFamily="34" charset="0"/>
                <a:ea typeface="+mn-ea"/>
                <a:cs typeface="Arial" pitchFamily="34" charset="0"/>
              </a:rPr>
              <a:t>Sr. Clinical Advisor, Youth In Need, Inc.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itchFamily="34" charset="0"/>
                <a:ea typeface="+mn-ea"/>
                <a:cs typeface="Arial" pitchFamily="34" charset="0"/>
              </a:rPr>
              <a:t>Sr. Associate, International Center for Clinical Excellence</a:t>
            </a:r>
          </a:p>
        </p:txBody>
      </p:sp>
      <p:sp>
        <p:nvSpPr>
          <p:cNvPr id="3" name="TextBox 2"/>
          <p:cNvSpPr txBox="1"/>
          <p:nvPr/>
        </p:nvSpPr>
        <p:spPr>
          <a:xfrm>
            <a:off x="1699490" y="554182"/>
            <a:ext cx="8820727" cy="1569660"/>
          </a:xfrm>
          <a:prstGeom prst="rect">
            <a:avLst/>
          </a:prstGeom>
          <a:noFill/>
        </p:spPr>
        <p:txBody>
          <a:bodyPr wrap="square" rtlCol="0">
            <a:spAutoFit/>
          </a:bodyPr>
          <a:lstStyle/>
          <a:p>
            <a:pPr lvl="0" algn="ctr" defTabSz="914400">
              <a:defRPr/>
            </a:pPr>
            <a:r>
              <a:rPr lang="en-US" sz="3200" kern="0" dirty="0">
                <a:solidFill>
                  <a:prstClr val="white"/>
                </a:solidFill>
                <a:latin typeface="Arial" panose="020B0604020202020204" pitchFamily="34" charset="0"/>
                <a:cs typeface="Arial" panose="020B0604020202020204" pitchFamily="34" charset="0"/>
              </a:rPr>
              <a:t>2018 Missouri Department of Mental Health’s</a:t>
            </a:r>
          </a:p>
          <a:p>
            <a:pPr lvl="0" algn="ctr" defTabSz="914400">
              <a:defRPr/>
            </a:pPr>
            <a:r>
              <a:rPr lang="en-US" sz="3200" kern="0" dirty="0">
                <a:solidFill>
                  <a:prstClr val="white"/>
                </a:solidFill>
                <a:latin typeface="Arial" panose="020B0604020202020204" pitchFamily="34" charset="0"/>
                <a:cs typeface="Arial" panose="020B0604020202020204" pitchFamily="34" charset="0"/>
              </a:rPr>
              <a:t>Spring Training Institute (STI)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9652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55374" y="1371601"/>
            <a:ext cx="10694504" cy="5029201"/>
          </a:xfrm>
          <a:effectLst/>
        </p:spPr>
        <p:txBody>
          <a:bodyPr>
            <a:normAutofit/>
          </a:bodyPr>
          <a:lstStyle/>
          <a:p>
            <a:pPr marL="119062" indent="0">
              <a:buClr>
                <a:schemeClr val="accent2">
                  <a:lumMod val="50000"/>
                </a:schemeClr>
              </a:buClr>
              <a:buSzPct val="100000"/>
              <a:buNone/>
              <a:tabLst>
                <a:tab pos="475488" algn="l"/>
              </a:tabLst>
              <a:defRPr/>
            </a:pPr>
            <a:r>
              <a:rPr lang="en-US" sz="2800" b="1" dirty="0">
                <a:solidFill>
                  <a:schemeClr val="tx1"/>
                </a:solidFill>
                <a:effectLst/>
                <a:cs typeface="Arial" pitchFamily="34" charset="0"/>
              </a:rPr>
              <a:t>No improvement in outcomes in </a:t>
            </a:r>
            <a:r>
              <a:rPr lang="en-US" sz="2800" b="1" dirty="0">
                <a:effectLst/>
                <a:cs typeface="Arial" pitchFamily="34" charset="0"/>
              </a:rPr>
              <a:t>4</a:t>
            </a:r>
            <a:r>
              <a:rPr lang="en-US" sz="2800" b="1" dirty="0">
                <a:solidFill>
                  <a:schemeClr val="tx1"/>
                </a:solidFill>
                <a:effectLst/>
                <a:cs typeface="Arial" pitchFamily="34" charset="0"/>
              </a:rPr>
              <a:t>0 years. </a:t>
            </a:r>
            <a:r>
              <a:rPr lang="en-US" sz="2800" dirty="0">
                <a:solidFill>
                  <a:schemeClr val="tx1"/>
                </a:solidFill>
                <a:effectLst/>
                <a:cs typeface="Arial" pitchFamily="34" charset="0"/>
              </a:rPr>
              <a:t>Despite a substantial increase in diagnostic categories and a proliferation of treatment approaches and specialized techniques, the effect size of psychotherapy has not improved since the first meta-analytic studies in 1977 (Bertolino, </a:t>
            </a:r>
            <a:r>
              <a:rPr lang="en-US" sz="2800" dirty="0" err="1">
                <a:solidFill>
                  <a:schemeClr val="tx1"/>
                </a:solidFill>
                <a:effectLst/>
                <a:cs typeface="Arial" pitchFamily="34" charset="0"/>
              </a:rPr>
              <a:t>Bargmann</a:t>
            </a:r>
            <a:r>
              <a:rPr lang="en-US" sz="2800" dirty="0">
                <a:solidFill>
                  <a:schemeClr val="tx1"/>
                </a:solidFill>
                <a:effectLst/>
                <a:cs typeface="Arial" pitchFamily="34" charset="0"/>
              </a:rPr>
              <a:t>, &amp; Miller, 2013)</a:t>
            </a:r>
            <a:r>
              <a:rPr lang="en-US" sz="2800" b="1" dirty="0">
                <a:solidFill>
                  <a:schemeClr val="tx1"/>
                </a:solidFill>
                <a:effectLst/>
                <a:cs typeface="Arial" pitchFamily="34" charset="0"/>
              </a:rPr>
              <a:t>.</a:t>
            </a:r>
          </a:p>
        </p:txBody>
      </p:sp>
      <p:sp>
        <p:nvSpPr>
          <p:cNvPr id="2" name="TextBox 1"/>
          <p:cNvSpPr txBox="1"/>
          <p:nvPr/>
        </p:nvSpPr>
        <p:spPr>
          <a:xfrm>
            <a:off x="833275" y="5343561"/>
            <a:ext cx="10538702" cy="738664"/>
          </a:xfrm>
          <a:prstGeom prst="rect">
            <a:avLst/>
          </a:prstGeom>
          <a:noFill/>
        </p:spPr>
        <p:txBody>
          <a:bodyPr wrap="square" rtlCol="0">
            <a:spAutoFit/>
          </a:bodyPr>
          <a:lstStyle/>
          <a:p>
            <a:r>
              <a:rPr lang="en-US" sz="1400" dirty="0" err="1">
                <a:solidFill>
                  <a:prstClr val="white"/>
                </a:solidFill>
                <a:latin typeface="Arial" pitchFamily="34" charset="0"/>
                <a:cs typeface="Arial" pitchFamily="34" charset="0"/>
              </a:rPr>
              <a:t>Bertolino</a:t>
            </a:r>
            <a:r>
              <a:rPr lang="en-US" sz="1400" dirty="0">
                <a:solidFill>
                  <a:prstClr val="white"/>
                </a:solidFill>
                <a:latin typeface="Arial" pitchFamily="34" charset="0"/>
                <a:cs typeface="Arial" pitchFamily="34" charset="0"/>
              </a:rPr>
              <a:t>, B., </a:t>
            </a:r>
            <a:r>
              <a:rPr lang="en-US" sz="1400" dirty="0" err="1">
                <a:solidFill>
                  <a:prstClr val="white"/>
                </a:solidFill>
                <a:latin typeface="Arial" pitchFamily="34" charset="0"/>
                <a:cs typeface="Arial" pitchFamily="34" charset="0"/>
              </a:rPr>
              <a:t>Bargmann</a:t>
            </a:r>
            <a:r>
              <a:rPr lang="en-US" sz="1400" dirty="0">
                <a:solidFill>
                  <a:prstClr val="white"/>
                </a:solidFill>
                <a:latin typeface="Arial" pitchFamily="34" charset="0"/>
                <a:cs typeface="Arial" pitchFamily="34" charset="0"/>
              </a:rPr>
              <a:t>, S., &amp; Miller, S. D. (201). Manual 1: </a:t>
            </a:r>
            <a:r>
              <a:rPr lang="en-US" sz="1400" i="1" dirty="0">
                <a:solidFill>
                  <a:prstClr val="white"/>
                </a:solidFill>
                <a:latin typeface="Arial" pitchFamily="34" charset="0"/>
                <a:cs typeface="Arial" pitchFamily="34" charset="0"/>
              </a:rPr>
              <a:t>What works in therapy: A primer. The ICCE manuals of feedback </a:t>
            </a:r>
          </a:p>
          <a:p>
            <a:r>
              <a:rPr lang="en-US" sz="1400" i="1" dirty="0">
                <a:solidFill>
                  <a:prstClr val="white"/>
                </a:solidFill>
                <a:latin typeface="Arial" pitchFamily="34" charset="0"/>
                <a:cs typeface="Arial" pitchFamily="34" charset="0"/>
              </a:rPr>
              <a:t>     informed treatment</a:t>
            </a:r>
            <a:r>
              <a:rPr lang="en-US" sz="1400" dirty="0">
                <a:solidFill>
                  <a:prstClr val="white"/>
                </a:solidFill>
                <a:latin typeface="Arial" pitchFamily="34" charset="0"/>
                <a:cs typeface="Arial" pitchFamily="34" charset="0"/>
              </a:rPr>
              <a:t>. Chicago, IL: International Center for .Clinical Excellence.</a:t>
            </a:r>
          </a:p>
          <a:p>
            <a:pPr>
              <a:defRPr/>
            </a:pPr>
            <a:r>
              <a:rPr lang="en-US" sz="1400" dirty="0" err="1">
                <a:solidFill>
                  <a:prstClr val="white"/>
                </a:solidFill>
                <a:latin typeface="Arial" pitchFamily="34" charset="0"/>
                <a:ea typeface="ＭＳ Ｐゴシック" pitchFamily="34" charset="-128"/>
                <a:cs typeface="Arial" pitchFamily="34" charset="0"/>
              </a:rPr>
              <a:t>Wampold</a:t>
            </a:r>
            <a:r>
              <a:rPr lang="en-US" sz="1400" dirty="0">
                <a:solidFill>
                  <a:prstClr val="white"/>
                </a:solidFill>
                <a:latin typeface="Arial" pitchFamily="34" charset="0"/>
                <a:ea typeface="ＭＳ Ｐゴシック" pitchFamily="34" charset="-128"/>
                <a:cs typeface="Arial" pitchFamily="34" charset="0"/>
              </a:rPr>
              <a:t>, B.  E.  (2001). </a:t>
            </a:r>
            <a:r>
              <a:rPr lang="en-US" sz="1400" i="1" dirty="0">
                <a:solidFill>
                  <a:prstClr val="white"/>
                </a:solidFill>
                <a:latin typeface="Arial" pitchFamily="34" charset="0"/>
                <a:ea typeface="ＭＳ Ｐゴシック" pitchFamily="34" charset="-128"/>
                <a:cs typeface="Arial" pitchFamily="34" charset="0"/>
              </a:rPr>
              <a:t>The great psychotherapy debate: Models, methods, and findings</a:t>
            </a:r>
            <a:r>
              <a:rPr lang="en-US" sz="1400" dirty="0">
                <a:solidFill>
                  <a:prstClr val="white"/>
                </a:solidFill>
                <a:latin typeface="Arial" pitchFamily="34" charset="0"/>
                <a:ea typeface="ＭＳ Ｐゴシック" pitchFamily="34" charset="-128"/>
                <a:cs typeface="Arial" pitchFamily="34" charset="0"/>
              </a:rPr>
              <a:t>.  New Jersey: Lawrence Erlbaum.</a:t>
            </a:r>
          </a:p>
        </p:txBody>
      </p:sp>
      <p:sp>
        <p:nvSpPr>
          <p:cNvPr id="3" name="Title 2"/>
          <p:cNvSpPr>
            <a:spLocks noGrp="1"/>
          </p:cNvSpPr>
          <p:nvPr>
            <p:ph type="title"/>
          </p:nvPr>
        </p:nvSpPr>
        <p:spPr>
          <a:xfrm>
            <a:off x="1981200" y="0"/>
            <a:ext cx="8229600" cy="1295400"/>
          </a:xfrm>
          <a:effectLst/>
        </p:spPr>
        <p:txBody>
          <a:bodyPr>
            <a:normAutofit/>
          </a:bodyPr>
          <a:lstStyle/>
          <a:p>
            <a:r>
              <a:rPr lang="en-US" sz="4400" dirty="0">
                <a:solidFill>
                  <a:schemeClr val="tx1"/>
                </a:solidFill>
                <a:effectLst/>
                <a:latin typeface="Arial" pitchFamily="34" charset="0"/>
                <a:cs typeface="Arial" pitchFamily="34" charset="0"/>
              </a:rPr>
              <a:t>Challenge #1</a:t>
            </a:r>
          </a:p>
        </p:txBody>
      </p:sp>
    </p:spTree>
    <p:extLst>
      <p:ext uri="{BB962C8B-B14F-4D97-AF65-F5344CB8AC3E}">
        <p14:creationId xmlns:p14="http://schemas.microsoft.com/office/powerpoint/2010/main" val="520157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buNone/>
            </a:pPr>
            <a:endParaRPr lang="en-US" dirty="0"/>
          </a:p>
        </p:txBody>
      </p:sp>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1026" name="Picture 2" descr="http://www.newyorker.com/images/covers/2004/2004_12_06_p32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331977" y="184666"/>
            <a:ext cx="4404359" cy="62179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09706836.png (1275×16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1823" y="184666"/>
            <a:ext cx="4804753" cy="621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9516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365760" y="0"/>
            <a:ext cx="11389359" cy="1298893"/>
          </a:xfrm>
        </p:spPr>
        <p:txBody>
          <a:bodyPr/>
          <a:lstStyle/>
          <a:p>
            <a:pPr algn="ctr" eaLnBrk="1" hangingPunct="1"/>
            <a:r>
              <a:rPr lang="en-US" sz="4000" b="0" cap="none" dirty="0">
                <a:effectLst/>
                <a:latin typeface="Arial" panose="020B0604020202020204" pitchFamily="34" charset="0"/>
                <a:cs typeface="Arial" panose="020B0604020202020204" pitchFamily="34" charset="0"/>
              </a:rPr>
              <a:t>Therapist Improvement with Time and Experience</a:t>
            </a:r>
          </a:p>
        </p:txBody>
      </p:sp>
      <p:sp>
        <p:nvSpPr>
          <p:cNvPr id="547843" name="Rectangle 3"/>
          <p:cNvSpPr>
            <a:spLocks noGrp="1" noChangeArrowheads="1"/>
          </p:cNvSpPr>
          <p:nvPr>
            <p:ph sz="half" idx="1"/>
          </p:nvPr>
        </p:nvSpPr>
        <p:spPr>
          <a:xfrm>
            <a:off x="365760" y="1463040"/>
            <a:ext cx="4450081" cy="4965066"/>
          </a:xfrm>
        </p:spPr>
        <p:txBody>
          <a:bodyPr>
            <a:normAutofit/>
          </a:bodyPr>
          <a:lstStyle/>
          <a:p>
            <a:pPr marL="609600" indent="-609600">
              <a:lnSpc>
                <a:spcPct val="110000"/>
              </a:lnSpc>
              <a:spcBef>
                <a:spcPts val="600"/>
              </a:spcBef>
              <a:buClr>
                <a:schemeClr val="tx1"/>
              </a:buClr>
              <a:defRPr/>
            </a:pPr>
            <a:r>
              <a:rPr lang="en-US" sz="2200" dirty="0">
                <a:effectLst/>
                <a:latin typeface="Arial" panose="020B0604020202020204" pitchFamily="34" charset="0"/>
                <a:cs typeface="Arial" panose="020B0604020202020204" pitchFamily="34" charset="0"/>
              </a:rPr>
              <a:t>The largest study to date on the effect of experience on outcome.</a:t>
            </a:r>
          </a:p>
          <a:p>
            <a:pPr marL="609600" indent="-609600">
              <a:lnSpc>
                <a:spcPct val="110000"/>
              </a:lnSpc>
              <a:spcBef>
                <a:spcPts val="600"/>
              </a:spcBef>
              <a:buClr>
                <a:schemeClr val="tx1"/>
              </a:buClr>
              <a:defRPr/>
            </a:pPr>
            <a:r>
              <a:rPr lang="en-US" sz="2200" dirty="0">
                <a:effectLst/>
                <a:latin typeface="Arial" panose="020B0604020202020204" pitchFamily="34" charset="0"/>
                <a:cs typeface="Arial" panose="020B0604020202020204" pitchFamily="34" charset="0"/>
              </a:rPr>
              <a:t>75 therapists followed for 17 years.</a:t>
            </a:r>
          </a:p>
          <a:p>
            <a:pPr marL="609600" indent="-609600">
              <a:lnSpc>
                <a:spcPct val="110000"/>
              </a:lnSpc>
              <a:spcBef>
                <a:spcPts val="600"/>
              </a:spcBef>
              <a:buClr>
                <a:schemeClr val="tx1"/>
              </a:buClr>
              <a:defRPr/>
            </a:pPr>
            <a:r>
              <a:rPr lang="en-US" sz="2200" dirty="0">
                <a:effectLst/>
                <a:latin typeface="Arial" panose="020B0604020202020204" pitchFamily="34" charset="0"/>
                <a:cs typeface="Arial" panose="020B0604020202020204" pitchFamily="34" charset="0"/>
              </a:rPr>
              <a:t>Question: Do therapists improve over time in terms of effectiveness with more experience and training?</a:t>
            </a:r>
          </a:p>
          <a:p>
            <a:pPr marL="609600" indent="-609600">
              <a:lnSpc>
                <a:spcPct val="110000"/>
              </a:lnSpc>
              <a:spcBef>
                <a:spcPts val="600"/>
              </a:spcBef>
              <a:buClr>
                <a:schemeClr val="tx1"/>
              </a:buClr>
              <a:defRPr/>
            </a:pPr>
            <a:r>
              <a:rPr lang="en-US" sz="2200" dirty="0">
                <a:effectLst/>
                <a:latin typeface="Arial" panose="020B0604020202020204" pitchFamily="34" charset="0"/>
                <a:cs typeface="Arial" panose="020B0604020202020204" pitchFamily="34" charset="0"/>
              </a:rPr>
              <a:t>The answer: No.</a:t>
            </a:r>
          </a:p>
          <a:p>
            <a:pPr marL="609600" indent="-609600">
              <a:lnSpc>
                <a:spcPct val="110000"/>
              </a:lnSpc>
              <a:spcBef>
                <a:spcPts val="600"/>
              </a:spcBef>
              <a:buClr>
                <a:schemeClr val="tx1"/>
              </a:buClr>
              <a:defRPr/>
            </a:pPr>
            <a:r>
              <a:rPr lang="en-US" sz="2200" dirty="0">
                <a:effectLst/>
                <a:latin typeface="Arial" panose="020B0604020202020204" pitchFamily="34" charset="0"/>
                <a:cs typeface="Arial" panose="020B0604020202020204" pitchFamily="34" charset="0"/>
              </a:rPr>
              <a:t>On average therapists’ outcomes declined over time.</a:t>
            </a:r>
          </a:p>
        </p:txBody>
      </p:sp>
      <p:pic>
        <p:nvPicPr>
          <p:cNvPr id="3" name="Content Placeholder 2"/>
          <p:cNvPicPr>
            <a:picLocks noGrp="1" noChangeAspect="1"/>
          </p:cNvPicPr>
          <p:nvPr>
            <p:ph sz="half" idx="2"/>
          </p:nvPr>
        </p:nvPicPr>
        <p:blipFill>
          <a:blip r:embed="rId3"/>
          <a:stretch>
            <a:fillRect/>
          </a:stretch>
        </p:blipFill>
        <p:spPr>
          <a:xfrm>
            <a:off x="5098182" y="1298893"/>
            <a:ext cx="6867556" cy="3108960"/>
          </a:xfrm>
          <a:prstGeom prst="rect">
            <a:avLst/>
          </a:prstGeom>
        </p:spPr>
      </p:pic>
      <p:pic>
        <p:nvPicPr>
          <p:cNvPr id="4" name="Picture 3"/>
          <p:cNvPicPr>
            <a:picLocks noChangeAspect="1"/>
          </p:cNvPicPr>
          <p:nvPr/>
        </p:nvPicPr>
        <p:blipFill>
          <a:blip r:embed="rId4"/>
          <a:stretch>
            <a:fillRect/>
          </a:stretch>
        </p:blipFill>
        <p:spPr>
          <a:xfrm>
            <a:off x="5127629" y="4599306"/>
            <a:ext cx="6808663" cy="1828800"/>
          </a:xfrm>
          <a:prstGeom prst="rect">
            <a:avLst/>
          </a:prstGeom>
        </p:spPr>
      </p:pic>
    </p:spTree>
    <p:extLst>
      <p:ext uri="{BB962C8B-B14F-4D97-AF65-F5344CB8AC3E}">
        <p14:creationId xmlns:p14="http://schemas.microsoft.com/office/powerpoint/2010/main" val="13898392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36103" y="1371601"/>
            <a:ext cx="10866783" cy="5029201"/>
          </a:xfrm>
          <a:effectLst/>
        </p:spPr>
        <p:txBody>
          <a:bodyPr>
            <a:normAutofit/>
          </a:bodyPr>
          <a:lstStyle/>
          <a:p>
            <a:pPr marL="119062" indent="0">
              <a:lnSpc>
                <a:spcPct val="100000"/>
              </a:lnSpc>
              <a:spcBef>
                <a:spcPts val="0"/>
              </a:spcBef>
              <a:spcAft>
                <a:spcPts val="300"/>
              </a:spcAft>
              <a:buClr>
                <a:schemeClr val="accent2">
                  <a:lumMod val="50000"/>
                </a:schemeClr>
              </a:buClr>
              <a:buSzPct val="100000"/>
              <a:buNone/>
              <a:tabLst>
                <a:tab pos="475488" algn="l"/>
              </a:tabLst>
              <a:defRPr/>
            </a:pPr>
            <a:r>
              <a:rPr lang="en-US" sz="2800" b="1" dirty="0">
                <a:solidFill>
                  <a:schemeClr val="tx1"/>
                </a:solidFill>
                <a:effectLst/>
                <a:cs typeface="Arial" pitchFamily="34" charset="0"/>
              </a:rPr>
              <a:t>The failure to address dropout in services.</a:t>
            </a:r>
            <a:r>
              <a:rPr lang="en-US" sz="2800" dirty="0">
                <a:solidFill>
                  <a:schemeClr val="tx1"/>
                </a:solidFill>
                <a:effectLst/>
                <a:cs typeface="Arial" pitchFamily="34" charset="0"/>
              </a:rPr>
              <a:t> </a:t>
            </a:r>
          </a:p>
          <a:p>
            <a:pPr marL="119062" indent="0">
              <a:lnSpc>
                <a:spcPct val="100000"/>
              </a:lnSpc>
              <a:spcBef>
                <a:spcPts val="0"/>
              </a:spcBef>
              <a:spcAft>
                <a:spcPts val="300"/>
              </a:spcAft>
              <a:buClr>
                <a:schemeClr val="accent2">
                  <a:lumMod val="50000"/>
                </a:schemeClr>
              </a:buClr>
              <a:buSzPct val="100000"/>
              <a:buNone/>
              <a:tabLst>
                <a:tab pos="475488" algn="l"/>
              </a:tabLst>
              <a:defRPr/>
            </a:pPr>
            <a:r>
              <a:rPr lang="en-US" sz="2800" dirty="0">
                <a:solidFill>
                  <a:schemeClr val="tx1"/>
                </a:solidFill>
                <a:effectLst/>
                <a:cs typeface="Arial" pitchFamily="34" charset="0"/>
              </a:rPr>
              <a:t>Dropout: the </a:t>
            </a:r>
            <a:r>
              <a:rPr lang="en-US" sz="2800" dirty="0">
                <a:solidFill>
                  <a:schemeClr val="tx1"/>
                </a:solidFill>
                <a:effectLst/>
                <a:latin typeface="Arial"/>
              </a:rPr>
              <a:t>u</a:t>
            </a:r>
            <a:r>
              <a:rPr lang="en-US" sz="2800" dirty="0">
                <a:solidFill>
                  <a:schemeClr val="tx1"/>
                </a:solidFill>
                <a:effectLst/>
                <a:latin typeface="Arial"/>
                <a:ea typeface="Times New Roman"/>
              </a:rPr>
              <a:t>nilateral decision by clients to end therapy—averages are between 20% to 47% (Swift et al., 2012; </a:t>
            </a:r>
            <a:r>
              <a:rPr lang="en-US" sz="2800" dirty="0" err="1">
                <a:solidFill>
                  <a:schemeClr val="tx1"/>
                </a:solidFill>
                <a:effectLst/>
                <a:latin typeface="Arial"/>
                <a:ea typeface="Times New Roman"/>
              </a:rPr>
              <a:t>Wierzbicki</a:t>
            </a:r>
            <a:r>
              <a:rPr lang="en-US" sz="2800" dirty="0">
                <a:solidFill>
                  <a:schemeClr val="tx1"/>
                </a:solidFill>
                <a:effectLst/>
                <a:latin typeface="Arial"/>
                <a:ea typeface="Times New Roman"/>
              </a:rPr>
              <a:t> &amp; </a:t>
            </a:r>
            <a:r>
              <a:rPr lang="en-US" sz="2800" dirty="0" err="1">
                <a:solidFill>
                  <a:schemeClr val="tx1"/>
                </a:solidFill>
                <a:effectLst/>
                <a:latin typeface="Arial"/>
                <a:ea typeface="Times New Roman"/>
              </a:rPr>
              <a:t>Pekarik</a:t>
            </a:r>
            <a:r>
              <a:rPr lang="en-US" sz="2800" dirty="0">
                <a:solidFill>
                  <a:schemeClr val="tx1"/>
                </a:solidFill>
                <a:effectLst/>
                <a:latin typeface="Arial"/>
                <a:ea typeface="Times New Roman"/>
              </a:rPr>
              <a:t>, 1993). For children and adolescents the range varies from 28% to 85% (Garcia &amp; </a:t>
            </a:r>
            <a:r>
              <a:rPr lang="en-US" sz="2800" dirty="0" err="1">
                <a:solidFill>
                  <a:schemeClr val="tx1"/>
                </a:solidFill>
                <a:effectLst/>
                <a:latin typeface="Arial"/>
                <a:ea typeface="Times New Roman"/>
              </a:rPr>
              <a:t>Weisz</a:t>
            </a:r>
            <a:r>
              <a:rPr lang="en-US" sz="2800" dirty="0">
                <a:solidFill>
                  <a:schemeClr val="tx1"/>
                </a:solidFill>
                <a:effectLst/>
                <a:latin typeface="Arial"/>
                <a:ea typeface="Times New Roman"/>
              </a:rPr>
              <a:t>, 2002).</a:t>
            </a:r>
          </a:p>
        </p:txBody>
      </p:sp>
      <p:sp>
        <p:nvSpPr>
          <p:cNvPr id="2" name="TextBox 1"/>
          <p:cNvSpPr txBox="1"/>
          <p:nvPr/>
        </p:nvSpPr>
        <p:spPr>
          <a:xfrm>
            <a:off x="883388" y="4715525"/>
            <a:ext cx="10425223" cy="1578894"/>
          </a:xfrm>
          <a:prstGeom prst="rect">
            <a:avLst/>
          </a:prstGeom>
          <a:noFill/>
          <a:effectLst/>
        </p:spPr>
        <p:txBody>
          <a:bodyPr wrap="square" rtlCol="0">
            <a:spAutoFit/>
          </a:bodyPr>
          <a:lstStyle/>
          <a:p>
            <a:pPr>
              <a:lnSpc>
                <a:spcPct val="115000"/>
              </a:lnSpc>
            </a:pPr>
            <a:r>
              <a:rPr lang="en-US" sz="1400" dirty="0">
                <a:solidFill>
                  <a:prstClr val="white"/>
                </a:solidFill>
                <a:latin typeface="Arial" pitchFamily="34" charset="0"/>
                <a:ea typeface="Times New Roman"/>
                <a:cs typeface="Arial" pitchFamily="34" charset="0"/>
              </a:rPr>
              <a:t>Garcia, J. A., &amp; </a:t>
            </a:r>
            <a:r>
              <a:rPr lang="en-US" sz="1400" dirty="0" err="1">
                <a:solidFill>
                  <a:prstClr val="white"/>
                </a:solidFill>
                <a:latin typeface="Arial" pitchFamily="34" charset="0"/>
                <a:ea typeface="Times New Roman"/>
                <a:cs typeface="Arial" pitchFamily="34" charset="0"/>
              </a:rPr>
              <a:t>Weisz</a:t>
            </a:r>
            <a:r>
              <a:rPr lang="en-US" sz="1400" dirty="0">
                <a:solidFill>
                  <a:prstClr val="white"/>
                </a:solidFill>
                <a:latin typeface="Arial" pitchFamily="34" charset="0"/>
                <a:ea typeface="Times New Roman"/>
                <a:cs typeface="Arial" pitchFamily="34" charset="0"/>
              </a:rPr>
              <a:t>, J. R. (2002). When youth mental health care stops: Therapeutic relationships problems and other reasons </a:t>
            </a:r>
          </a:p>
          <a:p>
            <a:pPr>
              <a:lnSpc>
                <a:spcPct val="115000"/>
              </a:lnSpc>
            </a:pPr>
            <a:r>
              <a:rPr lang="en-US" sz="1400" dirty="0">
                <a:solidFill>
                  <a:prstClr val="white"/>
                </a:solidFill>
                <a:latin typeface="Arial" pitchFamily="34" charset="0"/>
                <a:ea typeface="Times New Roman"/>
                <a:cs typeface="Arial" pitchFamily="34" charset="0"/>
              </a:rPr>
              <a:t>     for ending youth outpatient treatment. </a:t>
            </a:r>
            <a:r>
              <a:rPr lang="en-US" sz="1400" i="1" dirty="0">
                <a:solidFill>
                  <a:prstClr val="white"/>
                </a:solidFill>
                <a:latin typeface="Arial" pitchFamily="34" charset="0"/>
                <a:ea typeface="Times New Roman"/>
                <a:cs typeface="Arial" pitchFamily="34" charset="0"/>
              </a:rPr>
              <a:t>Journal of Consulting and Clinical Psychology, 70</a:t>
            </a:r>
            <a:r>
              <a:rPr lang="en-US" sz="1400" dirty="0">
                <a:solidFill>
                  <a:prstClr val="white"/>
                </a:solidFill>
                <a:latin typeface="Arial" pitchFamily="34" charset="0"/>
                <a:ea typeface="Times New Roman"/>
                <a:cs typeface="Arial" pitchFamily="34" charset="0"/>
              </a:rPr>
              <a:t>(2), 439-443.</a:t>
            </a:r>
          </a:p>
          <a:p>
            <a:pPr>
              <a:lnSpc>
                <a:spcPct val="115000"/>
              </a:lnSpc>
            </a:pPr>
            <a:r>
              <a:rPr lang="en-US" sz="1400" dirty="0">
                <a:solidFill>
                  <a:prstClr val="white"/>
                </a:solidFill>
                <a:latin typeface="Arial" pitchFamily="34" charset="0"/>
                <a:ea typeface="Times New Roman"/>
                <a:cs typeface="Arial" pitchFamily="34" charset="0"/>
              </a:rPr>
              <a:t>Swift, J. K., Greenberg, R. P., Whipple, J. L., &amp; </a:t>
            </a:r>
            <a:r>
              <a:rPr lang="en-US" sz="1400" dirty="0" err="1">
                <a:solidFill>
                  <a:prstClr val="white"/>
                </a:solidFill>
                <a:latin typeface="Arial" pitchFamily="34" charset="0"/>
                <a:ea typeface="Times New Roman"/>
                <a:cs typeface="Arial" pitchFamily="34" charset="0"/>
              </a:rPr>
              <a:t>Kominiak</a:t>
            </a:r>
            <a:r>
              <a:rPr lang="en-US" sz="1400" dirty="0">
                <a:solidFill>
                  <a:prstClr val="white"/>
                </a:solidFill>
                <a:latin typeface="Arial" pitchFamily="34" charset="0"/>
                <a:ea typeface="Times New Roman"/>
                <a:cs typeface="Arial" pitchFamily="34" charset="0"/>
              </a:rPr>
              <a:t>, N. (2012). Practice recommendations for reducing premature termination </a:t>
            </a:r>
          </a:p>
          <a:p>
            <a:pPr>
              <a:lnSpc>
                <a:spcPct val="115000"/>
              </a:lnSpc>
            </a:pPr>
            <a:r>
              <a:rPr lang="en-US" sz="1400" dirty="0">
                <a:solidFill>
                  <a:prstClr val="white"/>
                </a:solidFill>
                <a:latin typeface="Arial" pitchFamily="34" charset="0"/>
                <a:ea typeface="Times New Roman"/>
                <a:cs typeface="Arial" pitchFamily="34" charset="0"/>
              </a:rPr>
              <a:t>     in therapy. Professional Psychology: Research and Practice, 43(4), 379-387.</a:t>
            </a:r>
          </a:p>
          <a:p>
            <a:pPr>
              <a:lnSpc>
                <a:spcPct val="115000"/>
              </a:lnSpc>
            </a:pPr>
            <a:r>
              <a:rPr lang="en-US" sz="1400" dirty="0" err="1">
                <a:solidFill>
                  <a:prstClr val="white"/>
                </a:solidFill>
                <a:latin typeface="Arial" pitchFamily="34" charset="0"/>
                <a:ea typeface="Times New Roman"/>
                <a:cs typeface="Arial" pitchFamily="34" charset="0"/>
              </a:rPr>
              <a:t>Wierzbicki</a:t>
            </a:r>
            <a:r>
              <a:rPr lang="en-US" sz="1400" dirty="0">
                <a:solidFill>
                  <a:prstClr val="white"/>
                </a:solidFill>
                <a:latin typeface="Arial" pitchFamily="34" charset="0"/>
                <a:ea typeface="Times New Roman"/>
                <a:cs typeface="Arial" pitchFamily="34" charset="0"/>
              </a:rPr>
              <a:t>, M., &amp; </a:t>
            </a:r>
            <a:r>
              <a:rPr lang="en-US" sz="1400" dirty="0" err="1">
                <a:solidFill>
                  <a:prstClr val="white"/>
                </a:solidFill>
                <a:latin typeface="Arial" pitchFamily="34" charset="0"/>
                <a:ea typeface="Times New Roman"/>
                <a:cs typeface="Arial" pitchFamily="34" charset="0"/>
              </a:rPr>
              <a:t>Pekarik</a:t>
            </a:r>
            <a:r>
              <a:rPr lang="en-US" sz="1400" dirty="0">
                <a:solidFill>
                  <a:prstClr val="white"/>
                </a:solidFill>
                <a:latin typeface="Arial" pitchFamily="34" charset="0"/>
                <a:ea typeface="Times New Roman"/>
                <a:cs typeface="Arial" pitchFamily="34" charset="0"/>
              </a:rPr>
              <a:t>, G. (2002). A meta-analysis of psychotherapy dropout. </a:t>
            </a:r>
            <a:r>
              <a:rPr lang="en-US" sz="1400" i="1" dirty="0">
                <a:solidFill>
                  <a:prstClr val="white"/>
                </a:solidFill>
                <a:latin typeface="Arial" pitchFamily="34" charset="0"/>
                <a:ea typeface="Times New Roman"/>
                <a:cs typeface="Arial" pitchFamily="34" charset="0"/>
              </a:rPr>
              <a:t>Professional Psychology: Research and Practice, </a:t>
            </a:r>
          </a:p>
          <a:p>
            <a:pPr>
              <a:lnSpc>
                <a:spcPct val="115000"/>
              </a:lnSpc>
            </a:pPr>
            <a:r>
              <a:rPr lang="en-US" sz="1400" i="1" dirty="0">
                <a:solidFill>
                  <a:prstClr val="white"/>
                </a:solidFill>
                <a:latin typeface="Arial" pitchFamily="34" charset="0"/>
                <a:ea typeface="Times New Roman"/>
                <a:cs typeface="Arial" pitchFamily="34" charset="0"/>
              </a:rPr>
              <a:t>     24</a:t>
            </a:r>
            <a:r>
              <a:rPr lang="en-US" sz="1400" dirty="0">
                <a:solidFill>
                  <a:prstClr val="white"/>
                </a:solidFill>
                <a:latin typeface="Arial" pitchFamily="34" charset="0"/>
                <a:ea typeface="Times New Roman"/>
                <a:cs typeface="Arial" pitchFamily="34" charset="0"/>
              </a:rPr>
              <a:t>(2), 190-195. </a:t>
            </a:r>
          </a:p>
        </p:txBody>
      </p:sp>
      <p:sp>
        <p:nvSpPr>
          <p:cNvPr id="3" name="Title 2"/>
          <p:cNvSpPr>
            <a:spLocks noGrp="1"/>
          </p:cNvSpPr>
          <p:nvPr>
            <p:ph type="title"/>
          </p:nvPr>
        </p:nvSpPr>
        <p:spPr>
          <a:xfrm>
            <a:off x="1981200" y="0"/>
            <a:ext cx="8229600" cy="1295400"/>
          </a:xfrm>
          <a:effectLst/>
        </p:spPr>
        <p:txBody>
          <a:bodyPr>
            <a:normAutofit/>
          </a:bodyPr>
          <a:lstStyle/>
          <a:p>
            <a:r>
              <a:rPr lang="en-US" sz="4400" dirty="0">
                <a:solidFill>
                  <a:schemeClr val="tx1"/>
                </a:solidFill>
                <a:effectLst/>
                <a:latin typeface="Arial" pitchFamily="34" charset="0"/>
                <a:cs typeface="Arial" pitchFamily="34" charset="0"/>
              </a:rPr>
              <a:t>Challenge #2</a:t>
            </a:r>
          </a:p>
        </p:txBody>
      </p:sp>
    </p:spTree>
    <p:extLst>
      <p:ext uri="{BB962C8B-B14F-4D97-AF65-F5344CB8AC3E}">
        <p14:creationId xmlns:p14="http://schemas.microsoft.com/office/powerpoint/2010/main" val="3863457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0"/>
            <a:ext cx="8229600" cy="1295400"/>
          </a:xfrm>
          <a:ln>
            <a:noFill/>
          </a:ln>
          <a:effectLst>
            <a:glow rad="63500">
              <a:schemeClr val="accent4">
                <a:satMod val="175000"/>
                <a:alpha val="40000"/>
              </a:schemeClr>
            </a:glow>
          </a:effectLst>
        </p:spPr>
        <p:txBody>
          <a:bodyPr>
            <a:normAutofit/>
          </a:bodyPr>
          <a:lstStyle/>
          <a:p>
            <a:pPr>
              <a:defRPr/>
            </a:pPr>
            <a:r>
              <a:rPr lang="en-US" sz="4400" dirty="0">
                <a:solidFill>
                  <a:schemeClr val="tx1"/>
                </a:solidFill>
                <a:effectLst/>
                <a:latin typeface="Arial" pitchFamily="34" charset="0"/>
                <a:cs typeface="Arial" pitchFamily="34" charset="0"/>
              </a:rPr>
              <a:t>Challenge #3</a:t>
            </a:r>
            <a:endParaRPr lang="en-US" dirty="0">
              <a:solidFill>
                <a:schemeClr val="tx1"/>
              </a:solidFill>
              <a:effectLst/>
              <a:latin typeface="Arial" pitchFamily="34" charset="0"/>
              <a:cs typeface="Arial" pitchFamily="34" charset="0"/>
            </a:endParaRPr>
          </a:p>
        </p:txBody>
      </p:sp>
      <p:sp>
        <p:nvSpPr>
          <p:cNvPr id="5" name="Content Placeholder 4"/>
          <p:cNvSpPr>
            <a:spLocks noGrp="1"/>
          </p:cNvSpPr>
          <p:nvPr>
            <p:ph idx="1"/>
          </p:nvPr>
        </p:nvSpPr>
        <p:spPr>
          <a:xfrm>
            <a:off x="609600" y="1295401"/>
            <a:ext cx="10800522" cy="5105401"/>
          </a:xfrm>
          <a:effectLst/>
        </p:spPr>
        <p:txBody>
          <a:bodyPr>
            <a:normAutofit/>
          </a:bodyPr>
          <a:lstStyle/>
          <a:p>
            <a:pPr marL="119062" indent="0">
              <a:lnSpc>
                <a:spcPct val="100000"/>
              </a:lnSpc>
              <a:spcBef>
                <a:spcPts val="0"/>
              </a:spcBef>
              <a:spcAft>
                <a:spcPts val="0"/>
              </a:spcAft>
              <a:buClr>
                <a:schemeClr val="accent2">
                  <a:lumMod val="50000"/>
                </a:schemeClr>
              </a:buClr>
              <a:buNone/>
              <a:defRPr/>
            </a:pPr>
            <a:r>
              <a:rPr lang="en-US" sz="2800" b="1" dirty="0">
                <a:effectLst/>
                <a:cs typeface="Arial" pitchFamily="34" charset="0"/>
              </a:rPr>
              <a:t>Providers routinely fail to identify which consumers of behavioral health will not benefit and which will deteriorate while in services.</a:t>
            </a:r>
            <a:endParaRPr lang="en-US" sz="2800" dirty="0">
              <a:effectLst/>
              <a:cs typeface="Arial" pitchFamily="34" charset="0"/>
            </a:endParaRPr>
          </a:p>
          <a:p>
            <a:pPr lvl="1">
              <a:lnSpc>
                <a:spcPct val="100000"/>
              </a:lnSpc>
              <a:spcBef>
                <a:spcPts val="0"/>
              </a:spcBef>
              <a:spcAft>
                <a:spcPts val="0"/>
              </a:spcAft>
              <a:buFont typeface="Arial" pitchFamily="34" charset="0"/>
              <a:buChar char="•"/>
              <a:defRPr/>
            </a:pPr>
            <a:r>
              <a:rPr lang="en-US" sz="2000" dirty="0">
                <a:solidFill>
                  <a:schemeClr val="tx1"/>
                </a:solidFill>
                <a:effectLst/>
                <a:cs typeface="Arial" pitchFamily="34" charset="0"/>
              </a:rPr>
              <a:t>30% to 50% of clients do not benefit from therapy (Lambert, 2010).</a:t>
            </a:r>
          </a:p>
          <a:p>
            <a:pPr lvl="1">
              <a:lnSpc>
                <a:spcPct val="100000"/>
              </a:lnSpc>
              <a:spcBef>
                <a:spcPts val="0"/>
              </a:spcBef>
              <a:spcAft>
                <a:spcPts val="0"/>
              </a:spcAft>
              <a:buFont typeface="Arial" pitchFamily="34" charset="0"/>
              <a:buChar char="•"/>
              <a:defRPr/>
            </a:pPr>
            <a:r>
              <a:rPr lang="en-US" sz="2000" dirty="0">
                <a:solidFill>
                  <a:schemeClr val="tx1"/>
                </a:solidFill>
                <a:effectLst/>
                <a:cs typeface="Arial" pitchFamily="34" charset="0"/>
              </a:rPr>
              <a:t>Deterioration rates among adult clients: 5%-10% (Hansen, Lambert, &amp; Forman, 2002; Lambert &amp; Ogles, 2004); Children and adolescents:12%-20% (Warren et al., 2010). </a:t>
            </a:r>
          </a:p>
          <a:p>
            <a:pPr lvl="1">
              <a:lnSpc>
                <a:spcPct val="100000"/>
              </a:lnSpc>
              <a:spcBef>
                <a:spcPts val="0"/>
              </a:spcBef>
              <a:defRPr/>
            </a:pPr>
            <a:r>
              <a:rPr lang="en-US" sz="2000" dirty="0">
                <a:effectLst/>
                <a:cs typeface="Arial" pitchFamily="34" charset="0"/>
              </a:rPr>
              <a:t>It is estimated that the clients who do not benefit or deteriorate while in psychotherapy are responsible for 60-70% of the total expenditures in the health care system (Miller, 2010).</a:t>
            </a:r>
          </a:p>
          <a:p>
            <a:pPr lvl="1">
              <a:lnSpc>
                <a:spcPct val="100000"/>
              </a:lnSpc>
              <a:spcBef>
                <a:spcPts val="0"/>
              </a:spcBef>
              <a:defRPr/>
            </a:pPr>
            <a:r>
              <a:rPr lang="en-US" sz="2000" dirty="0">
                <a:effectLst/>
                <a:cs typeface="Arial" pitchFamily="34" charset="0"/>
              </a:rPr>
              <a:t>Clinicians routinely fail to identify clients who are not progressing, deteriorating, and at most risk of dropout and negative outcome (Hannan et al., 2005).</a:t>
            </a:r>
          </a:p>
          <a:p>
            <a:pPr lvl="1">
              <a:lnSpc>
                <a:spcPct val="120000"/>
              </a:lnSpc>
              <a:spcBef>
                <a:spcPts val="0"/>
              </a:spcBef>
              <a:spcAft>
                <a:spcPts val="0"/>
              </a:spcAft>
              <a:buFont typeface="Arial" pitchFamily="34" charset="0"/>
              <a:buChar char="•"/>
              <a:defRPr/>
            </a:pPr>
            <a:endParaRPr lang="en-US" sz="2000" dirty="0">
              <a:solidFill>
                <a:schemeClr val="tx1"/>
              </a:solidFill>
              <a:effectLst/>
              <a:cs typeface="Arial" pitchFamily="34" charset="0"/>
            </a:endParaRPr>
          </a:p>
        </p:txBody>
      </p:sp>
      <p:sp>
        <p:nvSpPr>
          <p:cNvPr id="2" name="TextBox 1"/>
          <p:cNvSpPr txBox="1"/>
          <p:nvPr/>
        </p:nvSpPr>
        <p:spPr>
          <a:xfrm>
            <a:off x="599440" y="5204678"/>
            <a:ext cx="10800522" cy="1477328"/>
          </a:xfrm>
          <a:prstGeom prst="rect">
            <a:avLst/>
          </a:prstGeom>
          <a:noFill/>
          <a:effectLst/>
        </p:spPr>
        <p:txBody>
          <a:bodyPr wrap="square" rtlCol="0">
            <a:spAutoFit/>
          </a:bodyPr>
          <a:lstStyle/>
          <a:p>
            <a:r>
              <a:rPr lang="en-US" sz="1000" dirty="0">
                <a:solidFill>
                  <a:prstClr val="white"/>
                </a:solidFill>
                <a:latin typeface="Arial" pitchFamily="34" charset="0"/>
                <a:cs typeface="Arial" pitchFamily="34" charset="0"/>
              </a:rPr>
              <a:t>Hannan, C., Lambert, M. </a:t>
            </a:r>
            <a:r>
              <a:rPr lang="en-US" sz="1000" dirty="0" err="1">
                <a:solidFill>
                  <a:prstClr val="white"/>
                </a:solidFill>
                <a:latin typeface="Arial" pitchFamily="34" charset="0"/>
                <a:cs typeface="Arial" pitchFamily="34" charset="0"/>
              </a:rPr>
              <a:t>J.,Harmon</a:t>
            </a:r>
            <a:r>
              <a:rPr lang="en-US" sz="1000" dirty="0">
                <a:solidFill>
                  <a:prstClr val="white"/>
                </a:solidFill>
                <a:latin typeface="Arial" pitchFamily="34" charset="0"/>
                <a:cs typeface="Arial" pitchFamily="34" charset="0"/>
              </a:rPr>
              <a:t>, C., Nielsen, S. L., Smart, D. W., </a:t>
            </a:r>
            <a:r>
              <a:rPr lang="en-US" sz="1000" dirty="0" err="1">
                <a:solidFill>
                  <a:prstClr val="white"/>
                </a:solidFill>
                <a:latin typeface="Arial" pitchFamily="34" charset="0"/>
                <a:cs typeface="Arial" pitchFamily="34" charset="0"/>
              </a:rPr>
              <a:t>Shimokawa</a:t>
            </a:r>
            <a:r>
              <a:rPr lang="en-US" sz="1000" dirty="0">
                <a:solidFill>
                  <a:prstClr val="white"/>
                </a:solidFill>
                <a:latin typeface="Arial" pitchFamily="34" charset="0"/>
                <a:cs typeface="Arial" pitchFamily="34" charset="0"/>
              </a:rPr>
              <a:t>, K., et al. (2005). A lab test and algorithms for identifying clients at risk for treatment failure. </a:t>
            </a:r>
            <a:r>
              <a:rPr lang="en-US" sz="1000" i="1" dirty="0">
                <a:solidFill>
                  <a:prstClr val="white"/>
                </a:solidFill>
                <a:latin typeface="Arial" pitchFamily="34" charset="0"/>
                <a:cs typeface="Arial" pitchFamily="34" charset="0"/>
              </a:rPr>
              <a:t>Journal of </a:t>
            </a:r>
          </a:p>
          <a:p>
            <a:r>
              <a:rPr lang="en-US" sz="1000" i="1" dirty="0">
                <a:solidFill>
                  <a:prstClr val="white"/>
                </a:solidFill>
                <a:latin typeface="Arial" pitchFamily="34" charset="0"/>
                <a:cs typeface="Arial" pitchFamily="34" charset="0"/>
              </a:rPr>
              <a:t>     Clinical Psychology: In Session, 61</a:t>
            </a:r>
            <a:r>
              <a:rPr lang="en-US" sz="1000" dirty="0">
                <a:solidFill>
                  <a:prstClr val="white"/>
                </a:solidFill>
                <a:latin typeface="Arial" pitchFamily="34" charset="0"/>
                <a:cs typeface="Arial" pitchFamily="34" charset="0"/>
              </a:rPr>
              <a:t>, 155-163.</a:t>
            </a:r>
          </a:p>
          <a:p>
            <a:r>
              <a:rPr lang="en-US" sz="1000" dirty="0">
                <a:solidFill>
                  <a:prstClr val="white"/>
                </a:solidFill>
                <a:latin typeface="Arial" pitchFamily="34" charset="0"/>
                <a:cs typeface="Arial" pitchFamily="34" charset="0"/>
              </a:rPr>
              <a:t>Hansen, N., Lambert, M. J., &amp; Forman, E. M. (2002). The psychotherapy dose-response effect and its implication for treatment delivery services. </a:t>
            </a:r>
            <a:r>
              <a:rPr lang="en-US" sz="1000" i="1" dirty="0">
                <a:solidFill>
                  <a:prstClr val="white"/>
                </a:solidFill>
                <a:latin typeface="Arial" pitchFamily="34" charset="0"/>
                <a:cs typeface="Arial" pitchFamily="34" charset="0"/>
              </a:rPr>
              <a:t>Clinical Psychology: Science and Practice, </a:t>
            </a:r>
          </a:p>
          <a:p>
            <a:r>
              <a:rPr lang="en-US" sz="1000" i="1" dirty="0">
                <a:solidFill>
                  <a:prstClr val="white"/>
                </a:solidFill>
                <a:latin typeface="Arial" pitchFamily="34" charset="0"/>
                <a:cs typeface="Arial" pitchFamily="34" charset="0"/>
              </a:rPr>
              <a:t>     9</a:t>
            </a:r>
            <a:r>
              <a:rPr lang="en-US" sz="1000" dirty="0">
                <a:solidFill>
                  <a:prstClr val="white"/>
                </a:solidFill>
                <a:latin typeface="Arial" pitchFamily="34" charset="0"/>
                <a:cs typeface="Arial" pitchFamily="34" charset="0"/>
              </a:rPr>
              <a:t>(3), 329–343.</a:t>
            </a:r>
          </a:p>
          <a:p>
            <a:r>
              <a:rPr lang="en-US" sz="1000" dirty="0">
                <a:solidFill>
                  <a:prstClr val="white"/>
                </a:solidFill>
                <a:latin typeface="Arial" pitchFamily="34" charset="0"/>
                <a:cs typeface="Arial" pitchFamily="34" charset="0"/>
              </a:rPr>
              <a:t>Lambert, M. J. (2010). </a:t>
            </a:r>
            <a:r>
              <a:rPr lang="en-US" sz="1000" i="1" dirty="0">
                <a:solidFill>
                  <a:prstClr val="white"/>
                </a:solidFill>
                <a:latin typeface="Arial" pitchFamily="34" charset="0"/>
                <a:cs typeface="Arial" pitchFamily="34" charset="0"/>
              </a:rPr>
              <a:t>Prevention of treatment failure: The use of measuring, monitoring, and feedback in clinical practice</a:t>
            </a:r>
            <a:r>
              <a:rPr lang="en-US" sz="1000" dirty="0">
                <a:solidFill>
                  <a:prstClr val="white"/>
                </a:solidFill>
                <a:latin typeface="Arial" pitchFamily="34" charset="0"/>
                <a:cs typeface="Arial" pitchFamily="34" charset="0"/>
              </a:rPr>
              <a:t>. Washington, DC: American Psychological Association.</a:t>
            </a:r>
          </a:p>
          <a:p>
            <a:r>
              <a:rPr lang="en-US" sz="1000" dirty="0">
                <a:solidFill>
                  <a:prstClr val="white"/>
                </a:solidFill>
                <a:latin typeface="Arial" pitchFamily="34" charset="0"/>
                <a:cs typeface="Arial" pitchFamily="34" charset="0"/>
              </a:rPr>
              <a:t>Miller, S. D. (2010). Psychometrics of the ORS and SRS. Results from RCT’s and Meta-analyses of Routine Outcome Monitoring &amp; Feedback. The Available Evidence.  Chicago, IL.  </a:t>
            </a:r>
          </a:p>
          <a:p>
            <a:r>
              <a:rPr lang="en-US" sz="1000" dirty="0">
                <a:solidFill>
                  <a:prstClr val="white"/>
                </a:solidFill>
                <a:latin typeface="Arial" pitchFamily="34" charset="0"/>
                <a:cs typeface="Arial" pitchFamily="34" charset="0"/>
              </a:rPr>
              <a:t>     http://www.slideshare.net/scottdmiller/measures-and-feedback-january-2011.</a:t>
            </a:r>
          </a:p>
          <a:p>
            <a:r>
              <a:rPr lang="en-US" sz="1000" dirty="0">
                <a:solidFill>
                  <a:prstClr val="white"/>
                </a:solidFill>
                <a:latin typeface="Arial" pitchFamily="34" charset="0"/>
                <a:cs typeface="Arial" pitchFamily="34" charset="0"/>
              </a:rPr>
              <a:t>Warren, J. S., Nelson, P. L., Mondragon, S. A., Baldwin, S. A., &amp; Burlingame, G. A. (2010). Youth psychotherapy change trajectories and outcomes in usual care: Community mental health </a:t>
            </a:r>
          </a:p>
          <a:p>
            <a:r>
              <a:rPr lang="en-US" sz="1000" dirty="0">
                <a:solidFill>
                  <a:prstClr val="white"/>
                </a:solidFill>
                <a:latin typeface="Arial" pitchFamily="34" charset="0"/>
                <a:cs typeface="Arial" pitchFamily="34" charset="0"/>
              </a:rPr>
              <a:t>     versus managed care settings. </a:t>
            </a:r>
            <a:r>
              <a:rPr lang="en-US" sz="1000" i="1" dirty="0">
                <a:solidFill>
                  <a:prstClr val="white"/>
                </a:solidFill>
                <a:latin typeface="Arial" pitchFamily="34" charset="0"/>
                <a:cs typeface="Arial" pitchFamily="34" charset="0"/>
              </a:rPr>
              <a:t>Journal of Consulting and Clinical Psychology, 78</a:t>
            </a:r>
            <a:r>
              <a:rPr lang="en-US" sz="1000" dirty="0">
                <a:solidFill>
                  <a:prstClr val="white"/>
                </a:solidFill>
                <a:latin typeface="Arial" pitchFamily="34" charset="0"/>
                <a:cs typeface="Arial" pitchFamily="34" charset="0"/>
              </a:rPr>
              <a:t>(2), 144-155.</a:t>
            </a:r>
          </a:p>
        </p:txBody>
      </p:sp>
    </p:spTree>
    <p:extLst>
      <p:ext uri="{BB962C8B-B14F-4D97-AF65-F5344CB8AC3E}">
        <p14:creationId xmlns:p14="http://schemas.microsoft.com/office/powerpoint/2010/main" val="33050077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xEl>
                                              <p:pRg st="2" end="2"/>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
                                            <p:txEl>
                                              <p:pRg st="3" end="3"/>
                                            </p:txEl>
                                          </p:spTgt>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p:cTn id="27"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5">
                                            <p:txEl>
                                              <p:pRg st="4" end="4"/>
                                            </p:txEl>
                                          </p:spTgt>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76200"/>
            <a:ext cx="8229600" cy="1219200"/>
          </a:xfrm>
          <a:effectLst/>
        </p:spPr>
        <p:txBody>
          <a:bodyPr>
            <a:normAutofit/>
          </a:bodyPr>
          <a:lstStyle/>
          <a:p>
            <a:pPr>
              <a:defRPr/>
            </a:pPr>
            <a:r>
              <a:rPr lang="en-US" sz="4400" dirty="0">
                <a:solidFill>
                  <a:schemeClr val="tx1"/>
                </a:solidFill>
                <a:effectLst/>
                <a:latin typeface="Arial" pitchFamily="34" charset="0"/>
                <a:cs typeface="Arial" pitchFamily="34" charset="0"/>
              </a:rPr>
              <a:t>Challenge #4</a:t>
            </a:r>
          </a:p>
        </p:txBody>
      </p:sp>
      <p:sp>
        <p:nvSpPr>
          <p:cNvPr id="5" name="Content Placeholder 4"/>
          <p:cNvSpPr>
            <a:spLocks noGrp="1"/>
          </p:cNvSpPr>
          <p:nvPr>
            <p:ph idx="1"/>
          </p:nvPr>
        </p:nvSpPr>
        <p:spPr>
          <a:xfrm>
            <a:off x="596348" y="1219201"/>
            <a:ext cx="10880035" cy="5181602"/>
          </a:xfrm>
          <a:effectLst/>
        </p:spPr>
        <p:txBody>
          <a:bodyPr>
            <a:normAutofit/>
          </a:bodyPr>
          <a:lstStyle/>
          <a:p>
            <a:pPr marL="119062" indent="0">
              <a:lnSpc>
                <a:spcPct val="100000"/>
              </a:lnSpc>
              <a:spcBef>
                <a:spcPts val="0"/>
              </a:spcBef>
              <a:buClr>
                <a:schemeClr val="accent2">
                  <a:lumMod val="50000"/>
                </a:schemeClr>
              </a:buClr>
              <a:buSzPct val="100000"/>
              <a:buNone/>
              <a:defRPr/>
            </a:pPr>
            <a:r>
              <a:rPr lang="en-US" sz="2800" b="1" dirty="0">
                <a:solidFill>
                  <a:schemeClr val="tx1"/>
                </a:solidFill>
                <a:effectLst/>
                <a:cs typeface="Arial" pitchFamily="34" charset="0"/>
              </a:rPr>
              <a:t>Providers lack knowledge regarding their rate of effectiveness and the tendency of average providers to overestimate.</a:t>
            </a:r>
          </a:p>
          <a:p>
            <a:pPr lvl="1">
              <a:lnSpc>
                <a:spcPct val="100000"/>
              </a:lnSpc>
              <a:spcBef>
                <a:spcPts val="600"/>
              </a:spcBef>
              <a:buClr>
                <a:schemeClr val="tx1"/>
              </a:buClr>
              <a:buSzPct val="100000"/>
              <a:buFont typeface="Arial" pitchFamily="34" charset="0"/>
              <a:buChar char="•"/>
              <a:defRPr/>
            </a:pPr>
            <a:r>
              <a:rPr lang="en-US" sz="2200" dirty="0">
                <a:solidFill>
                  <a:schemeClr val="tx1"/>
                </a:solidFill>
                <a:effectLst/>
                <a:cs typeface="Arial" pitchFamily="34" charset="0"/>
              </a:rPr>
              <a:t>The majority of therapists have never measured their effectiveness (Hansen, Lambert, &amp; Forman, 2002; </a:t>
            </a:r>
            <a:r>
              <a:rPr lang="en-US" sz="2200" dirty="0" err="1">
                <a:solidFill>
                  <a:schemeClr val="tx1"/>
                </a:solidFill>
                <a:effectLst/>
                <a:cs typeface="Arial" pitchFamily="34" charset="0"/>
              </a:rPr>
              <a:t>Sapyta</a:t>
            </a:r>
            <a:r>
              <a:rPr lang="en-US" sz="2200" dirty="0">
                <a:solidFill>
                  <a:schemeClr val="tx1"/>
                </a:solidFill>
                <a:effectLst/>
                <a:cs typeface="Arial" pitchFamily="34" charset="0"/>
              </a:rPr>
              <a:t>, </a:t>
            </a:r>
            <a:r>
              <a:rPr lang="en-US" sz="2200" dirty="0" err="1">
                <a:solidFill>
                  <a:schemeClr val="tx1"/>
                </a:solidFill>
                <a:effectLst/>
                <a:cs typeface="Arial" pitchFamily="34" charset="0"/>
              </a:rPr>
              <a:t>Riemer</a:t>
            </a:r>
            <a:r>
              <a:rPr lang="en-US" sz="2200" dirty="0">
                <a:solidFill>
                  <a:schemeClr val="tx1"/>
                </a:solidFill>
                <a:effectLst/>
                <a:cs typeface="Arial" pitchFamily="34" charset="0"/>
              </a:rPr>
              <a:t>, &amp; </a:t>
            </a:r>
            <a:r>
              <a:rPr lang="en-US" sz="2200" dirty="0" err="1">
                <a:solidFill>
                  <a:schemeClr val="tx1"/>
                </a:solidFill>
                <a:effectLst/>
                <a:cs typeface="Arial" pitchFamily="34" charset="0"/>
              </a:rPr>
              <a:t>Bickman</a:t>
            </a:r>
            <a:r>
              <a:rPr lang="en-US" sz="2200" dirty="0">
                <a:solidFill>
                  <a:schemeClr val="tx1"/>
                </a:solidFill>
                <a:effectLst/>
                <a:cs typeface="Arial" pitchFamily="34" charset="0"/>
              </a:rPr>
              <a:t>, 2005). It is impossible to improve </a:t>
            </a:r>
            <a:r>
              <a:rPr lang="en-US" sz="2200" dirty="0">
                <a:effectLst/>
                <a:cs typeface="Arial" pitchFamily="34" charset="0"/>
              </a:rPr>
              <a:t>without this knowledge</a:t>
            </a:r>
            <a:r>
              <a:rPr lang="en-US" sz="2200" dirty="0">
                <a:solidFill>
                  <a:schemeClr val="tx1"/>
                </a:solidFill>
                <a:effectLst/>
                <a:cs typeface="Arial" pitchFamily="34" charset="0"/>
              </a:rPr>
              <a:t>.</a:t>
            </a:r>
          </a:p>
          <a:p>
            <a:pPr lvl="1">
              <a:lnSpc>
                <a:spcPct val="100000"/>
              </a:lnSpc>
              <a:spcBef>
                <a:spcPts val="0"/>
              </a:spcBef>
              <a:buClr>
                <a:schemeClr val="tx1"/>
              </a:buClr>
              <a:buSzPct val="100000"/>
              <a:buFont typeface="Arial" pitchFamily="34" charset="0"/>
              <a:buChar char="•"/>
              <a:defRPr/>
            </a:pPr>
            <a:r>
              <a:rPr lang="en-US" sz="2200" dirty="0">
                <a:solidFill>
                  <a:schemeClr val="tx1"/>
                </a:solidFill>
                <a:effectLst/>
                <a:cs typeface="Arial" pitchFamily="34" charset="0"/>
              </a:rPr>
              <a:t>Therapists are subject to self-assessment bias in terms of comparing their own skills with those of colleagues and in estimating improvement or deterioration rates (Lambert, 2010; </a:t>
            </a:r>
            <a:r>
              <a:rPr lang="en-US" sz="2200" dirty="0" err="1">
                <a:solidFill>
                  <a:schemeClr val="tx1"/>
                </a:solidFill>
                <a:effectLst/>
                <a:cs typeface="Arial" pitchFamily="34" charset="0"/>
              </a:rPr>
              <a:t>Walfish</a:t>
            </a:r>
            <a:r>
              <a:rPr lang="en-US" sz="2200" dirty="0">
                <a:solidFill>
                  <a:schemeClr val="tx1"/>
                </a:solidFill>
                <a:effectLst/>
                <a:cs typeface="Arial" pitchFamily="34" charset="0"/>
              </a:rPr>
              <a:t>, McAllister, O’Donnell &amp; Lambert, 2012).</a:t>
            </a:r>
          </a:p>
        </p:txBody>
      </p:sp>
      <p:sp>
        <p:nvSpPr>
          <p:cNvPr id="2" name="TextBox 1"/>
          <p:cNvSpPr txBox="1"/>
          <p:nvPr/>
        </p:nvSpPr>
        <p:spPr>
          <a:xfrm>
            <a:off x="596348" y="4808049"/>
            <a:ext cx="10880035" cy="1815882"/>
          </a:xfrm>
          <a:prstGeom prst="rect">
            <a:avLst/>
          </a:prstGeom>
          <a:noFill/>
          <a:effectLst/>
        </p:spPr>
        <p:txBody>
          <a:bodyPr wrap="square" rtlCol="0">
            <a:spAutoFit/>
          </a:bodyPr>
          <a:lstStyle/>
          <a:p>
            <a:r>
              <a:rPr lang="en-US" sz="1400" dirty="0">
                <a:solidFill>
                  <a:prstClr val="white"/>
                </a:solidFill>
                <a:latin typeface="Arial" pitchFamily="34" charset="0"/>
                <a:cs typeface="Arial" pitchFamily="34" charset="0"/>
              </a:rPr>
              <a:t>Hansen, N., Lambert, M. J., &amp; Forman, E. M. (2002). The psychotherapy dose-response effect and its implication for treatment delivery </a:t>
            </a:r>
          </a:p>
          <a:p>
            <a:r>
              <a:rPr lang="en-US" sz="1400" dirty="0">
                <a:solidFill>
                  <a:prstClr val="white"/>
                </a:solidFill>
                <a:latin typeface="Arial" pitchFamily="34" charset="0"/>
                <a:cs typeface="Arial" pitchFamily="34" charset="0"/>
              </a:rPr>
              <a:t>     services. </a:t>
            </a:r>
            <a:r>
              <a:rPr lang="en-US" sz="1400" i="1" dirty="0">
                <a:solidFill>
                  <a:prstClr val="white"/>
                </a:solidFill>
                <a:latin typeface="Arial" pitchFamily="34" charset="0"/>
                <a:cs typeface="Arial" pitchFamily="34" charset="0"/>
              </a:rPr>
              <a:t>Clinical Psychology: Science and Practice, 9</a:t>
            </a:r>
            <a:r>
              <a:rPr lang="en-US" sz="1400" dirty="0">
                <a:solidFill>
                  <a:prstClr val="white"/>
                </a:solidFill>
                <a:latin typeface="Arial" pitchFamily="34" charset="0"/>
                <a:cs typeface="Arial" pitchFamily="34" charset="0"/>
              </a:rPr>
              <a:t>(3), 329–343.</a:t>
            </a:r>
          </a:p>
          <a:p>
            <a:r>
              <a:rPr lang="en-US" sz="1400" dirty="0">
                <a:solidFill>
                  <a:prstClr val="white"/>
                </a:solidFill>
                <a:latin typeface="Arial" pitchFamily="34" charset="0"/>
                <a:cs typeface="Arial" pitchFamily="34" charset="0"/>
              </a:rPr>
              <a:t>Lambert, M. J. (2010). </a:t>
            </a:r>
            <a:r>
              <a:rPr lang="en-US" sz="1400" i="1" dirty="0">
                <a:solidFill>
                  <a:prstClr val="white"/>
                </a:solidFill>
                <a:latin typeface="Arial" pitchFamily="34" charset="0"/>
                <a:cs typeface="Arial" pitchFamily="34" charset="0"/>
              </a:rPr>
              <a:t>Prevention of treatment failure: The use of measuring, monitoring, and feedback in clinical practice</a:t>
            </a:r>
            <a:r>
              <a:rPr lang="en-US" sz="1400" dirty="0">
                <a:solidFill>
                  <a:prstClr val="white"/>
                </a:solidFill>
                <a:latin typeface="Arial" pitchFamily="34" charset="0"/>
                <a:cs typeface="Arial" pitchFamily="34" charset="0"/>
              </a:rPr>
              <a:t>. Washington, </a:t>
            </a:r>
          </a:p>
          <a:p>
            <a:r>
              <a:rPr lang="en-US" sz="1400" dirty="0">
                <a:solidFill>
                  <a:prstClr val="white"/>
                </a:solidFill>
                <a:latin typeface="Arial" pitchFamily="34" charset="0"/>
                <a:cs typeface="Arial" pitchFamily="34" charset="0"/>
              </a:rPr>
              <a:t>     DC: American Psychological Association.</a:t>
            </a:r>
          </a:p>
          <a:p>
            <a:r>
              <a:rPr lang="en-US" sz="1400" dirty="0" err="1">
                <a:solidFill>
                  <a:prstClr val="white"/>
                </a:solidFill>
                <a:latin typeface="Arial" pitchFamily="34" charset="0"/>
                <a:cs typeface="Arial" pitchFamily="34" charset="0"/>
              </a:rPr>
              <a:t>Sapyta</a:t>
            </a:r>
            <a:r>
              <a:rPr lang="en-US" sz="1400" dirty="0">
                <a:solidFill>
                  <a:prstClr val="white"/>
                </a:solidFill>
                <a:latin typeface="Arial" pitchFamily="34" charset="0"/>
                <a:cs typeface="Arial" pitchFamily="34" charset="0"/>
              </a:rPr>
              <a:t>, J., Reimer, M., &amp; </a:t>
            </a:r>
            <a:r>
              <a:rPr lang="en-US" sz="1400" dirty="0" err="1">
                <a:solidFill>
                  <a:prstClr val="white"/>
                </a:solidFill>
                <a:latin typeface="Arial" pitchFamily="34" charset="0"/>
                <a:cs typeface="Arial" pitchFamily="34" charset="0"/>
              </a:rPr>
              <a:t>Bickman</a:t>
            </a:r>
            <a:r>
              <a:rPr lang="en-US" sz="1400" dirty="0">
                <a:solidFill>
                  <a:prstClr val="white"/>
                </a:solidFill>
                <a:latin typeface="Arial" pitchFamily="34" charset="0"/>
                <a:cs typeface="Arial" pitchFamily="34" charset="0"/>
              </a:rPr>
              <a:t>, L. (2005). Feedback to clinicians: Theory, research, and practice. Journal of Clinical Psychology,</a:t>
            </a:r>
          </a:p>
          <a:p>
            <a:r>
              <a:rPr lang="en-US" sz="1400" i="1" dirty="0">
                <a:solidFill>
                  <a:prstClr val="white"/>
                </a:solidFill>
                <a:latin typeface="Arial" pitchFamily="34" charset="0"/>
                <a:cs typeface="Arial" pitchFamily="34" charset="0"/>
              </a:rPr>
              <a:t>     62</a:t>
            </a:r>
            <a:r>
              <a:rPr lang="en-US" sz="1400" dirty="0">
                <a:solidFill>
                  <a:prstClr val="white"/>
                </a:solidFill>
                <a:latin typeface="Arial" pitchFamily="34" charset="0"/>
                <a:cs typeface="Arial" pitchFamily="34" charset="0"/>
              </a:rPr>
              <a:t>, 145-153.</a:t>
            </a:r>
          </a:p>
          <a:p>
            <a:r>
              <a:rPr lang="en-US" sz="1400" dirty="0" err="1">
                <a:solidFill>
                  <a:prstClr val="white"/>
                </a:solidFill>
                <a:latin typeface="Arial" pitchFamily="34" charset="0"/>
                <a:cs typeface="Arial" pitchFamily="34" charset="0"/>
              </a:rPr>
              <a:t>Walfish</a:t>
            </a:r>
            <a:r>
              <a:rPr lang="en-US" sz="1400" dirty="0">
                <a:solidFill>
                  <a:prstClr val="white"/>
                </a:solidFill>
                <a:latin typeface="Arial" pitchFamily="34" charset="0"/>
                <a:cs typeface="Arial" pitchFamily="34" charset="0"/>
              </a:rPr>
              <a:t>. S., McAlister, B., </a:t>
            </a:r>
            <a:r>
              <a:rPr lang="en-US" sz="1400" dirty="0" err="1">
                <a:solidFill>
                  <a:prstClr val="white"/>
                </a:solidFill>
                <a:latin typeface="Arial" pitchFamily="34" charset="0"/>
                <a:cs typeface="Arial" pitchFamily="34" charset="0"/>
              </a:rPr>
              <a:t>O’Donnnell</a:t>
            </a:r>
            <a:r>
              <a:rPr lang="en-US" sz="1400" dirty="0">
                <a:solidFill>
                  <a:prstClr val="white"/>
                </a:solidFill>
                <a:latin typeface="Arial" pitchFamily="34" charset="0"/>
                <a:cs typeface="Arial" pitchFamily="34" charset="0"/>
              </a:rPr>
              <a:t>., &amp; Lambert, M. J. (2012). An assessment of self-assessment bias in mental health providers . </a:t>
            </a:r>
          </a:p>
          <a:p>
            <a:r>
              <a:rPr lang="en-US" sz="1400" dirty="0">
                <a:solidFill>
                  <a:prstClr val="white"/>
                </a:solidFill>
                <a:latin typeface="Arial" pitchFamily="34" charset="0"/>
                <a:cs typeface="Arial" pitchFamily="34" charset="0"/>
              </a:rPr>
              <a:t>     Psychological Reports, 110(2), 639-644.</a:t>
            </a:r>
          </a:p>
        </p:txBody>
      </p:sp>
    </p:spTree>
    <p:extLst>
      <p:ext uri="{BB962C8B-B14F-4D97-AF65-F5344CB8AC3E}">
        <p14:creationId xmlns:p14="http://schemas.microsoft.com/office/powerpoint/2010/main" val="3642893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76200"/>
            <a:ext cx="8229600" cy="1219200"/>
          </a:xfrm>
          <a:effectLst/>
        </p:spPr>
        <p:txBody>
          <a:bodyPr>
            <a:normAutofit/>
          </a:bodyPr>
          <a:lstStyle/>
          <a:p>
            <a:pPr>
              <a:defRPr/>
            </a:pPr>
            <a:r>
              <a:rPr lang="en-US" sz="4400" dirty="0">
                <a:solidFill>
                  <a:schemeClr val="tx1"/>
                </a:solidFill>
                <a:effectLst/>
                <a:latin typeface="Arial" pitchFamily="34" charset="0"/>
                <a:cs typeface="Arial" pitchFamily="34" charset="0"/>
              </a:rPr>
              <a:t>Challenge #5</a:t>
            </a:r>
          </a:p>
        </p:txBody>
      </p:sp>
      <p:sp>
        <p:nvSpPr>
          <p:cNvPr id="5" name="Content Placeholder 4"/>
          <p:cNvSpPr>
            <a:spLocks noGrp="1"/>
          </p:cNvSpPr>
          <p:nvPr>
            <p:ph idx="1"/>
          </p:nvPr>
        </p:nvSpPr>
        <p:spPr>
          <a:xfrm>
            <a:off x="689113" y="1207698"/>
            <a:ext cx="10800522" cy="5193105"/>
          </a:xfrm>
          <a:effectLst/>
        </p:spPr>
        <p:txBody>
          <a:bodyPr>
            <a:normAutofit/>
          </a:bodyPr>
          <a:lstStyle/>
          <a:p>
            <a:pPr marL="119062" indent="0">
              <a:lnSpc>
                <a:spcPct val="100000"/>
              </a:lnSpc>
              <a:spcBef>
                <a:spcPts val="300"/>
              </a:spcBef>
              <a:buClr>
                <a:schemeClr val="accent2">
                  <a:lumMod val="50000"/>
                </a:schemeClr>
              </a:buClr>
              <a:buNone/>
              <a:defRPr/>
            </a:pPr>
            <a:r>
              <a:rPr lang="en-US" sz="2600" b="1" dirty="0">
                <a:solidFill>
                  <a:schemeClr val="tx1"/>
                </a:solidFill>
                <a:effectLst/>
                <a:cs typeface="Arial" pitchFamily="34" charset="0"/>
              </a:rPr>
              <a:t>There is substantial variation in outcomes </a:t>
            </a:r>
            <a:r>
              <a:rPr lang="en-US" sz="2600" b="1" i="1" dirty="0">
                <a:solidFill>
                  <a:schemeClr val="tx1"/>
                </a:solidFill>
                <a:effectLst/>
                <a:cs typeface="Arial" pitchFamily="34" charset="0"/>
              </a:rPr>
              <a:t>between</a:t>
            </a:r>
            <a:r>
              <a:rPr lang="en-US" sz="2600" b="1" dirty="0">
                <a:solidFill>
                  <a:schemeClr val="tx1"/>
                </a:solidFill>
                <a:effectLst/>
                <a:cs typeface="Arial" pitchFamily="34" charset="0"/>
              </a:rPr>
              <a:t> providers with similar training and experience.</a:t>
            </a:r>
            <a:endParaRPr lang="en-US" sz="2600" dirty="0">
              <a:solidFill>
                <a:schemeClr val="tx1"/>
              </a:solidFill>
              <a:effectLst/>
              <a:cs typeface="Arial" pitchFamily="34" charset="0"/>
            </a:endParaRPr>
          </a:p>
          <a:p>
            <a:pPr lvl="1">
              <a:lnSpc>
                <a:spcPct val="100000"/>
              </a:lnSpc>
              <a:spcBef>
                <a:spcPts val="300"/>
              </a:spcBef>
              <a:buClr>
                <a:schemeClr val="tx1"/>
              </a:buClr>
              <a:buFont typeface="Arial" pitchFamily="34" charset="0"/>
              <a:buChar char="•"/>
              <a:defRPr/>
            </a:pPr>
            <a:r>
              <a:rPr lang="en-US" sz="2000" dirty="0">
                <a:solidFill>
                  <a:schemeClr val="tx1"/>
                </a:solidFill>
                <a:effectLst/>
                <a:cs typeface="Arial" pitchFamily="34" charset="0"/>
              </a:rPr>
              <a:t>Some therapists </a:t>
            </a:r>
            <a:r>
              <a:rPr lang="en-US" sz="2000" dirty="0">
                <a:effectLst/>
                <a:cs typeface="Arial" pitchFamily="34" charset="0"/>
              </a:rPr>
              <a:t>have</a:t>
            </a:r>
            <a:r>
              <a:rPr lang="en-US" sz="2000" dirty="0">
                <a:solidFill>
                  <a:schemeClr val="tx1"/>
                </a:solidFill>
                <a:effectLst/>
                <a:cs typeface="Arial" pitchFamily="34" charset="0"/>
              </a:rPr>
              <a:t> better outcomes, regardless of diagnoses, age, developmental stage, medication status, or severity of </a:t>
            </a:r>
            <a:r>
              <a:rPr lang="en-US" sz="2000" dirty="0">
                <a:effectLst/>
                <a:cs typeface="Arial" pitchFamily="34" charset="0"/>
              </a:rPr>
              <a:t>their </a:t>
            </a:r>
            <a:r>
              <a:rPr lang="en-US" sz="2000" dirty="0">
                <a:solidFill>
                  <a:schemeClr val="tx1"/>
                </a:solidFill>
                <a:effectLst/>
                <a:cs typeface="Arial" pitchFamily="34" charset="0"/>
              </a:rPr>
              <a:t>clients. (</a:t>
            </a:r>
            <a:r>
              <a:rPr lang="en-US" sz="2000" dirty="0" err="1">
                <a:solidFill>
                  <a:schemeClr val="tx1"/>
                </a:solidFill>
                <a:effectLst/>
                <a:cs typeface="Arial" pitchFamily="34" charset="0"/>
              </a:rPr>
              <a:t>Wampold</a:t>
            </a:r>
            <a:r>
              <a:rPr lang="en-US" sz="2000" dirty="0">
                <a:solidFill>
                  <a:schemeClr val="tx1"/>
                </a:solidFill>
                <a:effectLst/>
                <a:cs typeface="Arial" pitchFamily="34" charset="0"/>
              </a:rPr>
              <a:t> &amp; Brown, 2005)</a:t>
            </a:r>
          </a:p>
          <a:p>
            <a:pPr lvl="1">
              <a:lnSpc>
                <a:spcPct val="100000"/>
              </a:lnSpc>
              <a:spcBef>
                <a:spcPts val="0"/>
              </a:spcBef>
              <a:buClr>
                <a:schemeClr val="tx1"/>
              </a:buClr>
              <a:buFont typeface="Arial" pitchFamily="34" charset="0"/>
              <a:buChar char="•"/>
              <a:defRPr/>
            </a:pPr>
            <a:r>
              <a:rPr lang="en-US" sz="2000" dirty="0">
                <a:solidFill>
                  <a:schemeClr val="tx1"/>
                </a:solidFill>
                <a:effectLst/>
                <a:cs typeface="Arial" pitchFamily="34" charset="0"/>
              </a:rPr>
              <a:t>Clients of the most effective therapists improve at a rate at least 50% higher and drop out at a rate at least 50% lower than those </a:t>
            </a:r>
            <a:r>
              <a:rPr lang="en-US" sz="2000" dirty="0">
                <a:effectLst/>
                <a:cs typeface="Arial" pitchFamily="34" charset="0"/>
              </a:rPr>
              <a:t>of </a:t>
            </a:r>
            <a:r>
              <a:rPr lang="en-US" sz="2000" dirty="0">
                <a:solidFill>
                  <a:schemeClr val="tx1"/>
                </a:solidFill>
                <a:effectLst/>
                <a:cs typeface="Arial" pitchFamily="34" charset="0"/>
              </a:rPr>
              <a:t>less effective therapists. (</a:t>
            </a:r>
            <a:r>
              <a:rPr lang="en-US" sz="2000" dirty="0" err="1">
                <a:solidFill>
                  <a:schemeClr val="tx1"/>
                </a:solidFill>
                <a:effectLst/>
                <a:cs typeface="Arial" pitchFamily="34" charset="0"/>
              </a:rPr>
              <a:t>Wampold</a:t>
            </a:r>
            <a:r>
              <a:rPr lang="en-US" sz="2000" dirty="0">
                <a:solidFill>
                  <a:schemeClr val="tx1"/>
                </a:solidFill>
                <a:effectLst/>
                <a:cs typeface="Arial" pitchFamily="34" charset="0"/>
              </a:rPr>
              <a:t> &amp; Brown, 2005)</a:t>
            </a:r>
          </a:p>
          <a:p>
            <a:pPr lvl="1">
              <a:lnSpc>
                <a:spcPct val="100000"/>
              </a:lnSpc>
              <a:spcBef>
                <a:spcPts val="0"/>
              </a:spcBef>
              <a:buClr>
                <a:schemeClr val="tx1"/>
              </a:buClr>
              <a:buFont typeface="Arial" pitchFamily="34" charset="0"/>
              <a:buChar char="•"/>
              <a:defRPr/>
            </a:pPr>
            <a:r>
              <a:rPr lang="en-US" sz="2000" dirty="0">
                <a:solidFill>
                  <a:schemeClr val="tx1"/>
                </a:solidFill>
                <a:effectLst/>
                <a:cs typeface="Arial" pitchFamily="34" charset="0"/>
              </a:rPr>
              <a:t>97% of the difference in outcome between therapists is in </a:t>
            </a:r>
            <a:r>
              <a:rPr lang="en-US" sz="2000" dirty="0">
                <a:effectLst/>
                <a:cs typeface="Arial" pitchFamily="34" charset="0"/>
              </a:rPr>
              <a:t>the </a:t>
            </a:r>
            <a:r>
              <a:rPr lang="en-US" sz="2000" dirty="0">
                <a:solidFill>
                  <a:schemeClr val="tx1"/>
                </a:solidFill>
                <a:effectLst/>
                <a:cs typeface="Arial" pitchFamily="34" charset="0"/>
              </a:rPr>
              <a:t>differences in their ability to form alliances with clients. (Anderson et al., 2009; Baldwin, </a:t>
            </a:r>
            <a:r>
              <a:rPr lang="en-US" sz="2000" dirty="0" err="1">
                <a:solidFill>
                  <a:schemeClr val="tx1"/>
                </a:solidFill>
                <a:effectLst/>
                <a:cs typeface="Arial" pitchFamily="34" charset="0"/>
              </a:rPr>
              <a:t>Wampold</a:t>
            </a:r>
            <a:r>
              <a:rPr lang="en-US" sz="2000" dirty="0">
                <a:solidFill>
                  <a:schemeClr val="tx1"/>
                </a:solidFill>
                <a:effectLst/>
                <a:cs typeface="Arial" pitchFamily="34" charset="0"/>
              </a:rPr>
              <a:t>, &amp; </a:t>
            </a:r>
            <a:r>
              <a:rPr lang="en-US" sz="2000" dirty="0" err="1">
                <a:solidFill>
                  <a:schemeClr val="tx1"/>
                </a:solidFill>
                <a:effectLst/>
                <a:cs typeface="Arial" pitchFamily="34" charset="0"/>
              </a:rPr>
              <a:t>Imel</a:t>
            </a:r>
            <a:r>
              <a:rPr lang="en-US" sz="2000" dirty="0">
                <a:solidFill>
                  <a:schemeClr val="tx1"/>
                </a:solidFill>
                <a:effectLst/>
                <a:cs typeface="Arial" pitchFamily="34" charset="0"/>
              </a:rPr>
              <a:t>, 2007)</a:t>
            </a:r>
          </a:p>
          <a:p>
            <a:pPr lvl="1">
              <a:lnSpc>
                <a:spcPct val="100000"/>
              </a:lnSpc>
              <a:spcBef>
                <a:spcPts val="0"/>
              </a:spcBef>
              <a:buClr>
                <a:schemeClr val="tx1"/>
              </a:buClr>
              <a:defRPr/>
            </a:pPr>
            <a:r>
              <a:rPr lang="en-US" sz="2000" dirty="0">
                <a:effectLst/>
                <a:cs typeface="Arial" pitchFamily="34" charset="0"/>
              </a:rPr>
              <a:t>Provider effectiveness tends to plateau over time in the absence of concerted efforts to improve it. (Hubble et al., 2010)</a:t>
            </a:r>
          </a:p>
          <a:p>
            <a:pPr lvl="1">
              <a:lnSpc>
                <a:spcPct val="100000"/>
              </a:lnSpc>
              <a:spcBef>
                <a:spcPts val="0"/>
              </a:spcBef>
              <a:buClr>
                <a:schemeClr val="tx1"/>
              </a:buClr>
              <a:buFont typeface="Arial" pitchFamily="34" charset="0"/>
              <a:buChar char="•"/>
              <a:defRPr/>
            </a:pPr>
            <a:endParaRPr lang="en-US" sz="2000" dirty="0">
              <a:solidFill>
                <a:schemeClr val="tx1"/>
              </a:solidFill>
              <a:effectLst/>
              <a:cs typeface="Arial" pitchFamily="34" charset="0"/>
            </a:endParaRPr>
          </a:p>
          <a:p>
            <a:pPr>
              <a:buClr>
                <a:schemeClr val="accent2">
                  <a:lumMod val="50000"/>
                </a:schemeClr>
              </a:buClr>
              <a:buFont typeface="Arial" pitchFamily="34" charset="0"/>
              <a:buChar char="•"/>
              <a:defRPr/>
            </a:pPr>
            <a:endParaRPr lang="en-US" sz="2400" dirty="0">
              <a:solidFill>
                <a:schemeClr val="tx1"/>
              </a:solidFill>
              <a:effectLst/>
              <a:cs typeface="Arial" pitchFamily="34" charset="0"/>
            </a:endParaRPr>
          </a:p>
        </p:txBody>
      </p:sp>
      <p:sp>
        <p:nvSpPr>
          <p:cNvPr id="2" name="TextBox 1"/>
          <p:cNvSpPr txBox="1"/>
          <p:nvPr/>
        </p:nvSpPr>
        <p:spPr>
          <a:xfrm>
            <a:off x="775502" y="5021560"/>
            <a:ext cx="10627743" cy="1754326"/>
          </a:xfrm>
          <a:prstGeom prst="rect">
            <a:avLst/>
          </a:prstGeom>
          <a:noFill/>
          <a:effectLst/>
        </p:spPr>
        <p:txBody>
          <a:bodyPr wrap="square" rtlCol="0">
            <a:spAutoFit/>
          </a:bodyPr>
          <a:lstStyle/>
          <a:p>
            <a:r>
              <a:rPr lang="en-US" sz="1200" dirty="0">
                <a:solidFill>
                  <a:prstClr val="white"/>
                </a:solidFill>
                <a:latin typeface="Arial" pitchFamily="34" charset="0"/>
                <a:cs typeface="Arial" pitchFamily="34" charset="0"/>
              </a:rPr>
              <a:t>Anderson, T. Ogles, B. M., Patterson, C. L., Lambert, M. J., &amp; </a:t>
            </a:r>
            <a:r>
              <a:rPr lang="en-US" sz="1200" dirty="0" err="1">
                <a:solidFill>
                  <a:prstClr val="white"/>
                </a:solidFill>
                <a:latin typeface="Arial" pitchFamily="34" charset="0"/>
                <a:cs typeface="Arial" pitchFamily="34" charset="0"/>
              </a:rPr>
              <a:t>Vermeersch</a:t>
            </a:r>
            <a:r>
              <a:rPr lang="en-US" sz="1200" dirty="0">
                <a:solidFill>
                  <a:prstClr val="white"/>
                </a:solidFill>
                <a:latin typeface="Arial" pitchFamily="34" charset="0"/>
                <a:cs typeface="Arial" pitchFamily="34" charset="0"/>
              </a:rPr>
              <a:t>, D. A. (2009). Therapist effects: Facilitative interpersonal skills as a predictor of </a:t>
            </a:r>
          </a:p>
          <a:p>
            <a:r>
              <a:rPr lang="en-US" sz="1200" dirty="0">
                <a:solidFill>
                  <a:prstClr val="white"/>
                </a:solidFill>
                <a:latin typeface="Arial" pitchFamily="34" charset="0"/>
                <a:cs typeface="Arial" pitchFamily="34" charset="0"/>
              </a:rPr>
              <a:t>     therapist effects. </a:t>
            </a:r>
            <a:r>
              <a:rPr lang="en-US" sz="1200" i="1" dirty="0">
                <a:solidFill>
                  <a:prstClr val="white"/>
                </a:solidFill>
                <a:latin typeface="Arial" pitchFamily="34" charset="0"/>
                <a:cs typeface="Arial" pitchFamily="34" charset="0"/>
              </a:rPr>
              <a:t>Journal of Clinical Psychology, 65</a:t>
            </a:r>
            <a:r>
              <a:rPr lang="en-US" sz="1200" dirty="0">
                <a:solidFill>
                  <a:prstClr val="white"/>
                </a:solidFill>
                <a:latin typeface="Arial" pitchFamily="34" charset="0"/>
                <a:cs typeface="Arial" pitchFamily="34" charset="0"/>
              </a:rPr>
              <a:t>(7), 755-768.</a:t>
            </a:r>
          </a:p>
          <a:p>
            <a:r>
              <a:rPr lang="en-US" sz="1200" dirty="0">
                <a:solidFill>
                  <a:prstClr val="white"/>
                </a:solidFill>
                <a:latin typeface="Arial" pitchFamily="34" charset="0"/>
                <a:cs typeface="Arial" pitchFamily="34" charset="0"/>
              </a:rPr>
              <a:t>Baldwin, S. A., </a:t>
            </a:r>
            <a:r>
              <a:rPr lang="en-US" sz="1200" dirty="0" err="1">
                <a:solidFill>
                  <a:prstClr val="white"/>
                </a:solidFill>
                <a:latin typeface="Arial" pitchFamily="34" charset="0"/>
                <a:cs typeface="Arial" pitchFamily="34" charset="0"/>
              </a:rPr>
              <a:t>Wampold</a:t>
            </a:r>
            <a:r>
              <a:rPr lang="en-US" sz="1200" dirty="0">
                <a:solidFill>
                  <a:prstClr val="white"/>
                </a:solidFill>
                <a:latin typeface="Arial" pitchFamily="34" charset="0"/>
                <a:cs typeface="Arial" pitchFamily="34" charset="0"/>
              </a:rPr>
              <a:t>, B. E., &amp; </a:t>
            </a:r>
            <a:r>
              <a:rPr lang="en-US" sz="1200" dirty="0" err="1">
                <a:solidFill>
                  <a:prstClr val="white"/>
                </a:solidFill>
                <a:latin typeface="Arial" pitchFamily="34" charset="0"/>
                <a:cs typeface="Arial" pitchFamily="34" charset="0"/>
              </a:rPr>
              <a:t>Imel</a:t>
            </a:r>
            <a:r>
              <a:rPr lang="en-US" sz="1200" dirty="0">
                <a:solidFill>
                  <a:prstClr val="white"/>
                </a:solidFill>
                <a:latin typeface="Arial" pitchFamily="34" charset="0"/>
                <a:cs typeface="Arial" pitchFamily="34" charset="0"/>
              </a:rPr>
              <a:t>, Z. E. (2007). Untangling the alliance-outcome correlation: Exploring the relative importance of therapist and patient </a:t>
            </a:r>
          </a:p>
          <a:p>
            <a:r>
              <a:rPr lang="en-US" sz="1200" dirty="0">
                <a:solidFill>
                  <a:prstClr val="white"/>
                </a:solidFill>
                <a:latin typeface="Arial" pitchFamily="34" charset="0"/>
                <a:cs typeface="Arial" pitchFamily="34" charset="0"/>
              </a:rPr>
              <a:t>     variability in the alliance. </a:t>
            </a:r>
            <a:r>
              <a:rPr lang="en-US" sz="1200" i="1" dirty="0">
                <a:solidFill>
                  <a:prstClr val="white"/>
                </a:solidFill>
                <a:latin typeface="Arial" pitchFamily="34" charset="0"/>
                <a:cs typeface="Arial" pitchFamily="34" charset="0"/>
              </a:rPr>
              <a:t>Journal of Consulting and Clinical Psychology, 75</a:t>
            </a:r>
            <a:r>
              <a:rPr lang="en-US" sz="1200" dirty="0">
                <a:solidFill>
                  <a:prstClr val="white"/>
                </a:solidFill>
                <a:latin typeface="Arial" pitchFamily="34" charset="0"/>
                <a:cs typeface="Arial" pitchFamily="34" charset="0"/>
              </a:rPr>
              <a:t>(6), 842–852.</a:t>
            </a:r>
          </a:p>
          <a:p>
            <a:r>
              <a:rPr lang="en-US" sz="1200" dirty="0">
                <a:solidFill>
                  <a:prstClr val="white"/>
                </a:solidFill>
                <a:latin typeface="Arial" pitchFamily="34" charset="0"/>
                <a:cs typeface="Arial" pitchFamily="34" charset="0"/>
              </a:rPr>
              <a:t>Hubble, M. A., Duncan, B. L., Miller, S. D., &amp; </a:t>
            </a:r>
            <a:r>
              <a:rPr lang="en-US" sz="1200" dirty="0" err="1">
                <a:solidFill>
                  <a:prstClr val="white"/>
                </a:solidFill>
                <a:latin typeface="Arial" pitchFamily="34" charset="0"/>
                <a:cs typeface="Arial" pitchFamily="34" charset="0"/>
              </a:rPr>
              <a:t>Wampold</a:t>
            </a:r>
            <a:r>
              <a:rPr lang="en-US" sz="1200" dirty="0">
                <a:solidFill>
                  <a:prstClr val="white"/>
                </a:solidFill>
                <a:latin typeface="Arial" pitchFamily="34" charset="0"/>
                <a:cs typeface="Arial" pitchFamily="34" charset="0"/>
              </a:rPr>
              <a:t>, B. E. (2010). Introduction. In B. L. Duncan, S. D. Miller, B. E. </a:t>
            </a:r>
            <a:r>
              <a:rPr lang="en-US" sz="1200" dirty="0" err="1">
                <a:solidFill>
                  <a:prstClr val="white"/>
                </a:solidFill>
                <a:latin typeface="Arial" pitchFamily="34" charset="0"/>
                <a:cs typeface="Arial" pitchFamily="34" charset="0"/>
              </a:rPr>
              <a:t>Wampold</a:t>
            </a:r>
            <a:r>
              <a:rPr lang="en-US" sz="1200" dirty="0">
                <a:solidFill>
                  <a:prstClr val="white"/>
                </a:solidFill>
                <a:latin typeface="Arial" pitchFamily="34" charset="0"/>
                <a:cs typeface="Arial" pitchFamily="34" charset="0"/>
              </a:rPr>
              <a:t>, &amp; M. A. Hubble </a:t>
            </a:r>
          </a:p>
          <a:p>
            <a:r>
              <a:rPr lang="en-US" sz="1200" dirty="0">
                <a:solidFill>
                  <a:prstClr val="white"/>
                </a:solidFill>
                <a:latin typeface="Arial" pitchFamily="34" charset="0"/>
                <a:cs typeface="Arial" pitchFamily="34" charset="0"/>
              </a:rPr>
              <a:t>      (Eds.), </a:t>
            </a:r>
            <a:r>
              <a:rPr lang="en-US" sz="1200" i="1" dirty="0">
                <a:solidFill>
                  <a:prstClr val="white"/>
                </a:solidFill>
                <a:latin typeface="Arial" pitchFamily="34" charset="0"/>
                <a:cs typeface="Arial" pitchFamily="34" charset="0"/>
              </a:rPr>
              <a:t>The heart and soul of change: Delivering what works in therapy </a:t>
            </a:r>
            <a:r>
              <a:rPr lang="en-US" sz="1200" dirty="0">
                <a:solidFill>
                  <a:prstClr val="white"/>
                </a:solidFill>
                <a:latin typeface="Arial" pitchFamily="34" charset="0"/>
                <a:cs typeface="Arial" pitchFamily="34" charset="0"/>
              </a:rPr>
              <a:t>(2nd ed.)(pp. 23-46). Washington, DC: American Psychological </a:t>
            </a:r>
          </a:p>
          <a:p>
            <a:r>
              <a:rPr lang="en-US" sz="1200" dirty="0">
                <a:solidFill>
                  <a:prstClr val="white"/>
                </a:solidFill>
                <a:latin typeface="Arial" pitchFamily="34" charset="0"/>
                <a:cs typeface="Arial" pitchFamily="34" charset="0"/>
              </a:rPr>
              <a:t>      Association.</a:t>
            </a:r>
          </a:p>
          <a:p>
            <a:r>
              <a:rPr lang="en-US" sz="1200" dirty="0" err="1">
                <a:solidFill>
                  <a:prstClr val="white"/>
                </a:solidFill>
                <a:latin typeface="Arial" pitchFamily="34" charset="0"/>
                <a:cs typeface="Arial" pitchFamily="34" charset="0"/>
              </a:rPr>
              <a:t>Wampold</a:t>
            </a:r>
            <a:r>
              <a:rPr lang="en-US" sz="1200" dirty="0">
                <a:solidFill>
                  <a:prstClr val="white"/>
                </a:solidFill>
                <a:latin typeface="Arial" pitchFamily="34" charset="0"/>
                <a:cs typeface="Arial" pitchFamily="34" charset="0"/>
              </a:rPr>
              <a:t>, B. E., &amp; Brown, G. S. (2005). Estimating variability in outcomes attributable to therapists: A naturalistic study of outcomes in managed care. </a:t>
            </a:r>
          </a:p>
          <a:p>
            <a:r>
              <a:rPr lang="en-US" sz="1200" i="1" dirty="0">
                <a:solidFill>
                  <a:prstClr val="white"/>
                </a:solidFill>
                <a:latin typeface="Arial" pitchFamily="34" charset="0"/>
                <a:cs typeface="Arial" pitchFamily="34" charset="0"/>
              </a:rPr>
              <a:t>     Journal of Consulting and Clinical Psychology, 73</a:t>
            </a:r>
            <a:r>
              <a:rPr lang="en-US" sz="1200" dirty="0">
                <a:solidFill>
                  <a:prstClr val="white"/>
                </a:solidFill>
                <a:latin typeface="Arial" pitchFamily="34" charset="0"/>
                <a:cs typeface="Arial" pitchFamily="34" charset="0"/>
              </a:rPr>
              <a:t>(5), 914–923.</a:t>
            </a:r>
          </a:p>
        </p:txBody>
      </p:sp>
    </p:spTree>
    <p:extLst>
      <p:ext uri="{BB962C8B-B14F-4D97-AF65-F5344CB8AC3E}">
        <p14:creationId xmlns:p14="http://schemas.microsoft.com/office/powerpoint/2010/main" val="314560869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1376516" y="759861"/>
            <a:ext cx="9389807" cy="4378669"/>
          </a:xfrm>
        </p:spPr>
        <p:txBody>
          <a:bodyPr>
            <a:normAutofit/>
          </a:bodyPr>
          <a:lstStyle/>
          <a:p>
            <a:pPr>
              <a:defRPr/>
            </a:pPr>
            <a:r>
              <a:rPr lang="en-US" sz="4800" b="0" cap="none" dirty="0">
                <a:latin typeface="Arial" pitchFamily="34" charset="0"/>
                <a:cs typeface="Arial" pitchFamily="34" charset="0"/>
              </a:rPr>
              <a:t>How to Improve the Effectiveness of Psychotherapy</a:t>
            </a:r>
          </a:p>
        </p:txBody>
      </p:sp>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114866811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A2AC96-1E47-421C-A03F-F98E354EB4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4" name="Title 3"/>
          <p:cNvSpPr>
            <a:spLocks noGrp="1"/>
          </p:cNvSpPr>
          <p:nvPr>
            <p:ph type="title"/>
          </p:nvPr>
        </p:nvSpPr>
        <p:spPr>
          <a:xfrm>
            <a:off x="913795" y="609600"/>
            <a:ext cx="10353761" cy="1326321"/>
          </a:xfrm>
        </p:spPr>
        <p:txBody>
          <a:bodyPr>
            <a:normAutofit/>
          </a:bodyPr>
          <a:lstStyle/>
          <a:p>
            <a:pPr>
              <a:defRPr/>
            </a:pPr>
            <a:r>
              <a:rPr lang="en-US" dirty="0">
                <a:effectLst/>
                <a:cs typeface="Arial" pitchFamily="34" charset="0"/>
              </a:rPr>
              <a:t>How</a:t>
            </a:r>
            <a:r>
              <a:rPr lang="en-US" dirty="0">
                <a:effectLst/>
                <a:latin typeface="Arial" pitchFamily="34" charset="0"/>
                <a:cs typeface="Arial" pitchFamily="34" charset="0"/>
              </a:rPr>
              <a:t> to Improve the Effectiveness</a:t>
            </a:r>
            <a:br>
              <a:rPr lang="en-US" dirty="0">
                <a:effectLst/>
                <a:latin typeface="Arial" pitchFamily="34" charset="0"/>
                <a:cs typeface="Arial" pitchFamily="34" charset="0"/>
              </a:rPr>
            </a:br>
            <a:r>
              <a:rPr lang="en-US" dirty="0">
                <a:effectLst/>
                <a:latin typeface="Arial" pitchFamily="34" charset="0"/>
                <a:cs typeface="Arial" pitchFamily="34" charset="0"/>
              </a:rPr>
              <a:t>of Psychotherapy</a:t>
            </a:r>
          </a:p>
        </p:txBody>
      </p:sp>
      <p:graphicFrame>
        <p:nvGraphicFramePr>
          <p:cNvPr id="7" name="Content Placeholder 4">
            <a:extLst>
              <a:ext uri="{FF2B5EF4-FFF2-40B4-BE49-F238E27FC236}">
                <a16:creationId xmlns:a16="http://schemas.microsoft.com/office/drawing/2014/main" id="{AF06B807-EB47-4A0B-A437-723FED1DA822}"/>
              </a:ext>
            </a:extLst>
          </p:cNvPr>
          <p:cNvGraphicFramePr>
            <a:graphicFrameLocks noGrp="1"/>
          </p:cNvGraphicFramePr>
          <p:nvPr>
            <p:ph idx="1"/>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0186861"/>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1168400" y="830317"/>
            <a:ext cx="9776505" cy="3849838"/>
          </a:xfrm>
        </p:spPr>
        <p:txBody>
          <a:bodyPr>
            <a:normAutofit/>
          </a:bodyPr>
          <a:lstStyle/>
          <a:p>
            <a:pPr>
              <a:defRPr/>
            </a:pPr>
            <a:r>
              <a:rPr lang="en-US" sz="4400" b="0" cap="none" dirty="0">
                <a:solidFill>
                  <a:schemeClr val="tx1"/>
                </a:solidFill>
                <a:effectLst/>
                <a:latin typeface="Arial" pitchFamily="34" charset="0"/>
                <a:cs typeface="Arial" pitchFamily="34" charset="0"/>
              </a:rPr>
              <a:t>Evidence-Based Practice (EBP)</a:t>
            </a:r>
            <a:endParaRPr lang="en-US" sz="3200" b="0" cap="none" dirty="0">
              <a:solidFill>
                <a:schemeClr val="tx1"/>
              </a:solidFill>
              <a:effectLst/>
              <a:latin typeface="Arial" pitchFamily="34" charset="0"/>
              <a:cs typeface="Arial" pitchFamily="34" charset="0"/>
            </a:endParaRPr>
          </a:p>
        </p:txBody>
      </p:sp>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927647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9364" y="258537"/>
            <a:ext cx="8229600" cy="1006475"/>
          </a:xfrm>
        </p:spPr>
        <p:txBody>
          <a:bodyPr/>
          <a:lstStyle/>
          <a:p>
            <a:pPr eaLnBrk="1" hangingPunct="1"/>
            <a:r>
              <a:rPr lang="en-US" dirty="0">
                <a:solidFill>
                  <a:schemeClr val="tx1"/>
                </a:solidFill>
                <a:effectLst>
                  <a:outerShdw blurRad="38100" dist="38100" dir="2700000" algn="tl">
                    <a:srgbClr val="000000">
                      <a:alpha val="43137"/>
                    </a:srgbClr>
                  </a:outerShdw>
                </a:effectLst>
                <a:latin typeface="Arial" panose="020B0604020202020204" pitchFamily="34" charset="0"/>
              </a:rPr>
              <a:t>Tidbits</a:t>
            </a:r>
          </a:p>
        </p:txBody>
      </p:sp>
      <p:sp>
        <p:nvSpPr>
          <p:cNvPr id="547843" name="Rectangle 3"/>
          <p:cNvSpPr>
            <a:spLocks noGrp="1" noChangeArrowheads="1"/>
          </p:cNvSpPr>
          <p:nvPr>
            <p:ph idx="1"/>
          </p:nvPr>
        </p:nvSpPr>
        <p:spPr>
          <a:xfrm>
            <a:off x="884583" y="1379764"/>
            <a:ext cx="10131349" cy="5249636"/>
          </a:xfrm>
          <a:ln>
            <a:noFill/>
          </a:ln>
          <a:effectLst/>
        </p:spPr>
        <p:txBody>
          <a:bodyPr>
            <a:normAutofit/>
          </a:bodyPr>
          <a:lstStyle/>
          <a:p>
            <a:pPr marL="609600" indent="-609600">
              <a:lnSpc>
                <a:spcPct val="80000"/>
              </a:lnSpc>
              <a:buClr>
                <a:schemeClr val="tx1"/>
              </a:buClr>
              <a:buSzTx/>
              <a:buFont typeface="Arial" pitchFamily="34" charset="0"/>
              <a:buChar char="•"/>
              <a:defRPr/>
            </a:pPr>
            <a:r>
              <a:rPr lang="en-US" sz="2800" dirty="0">
                <a:solidFill>
                  <a:srgbClr val="FFFFFF"/>
                </a:solidFill>
              </a:rPr>
              <a:t>For copyright reasons and confidentiality some of PowerPoint slides may be absent from your handouts.</a:t>
            </a:r>
          </a:p>
          <a:p>
            <a:pPr marL="609600" indent="-609600">
              <a:lnSpc>
                <a:spcPct val="80000"/>
              </a:lnSpc>
              <a:buClr>
                <a:schemeClr val="tx1"/>
              </a:buClr>
              <a:buSzTx/>
              <a:buFont typeface="Arial" pitchFamily="34" charset="0"/>
              <a:buChar char="•"/>
              <a:defRPr/>
            </a:pPr>
            <a:r>
              <a:rPr lang="en-US" sz="2800" dirty="0">
                <a:solidFill>
                  <a:srgbClr val="FFFFFF"/>
                </a:solidFill>
              </a:rPr>
              <a:t>To download a copy of this presentation, please go to: </a:t>
            </a:r>
            <a:r>
              <a:rPr lang="en-US" sz="2800" dirty="0">
                <a:solidFill>
                  <a:srgbClr val="6699FF"/>
                </a:solidFill>
              </a:rPr>
              <a:t>www.bobbertolino.com.</a:t>
            </a:r>
          </a:p>
          <a:p>
            <a:pPr marL="609600" indent="-609600">
              <a:lnSpc>
                <a:spcPct val="80000"/>
              </a:lnSpc>
              <a:buClr>
                <a:schemeClr val="tx1"/>
              </a:buClr>
              <a:buSzTx/>
              <a:buFont typeface="Arial" pitchFamily="34" charset="0"/>
              <a:buChar char="•"/>
              <a:defRPr/>
            </a:pPr>
            <a:r>
              <a:rPr lang="en-US" sz="2800" dirty="0">
                <a:solidFill>
                  <a:srgbClr val="FFFFFF"/>
                </a:solidFill>
              </a:rPr>
              <a:t>Please share the ideas from this presentation. You have permission to reproduce the handouts. I only ask that you maintain the integrity of the content.</a:t>
            </a:r>
          </a:p>
          <a:p>
            <a:pPr marL="609600" indent="-609600">
              <a:lnSpc>
                <a:spcPct val="80000"/>
              </a:lnSpc>
              <a:buClr>
                <a:schemeClr val="tx1"/>
              </a:buClr>
              <a:buSzTx/>
              <a:buFont typeface="Arial" pitchFamily="34" charset="0"/>
              <a:buChar char="•"/>
              <a:defRPr/>
            </a:pPr>
            <a:r>
              <a:rPr lang="en-US" sz="2800" dirty="0">
                <a:solidFill>
                  <a:srgbClr val="FFFFFF"/>
                </a:solidFill>
              </a:rPr>
              <a:t>Contact: </a:t>
            </a:r>
            <a:r>
              <a:rPr lang="en-US" sz="2800" dirty="0">
                <a:solidFill>
                  <a:srgbClr val="FFFFFF"/>
                </a:solidFill>
                <a:hlinkClick r:id="rId3"/>
              </a:rPr>
              <a:t>bertolinob@cs.com</a:t>
            </a:r>
            <a:r>
              <a:rPr lang="en-US" sz="2800" dirty="0">
                <a:solidFill>
                  <a:srgbClr val="FFFFFF"/>
                </a:solidFill>
              </a:rPr>
              <a:t>; 314.852.7274</a:t>
            </a:r>
            <a:endParaRPr lang="en-US" sz="2800" dirty="0">
              <a:solidFill>
                <a:srgbClr val="6699FF"/>
              </a:solidFill>
            </a:endParaRPr>
          </a:p>
        </p:txBody>
      </p:sp>
      <p:pic>
        <p:nvPicPr>
          <p:cNvPr id="6" name="Picture 5" descr="C:\Users\Scott D. Miller\Desktop\ICCE.png"/>
          <p:cNvPicPr>
            <a:picLocks noChangeAspect="1" noChangeArrowheads="1"/>
          </p:cNvPicPr>
          <p:nvPr/>
        </p:nvPicPr>
        <p:blipFill>
          <a:blip r:embed="rId4" cstate="print"/>
          <a:srcRect/>
          <a:stretch>
            <a:fillRect/>
          </a:stretch>
        </p:blipFill>
        <p:spPr bwMode="auto">
          <a:xfrm>
            <a:off x="8984198" y="5606687"/>
            <a:ext cx="1935325" cy="482437"/>
          </a:xfrm>
          <a:prstGeom prst="rect">
            <a:avLst/>
          </a:prstGeom>
          <a:noFill/>
          <a:ln w="9525">
            <a:noFill/>
            <a:miter lim="800000"/>
            <a:headEnd/>
            <a:tailEnd/>
          </a:ln>
        </p:spPr>
      </p:pic>
      <p:pic>
        <p:nvPicPr>
          <p:cNvPr id="9218" name="Picture 2" descr="http://bobbertolino.com/Homepage/imag00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9482" y="5250667"/>
            <a:ext cx="973393" cy="1005840"/>
          </a:xfrm>
          <a:prstGeom prst="rect">
            <a:avLst/>
          </a:prstGeom>
          <a:extLst/>
        </p:spPr>
      </p:pic>
      <p:sp>
        <p:nvSpPr>
          <p:cNvPr id="3" name="TextBox 2"/>
          <p:cNvSpPr txBox="1"/>
          <p:nvPr/>
        </p:nvSpPr>
        <p:spPr>
          <a:xfrm>
            <a:off x="1307960" y="6304454"/>
            <a:ext cx="173643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bobbertolino.com</a:t>
            </a:r>
          </a:p>
        </p:txBody>
      </p:sp>
      <p:pic>
        <p:nvPicPr>
          <p:cNvPr id="9220" name="Picture 4" descr="Youth In Ne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7774" y="5457429"/>
            <a:ext cx="1477968" cy="10058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maryville.edu/wp-content/themes/maryville-main/images/logo_col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534" y="5490717"/>
            <a:ext cx="23812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4442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453243" y="115410"/>
            <a:ext cx="9282793" cy="1313894"/>
          </a:xfrm>
          <a:effectLst/>
        </p:spPr>
        <p:txBody>
          <a:bodyPr>
            <a:normAutofit/>
          </a:bodyPr>
          <a:lstStyle/>
          <a:p>
            <a:pPr>
              <a:defRPr/>
            </a:pPr>
            <a:r>
              <a:rPr lang="en-US" sz="3600" dirty="0">
                <a:effectLst/>
                <a:cs typeface="Arial" pitchFamily="34" charset="0"/>
              </a:rPr>
              <a:t>Empirically-Supported Treatments (ESTs) vs. Evidence-Based Practice (EBP)</a:t>
            </a:r>
            <a:endParaRPr lang="en-US" sz="3600" dirty="0">
              <a:solidFill>
                <a:schemeClr val="tx1"/>
              </a:solidFill>
              <a:effectLst/>
              <a:latin typeface="Arial" pitchFamily="34" charset="0"/>
              <a:cs typeface="Arial" pitchFamily="34" charset="0"/>
            </a:endParaRPr>
          </a:p>
        </p:txBody>
      </p:sp>
      <p:sp>
        <p:nvSpPr>
          <p:cNvPr id="25603" name="Content Placeholder 2"/>
          <p:cNvSpPr>
            <a:spLocks noGrp="1"/>
          </p:cNvSpPr>
          <p:nvPr>
            <p:ph idx="1"/>
          </p:nvPr>
        </p:nvSpPr>
        <p:spPr>
          <a:xfrm>
            <a:off x="489527" y="1429304"/>
            <a:ext cx="10867585" cy="5131294"/>
          </a:xfrm>
          <a:effectLst/>
        </p:spPr>
        <p:txBody>
          <a:bodyPr>
            <a:normAutofit/>
          </a:bodyPr>
          <a:lstStyle/>
          <a:p>
            <a:pPr lvl="1">
              <a:lnSpc>
                <a:spcPct val="100000"/>
              </a:lnSpc>
              <a:spcBef>
                <a:spcPts val="300"/>
              </a:spcBef>
              <a:buSzPct val="100000"/>
            </a:pPr>
            <a:r>
              <a:rPr lang="en-US" sz="2000" dirty="0">
                <a:effectLst/>
                <a:cs typeface="Arial" pitchFamily="34" charset="0"/>
              </a:rPr>
              <a:t>ESTs: “Clearly specified psychological treatments shown to be efficacious in controlled research with a delineated population" (Chambless &amp; Holon, 1998, p. 7).</a:t>
            </a:r>
          </a:p>
          <a:p>
            <a:pPr lvl="1">
              <a:lnSpc>
                <a:spcPct val="100000"/>
              </a:lnSpc>
              <a:spcBef>
                <a:spcPts val="300"/>
              </a:spcBef>
              <a:buSzPct val="100000"/>
            </a:pPr>
            <a:r>
              <a:rPr lang="en-US" sz="2000" dirty="0">
                <a:effectLst/>
                <a:cs typeface="Arial" pitchFamily="34" charset="0"/>
              </a:rPr>
              <a:t>EBP is inclusive of meta-analyses, naturalistic, process-outcome, and correlational studies and delved into a broad array of factors such as the therapeutic relationship, client and therapist effects, and other elements thought to influence therapeutic outcomes. </a:t>
            </a:r>
          </a:p>
          <a:p>
            <a:pPr lvl="1">
              <a:lnSpc>
                <a:spcPct val="100000"/>
              </a:lnSpc>
              <a:spcBef>
                <a:spcPts val="300"/>
              </a:spcBef>
              <a:buSzPct val="100000"/>
            </a:pPr>
            <a:r>
              <a:rPr lang="en-US" sz="2000" dirty="0">
                <a:effectLst/>
                <a:cs typeface="Arial" pitchFamily="34" charset="0"/>
              </a:rPr>
              <a:t>Professionals often cannot distinguish between the ESTs and EBP.</a:t>
            </a:r>
          </a:p>
          <a:p>
            <a:pPr lvl="1">
              <a:lnSpc>
                <a:spcPct val="100000"/>
              </a:lnSpc>
              <a:spcBef>
                <a:spcPts val="300"/>
              </a:spcBef>
              <a:buSzPct val="100000"/>
            </a:pPr>
            <a:r>
              <a:rPr lang="en-US" sz="2000" dirty="0">
                <a:effectLst/>
                <a:cs typeface="Arial" pitchFamily="34" charset="0"/>
              </a:rPr>
              <a:t>In a survey of clinical psychology graduate students, the majority identified EBP as synonymous with empirically supported treatments (</a:t>
            </a:r>
            <a:r>
              <a:rPr lang="en-US" sz="2000" dirty="0" err="1">
                <a:effectLst/>
                <a:cs typeface="Arial" pitchFamily="34" charset="0"/>
              </a:rPr>
              <a:t>Luebbe</a:t>
            </a:r>
            <a:r>
              <a:rPr lang="en-US" sz="2000" dirty="0">
                <a:effectLst/>
                <a:cs typeface="Arial" pitchFamily="34" charset="0"/>
              </a:rPr>
              <a:t>, Radcliffe, </a:t>
            </a:r>
            <a:r>
              <a:rPr lang="en-US" sz="2000" dirty="0" err="1">
                <a:effectLst/>
                <a:cs typeface="Arial" pitchFamily="34" charset="0"/>
              </a:rPr>
              <a:t>Callands</a:t>
            </a:r>
            <a:r>
              <a:rPr lang="en-US" sz="2000" dirty="0">
                <a:effectLst/>
                <a:cs typeface="Arial" pitchFamily="34" charset="0"/>
              </a:rPr>
              <a:t>, Green, &amp; Thorn, 2007).</a:t>
            </a:r>
          </a:p>
          <a:p>
            <a:pPr lvl="1">
              <a:lnSpc>
                <a:spcPct val="100000"/>
              </a:lnSpc>
              <a:spcBef>
                <a:spcPts val="300"/>
              </a:spcBef>
              <a:buSzPct val="100000"/>
            </a:pPr>
            <a:r>
              <a:rPr lang="en-US" sz="2000" dirty="0">
                <a:effectLst/>
                <a:cs typeface="Arial" pitchFamily="34" charset="0"/>
              </a:rPr>
              <a:t>This confusion is easily corroborated through an internet search of the terms “empirical-supported treatments” and “evidence-based practice.” Many sites either inaccurately define the terms, describe them as the same, or use the terms interchangeably.</a:t>
            </a:r>
          </a:p>
        </p:txBody>
      </p:sp>
      <p:sp>
        <p:nvSpPr>
          <p:cNvPr id="4" name="TextBox 3">
            <a:extLst>
              <a:ext uri="{FF2B5EF4-FFF2-40B4-BE49-F238E27FC236}">
                <a16:creationId xmlns:a16="http://schemas.microsoft.com/office/drawing/2014/main" id="{CEE6BD24-A346-4480-B83A-DB6825E5F0E2}"/>
              </a:ext>
            </a:extLst>
          </p:cNvPr>
          <p:cNvSpPr txBox="1"/>
          <p:nvPr/>
        </p:nvSpPr>
        <p:spPr>
          <a:xfrm>
            <a:off x="942109" y="5927960"/>
            <a:ext cx="10415003" cy="646331"/>
          </a:xfrm>
          <a:prstGeom prst="rect">
            <a:avLst/>
          </a:prstGeom>
          <a:noFill/>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Chambless, D. L., &amp; </a:t>
            </a:r>
            <a:r>
              <a:rPr kumimoji="0" lang="en-US"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Hollon</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 D. (1998). Defining empirically supported therapies. </a:t>
            </a:r>
            <a:r>
              <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Journal of Consulting and Clinical Psychology, 66</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7–18.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Luebbe</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M., Radcliffe, A. M., </a:t>
            </a:r>
            <a:r>
              <a:rPr kumimoji="0" lang="en-US"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Callands</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 A., Green, D., &amp; Thorn, B. E. (2007). Evidence-based practice in psychology: Perceptions of graduate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students in scientist practitioner programs. </a:t>
            </a:r>
            <a:r>
              <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Journal of Clinical Psychology, 63</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643–655.</a:t>
            </a:r>
          </a:p>
        </p:txBody>
      </p:sp>
    </p:spTree>
    <p:extLst>
      <p:ext uri="{BB962C8B-B14F-4D97-AF65-F5344CB8AC3E}">
        <p14:creationId xmlns:p14="http://schemas.microsoft.com/office/powerpoint/2010/main" val="35991937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 calcmode="lin" valueType="num">
                                      <p:cBhvr additive="base">
                                        <p:cTn id="7"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 calcmode="lin" valueType="num">
                                      <p:cBhvr additive="base">
                                        <p:cTn id="13"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 calcmode="lin" valueType="num">
                                      <p:cBhvr additive="base">
                                        <p:cTn id="19"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453243" y="115410"/>
            <a:ext cx="9282793" cy="1313894"/>
          </a:xfrm>
          <a:effectLst/>
        </p:spPr>
        <p:txBody>
          <a:bodyPr>
            <a:normAutofit/>
          </a:bodyPr>
          <a:lstStyle/>
          <a:p>
            <a:pPr>
              <a:defRPr/>
            </a:pPr>
            <a:r>
              <a:rPr lang="en-US" sz="4000" dirty="0">
                <a:effectLst/>
                <a:cs typeface="Arial" pitchFamily="34" charset="0"/>
              </a:rPr>
              <a:t>EBP in Behavioral Health &amp; Health</a:t>
            </a:r>
            <a:endParaRPr lang="en-US" sz="4000" dirty="0">
              <a:solidFill>
                <a:schemeClr val="tx1"/>
              </a:solidFill>
              <a:effectLst/>
              <a:latin typeface="Arial" pitchFamily="34" charset="0"/>
              <a:cs typeface="Arial" pitchFamily="34" charset="0"/>
            </a:endParaRPr>
          </a:p>
        </p:txBody>
      </p:sp>
      <p:sp>
        <p:nvSpPr>
          <p:cNvPr id="25603" name="Content Placeholder 2"/>
          <p:cNvSpPr>
            <a:spLocks noGrp="1"/>
          </p:cNvSpPr>
          <p:nvPr>
            <p:ph idx="1"/>
          </p:nvPr>
        </p:nvSpPr>
        <p:spPr>
          <a:xfrm>
            <a:off x="489527" y="1429304"/>
            <a:ext cx="10867585" cy="5131294"/>
          </a:xfrm>
          <a:effectLst/>
        </p:spPr>
        <p:txBody>
          <a:bodyPr>
            <a:normAutofit/>
          </a:bodyPr>
          <a:lstStyle/>
          <a:p>
            <a:pPr lvl="1">
              <a:lnSpc>
                <a:spcPct val="100000"/>
              </a:lnSpc>
              <a:spcBef>
                <a:spcPts val="300"/>
              </a:spcBef>
              <a:buSzPct val="100000"/>
            </a:pPr>
            <a:r>
              <a:rPr lang="en-US" sz="2200" dirty="0">
                <a:effectLst/>
                <a:cs typeface="Arial" pitchFamily="34" charset="0"/>
              </a:rPr>
              <a:t>APA: </a:t>
            </a:r>
            <a:r>
              <a:rPr lang="en-US" sz="2200" dirty="0">
                <a:effectLst/>
              </a:rPr>
              <a:t>“The integration of </a:t>
            </a:r>
            <a:r>
              <a:rPr lang="en-US" sz="2200" dirty="0">
                <a:solidFill>
                  <a:schemeClr val="accent3"/>
                </a:solidFill>
                <a:effectLst/>
              </a:rPr>
              <a:t>the best available research</a:t>
            </a:r>
            <a:r>
              <a:rPr lang="en-US" sz="2200" dirty="0">
                <a:effectLst/>
              </a:rPr>
              <a:t> with </a:t>
            </a:r>
            <a:r>
              <a:rPr lang="en-US" sz="2200" dirty="0">
                <a:solidFill>
                  <a:schemeClr val="accent3"/>
                </a:solidFill>
                <a:effectLst/>
              </a:rPr>
              <a:t>clinical expertise </a:t>
            </a:r>
            <a:r>
              <a:rPr lang="en-US" sz="2200" dirty="0">
                <a:effectLst/>
              </a:rPr>
              <a:t>in the context of </a:t>
            </a:r>
            <a:r>
              <a:rPr lang="en-US" sz="2200" dirty="0">
                <a:solidFill>
                  <a:schemeClr val="accent3"/>
                </a:solidFill>
                <a:effectLst/>
              </a:rPr>
              <a:t>patient characteristics, culture, and preferences</a:t>
            </a:r>
            <a:r>
              <a:rPr lang="en-US" sz="2200" dirty="0">
                <a:effectLst/>
              </a:rPr>
              <a:t>.” (1)</a:t>
            </a:r>
          </a:p>
          <a:p>
            <a:pPr lvl="1">
              <a:lnSpc>
                <a:spcPct val="100000"/>
              </a:lnSpc>
              <a:spcBef>
                <a:spcPts val="300"/>
              </a:spcBef>
              <a:buSzPct val="100000"/>
            </a:pPr>
            <a:r>
              <a:rPr lang="en-US" sz="2200" dirty="0">
                <a:effectLst/>
                <a:cs typeface="Arial" pitchFamily="34" charset="0"/>
              </a:rPr>
              <a:t>SAMHSA: </a:t>
            </a:r>
            <a:r>
              <a:rPr lang="en-US" sz="2200" dirty="0">
                <a:effectLst/>
              </a:rPr>
              <a:t> “EBPs integrate </a:t>
            </a:r>
            <a:r>
              <a:rPr lang="en-US" sz="2200" dirty="0">
                <a:solidFill>
                  <a:schemeClr val="accent3"/>
                </a:solidFill>
                <a:effectLst/>
              </a:rPr>
              <a:t>clinical expertise</a:t>
            </a:r>
            <a:r>
              <a:rPr lang="en-US" sz="2200" dirty="0">
                <a:effectLst/>
              </a:rPr>
              <a:t>; </a:t>
            </a:r>
            <a:r>
              <a:rPr lang="en-US" sz="2200" dirty="0">
                <a:solidFill>
                  <a:schemeClr val="accent3"/>
                </a:solidFill>
                <a:effectLst/>
              </a:rPr>
              <a:t>expert opinion</a:t>
            </a:r>
            <a:r>
              <a:rPr lang="en-US" sz="2200" dirty="0">
                <a:effectLst/>
              </a:rPr>
              <a:t>; </a:t>
            </a:r>
            <a:r>
              <a:rPr lang="en-US" sz="2200" dirty="0">
                <a:solidFill>
                  <a:schemeClr val="tx2">
                    <a:lumMod val="75000"/>
                  </a:schemeClr>
                </a:solidFill>
                <a:effectLst/>
              </a:rPr>
              <a:t>external scientific evidence</a:t>
            </a:r>
            <a:r>
              <a:rPr lang="en-US" sz="2200" dirty="0">
                <a:effectLst/>
              </a:rPr>
              <a:t>; and </a:t>
            </a:r>
            <a:r>
              <a:rPr lang="en-US" sz="2200" dirty="0">
                <a:solidFill>
                  <a:schemeClr val="accent3"/>
                </a:solidFill>
                <a:effectLst/>
              </a:rPr>
              <a:t>client, patient, and caregiver perspectives so that providers can offer high-quality services that reflect the interests, values, needs, and choices of the individuals served</a:t>
            </a:r>
            <a:r>
              <a:rPr lang="en-US" sz="2200" dirty="0">
                <a:effectLst/>
              </a:rPr>
              <a:t>.” (3)</a:t>
            </a:r>
          </a:p>
          <a:p>
            <a:pPr lvl="1">
              <a:lnSpc>
                <a:spcPct val="100000"/>
              </a:lnSpc>
              <a:spcBef>
                <a:spcPts val="300"/>
              </a:spcBef>
              <a:buSzPct val="100000"/>
            </a:pPr>
            <a:r>
              <a:rPr lang="en-US" sz="2200" dirty="0">
                <a:effectLst/>
                <a:cs typeface="Arial" pitchFamily="34" charset="0"/>
              </a:rPr>
              <a:t>IOM: </a:t>
            </a:r>
            <a:r>
              <a:rPr lang="en-US" sz="2200" dirty="0">
                <a:effectLst/>
              </a:rPr>
              <a:t>“Evidence based medicine is </a:t>
            </a:r>
            <a:r>
              <a:rPr lang="en-US" sz="2200" dirty="0">
                <a:solidFill>
                  <a:schemeClr val="accent3"/>
                </a:solidFill>
                <a:effectLst/>
              </a:rPr>
              <a:t>the conscientious, explicit, and judicious use of current best evidence in making decisions about the care of individual patients</a:t>
            </a:r>
            <a:r>
              <a:rPr lang="en-US" sz="2200" dirty="0">
                <a:effectLst/>
              </a:rPr>
              <a:t>. The practice of evidence based medicine means integrating </a:t>
            </a:r>
            <a:r>
              <a:rPr lang="en-US" sz="2200" dirty="0">
                <a:solidFill>
                  <a:schemeClr val="accent3"/>
                </a:solidFill>
                <a:effectLst/>
              </a:rPr>
              <a:t>individual clinical expertise</a:t>
            </a:r>
            <a:r>
              <a:rPr lang="en-US" sz="2200" dirty="0">
                <a:effectLst/>
              </a:rPr>
              <a:t> with the </a:t>
            </a:r>
            <a:r>
              <a:rPr lang="en-US" sz="2200" dirty="0">
                <a:solidFill>
                  <a:schemeClr val="accent3"/>
                </a:solidFill>
                <a:effectLst/>
              </a:rPr>
              <a:t>best available external clinical evidence </a:t>
            </a:r>
            <a:r>
              <a:rPr lang="en-US" sz="2200" dirty="0">
                <a:effectLst/>
              </a:rPr>
              <a:t>from systematic research.” (3)</a:t>
            </a:r>
            <a:endParaRPr lang="en-US" sz="2200" dirty="0">
              <a:effectLst/>
              <a:cs typeface="Arial" pitchFamily="34" charset="0"/>
            </a:endParaRPr>
          </a:p>
        </p:txBody>
      </p:sp>
      <p:sp>
        <p:nvSpPr>
          <p:cNvPr id="4" name="TextBox 3">
            <a:extLst>
              <a:ext uri="{FF2B5EF4-FFF2-40B4-BE49-F238E27FC236}">
                <a16:creationId xmlns:a16="http://schemas.microsoft.com/office/drawing/2014/main" id="{CEE6BD24-A346-4480-B83A-DB6825E5F0E2}"/>
              </a:ext>
            </a:extLst>
          </p:cNvPr>
          <p:cNvSpPr txBox="1"/>
          <p:nvPr/>
        </p:nvSpPr>
        <p:spPr>
          <a:xfrm>
            <a:off x="942109" y="5652657"/>
            <a:ext cx="10415003" cy="830997"/>
          </a:xfrm>
          <a:prstGeom prst="rect">
            <a:avLst/>
          </a:prstGeom>
          <a:noFill/>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srgbClr val="DADADA"/>
                </a:solidFill>
                <a:effectLst/>
                <a:uLnTx/>
                <a:uFillTx/>
                <a:latin typeface="Arial" pitchFamily="34" charset="0"/>
                <a:ea typeface="ＭＳ Ｐゴシック" pitchFamily="34" charset="-128"/>
                <a:cs typeface="Arial" pitchFamily="34" charset="0"/>
              </a:rPr>
              <a:t>(1) APA Presidential Task Force on Evidence-Based Practice. (2006). Evidence-based practice in psychology. </a:t>
            </a:r>
            <a:r>
              <a:rPr kumimoji="0" lang="en-US" sz="1200" b="0" i="1" u="none" strike="noStrike" kern="1200" cap="none" spc="0" normalizeH="0" baseline="0" noProof="0" dirty="0">
                <a:ln>
                  <a:noFill/>
                </a:ln>
                <a:solidFill>
                  <a:srgbClr val="DADADA"/>
                </a:solidFill>
                <a:effectLst/>
                <a:uLnTx/>
                <a:uFillTx/>
                <a:latin typeface="Arial" pitchFamily="34" charset="0"/>
                <a:ea typeface="ＭＳ Ｐゴシック" pitchFamily="34" charset="-128"/>
                <a:cs typeface="Arial" pitchFamily="34" charset="0"/>
              </a:rPr>
              <a:t>American Psychologist, 61</a:t>
            </a:r>
            <a:r>
              <a:rPr kumimoji="0" lang="en-US" sz="1200" b="0" i="0" u="none" strike="noStrike" kern="1200" cap="none" spc="0" normalizeH="0" baseline="0" noProof="0" dirty="0">
                <a:ln>
                  <a:noFill/>
                </a:ln>
                <a:solidFill>
                  <a:srgbClr val="DADADA"/>
                </a:solidFill>
                <a:effectLst/>
                <a:uLnTx/>
                <a:uFillTx/>
                <a:latin typeface="Arial" pitchFamily="34" charset="0"/>
                <a:ea typeface="ＭＳ Ｐゴシック" pitchFamily="34" charset="-128"/>
                <a:cs typeface="Arial" pitchFamily="34" charset="0"/>
              </a:rPr>
              <a:t>(4), 271–285.</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srgbClr val="DADADA"/>
                </a:solidFill>
                <a:effectLst/>
                <a:uLnTx/>
                <a:uFillTx/>
                <a:latin typeface="Arial" pitchFamily="34" charset="0"/>
                <a:ea typeface="ＭＳ Ｐゴシック" pitchFamily="34" charset="-128"/>
                <a:cs typeface="Arial" pitchFamily="34" charset="0"/>
              </a:rPr>
              <a:t>(2) Sackett, D. L., Rosenberg, W. M. C., Muir Gray, J. A., Haynes, R. B., &amp; Richardson, W. S. (1996). Evidence based medicine: What it is and what it </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srgbClr val="DADADA"/>
                </a:solidFill>
                <a:effectLst/>
                <a:uLnTx/>
                <a:uFillTx/>
                <a:latin typeface="Arial" pitchFamily="34" charset="0"/>
                <a:ea typeface="ＭＳ Ｐゴシック" pitchFamily="34" charset="-128"/>
                <a:cs typeface="Arial" pitchFamily="34" charset="0"/>
              </a:rPr>
              <a:t>     isn't: It's about integrating individual clinical expertise and the best external evidence. BMJ: British Medical Journal, 312(7023), 71-72.</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srgbClr val="DADADA"/>
                </a:solidFill>
                <a:effectLst/>
                <a:uLnTx/>
                <a:uFillTx/>
                <a:latin typeface="Arial" pitchFamily="34" charset="0"/>
                <a:ea typeface="ＭＳ Ｐゴシック" pitchFamily="34" charset="-128"/>
                <a:cs typeface="Arial" pitchFamily="34" charset="0"/>
              </a:rPr>
              <a:t>(3) SAMHSA. (2016, January 6). Evidence-based practices web guide. https://www.samhsa.gov/ebp-web-Guide</a:t>
            </a:r>
          </a:p>
        </p:txBody>
      </p:sp>
    </p:spTree>
    <p:extLst>
      <p:ext uri="{BB962C8B-B14F-4D97-AF65-F5344CB8AC3E}">
        <p14:creationId xmlns:p14="http://schemas.microsoft.com/office/powerpoint/2010/main" val="29686722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effectLst/>
        </p:spPr>
        <p:txBody>
          <a:bodyPr/>
          <a:lstStyle/>
          <a:p>
            <a:pPr>
              <a:defRPr/>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Evidence-Based Practice (EBP)</a:t>
            </a:r>
          </a:p>
        </p:txBody>
      </p:sp>
      <p:sp>
        <p:nvSpPr>
          <p:cNvPr id="23555" name="Rectangle 3"/>
          <p:cNvSpPr>
            <a:spLocks noGrp="1" noChangeArrowheads="1"/>
          </p:cNvSpPr>
          <p:nvPr>
            <p:ph idx="1"/>
          </p:nvPr>
        </p:nvSpPr>
        <p:spPr>
          <a:xfrm>
            <a:off x="913795" y="1600201"/>
            <a:ext cx="10353762" cy="4191000"/>
          </a:xfrm>
          <a:effectLst/>
        </p:spPr>
        <p:txBody>
          <a:bodyPr/>
          <a:lstStyle/>
          <a:p>
            <a:pPr marL="457200" indent="-457200">
              <a:buClr>
                <a:schemeClr val="tx1"/>
              </a:buClr>
              <a:buSzPct val="85000"/>
              <a:buNone/>
              <a:defRPr/>
            </a:pPr>
            <a:endParaRPr lang="en-US" sz="2400" dirty="0">
              <a:cs typeface="Arial" pitchFamily="34" charset="0"/>
            </a:endParaRPr>
          </a:p>
          <a:p>
            <a:pPr marL="457200" indent="-457200" algn="ctr">
              <a:buClr>
                <a:schemeClr val="tx1"/>
              </a:buClr>
              <a:buSzPct val="85000"/>
              <a:buNone/>
              <a:defRPr/>
            </a:pP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“The integration of the best available research with clinical expertise in the context of patient characteristics, culture, and preferences.” (p. 273)</a:t>
            </a:r>
            <a:b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buSzPct val="85000"/>
              <a:buFontTx/>
              <a:buNone/>
              <a:defRPr/>
            </a:pPr>
            <a:endParaRPr lang="en-US" sz="1000" dirty="0">
              <a:cs typeface="Arial" pitchFamily="34" charset="0"/>
            </a:endParaRPr>
          </a:p>
          <a:p>
            <a:pPr>
              <a:buSzPct val="85000"/>
              <a:buFontTx/>
              <a:buNone/>
              <a:defRPr/>
            </a:pPr>
            <a:endParaRPr lang="en-US" sz="1000" dirty="0">
              <a:cs typeface="Arial" pitchFamily="34" charset="0"/>
            </a:endParaRPr>
          </a:p>
        </p:txBody>
      </p:sp>
      <p:sp>
        <p:nvSpPr>
          <p:cNvPr id="5" name="TextBox 4"/>
          <p:cNvSpPr txBox="1"/>
          <p:nvPr/>
        </p:nvSpPr>
        <p:spPr>
          <a:xfrm>
            <a:off x="1225826" y="4976433"/>
            <a:ext cx="9455426" cy="523220"/>
          </a:xfrm>
          <a:prstGeom prst="rect">
            <a:avLst/>
          </a:prstGeom>
          <a:noFill/>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APA Presidential Task Force on Evidence-Based Practice. (2006). Evidence-based practice in psychology. </a:t>
            </a:r>
            <a:r>
              <a:rPr kumimoji="0" lang="en-US" sz="1400" b="0" i="1"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American </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1"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     Psychologist, 61</a:t>
            </a: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(4), 271–285.</a:t>
            </a:r>
          </a:p>
        </p:txBody>
      </p:sp>
    </p:spTree>
    <p:extLst>
      <p:ext uri="{BB962C8B-B14F-4D97-AF65-F5344CB8AC3E}">
        <p14:creationId xmlns:p14="http://schemas.microsoft.com/office/powerpoint/2010/main" val="4152069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5574" y="106018"/>
            <a:ext cx="10205884" cy="1325217"/>
          </a:xfrm>
          <a:effectLst/>
        </p:spPr>
        <p:txBody>
          <a:bodyPr>
            <a:noAutofit/>
          </a:bodyPr>
          <a:lstStyle/>
          <a:p>
            <a:pPr>
              <a:defRPr/>
            </a:pPr>
            <a:r>
              <a:rPr lang="en-US" sz="3600" dirty="0">
                <a:solidFill>
                  <a:schemeClr val="tx1"/>
                </a:solidFill>
                <a:effectLst/>
                <a:latin typeface="Arial" pitchFamily="34" charset="0"/>
                <a:cs typeface="Arial" pitchFamily="34" charset="0"/>
              </a:rPr>
              <a:t>Best Available Research</a:t>
            </a:r>
            <a:br>
              <a:rPr lang="en-US" sz="3600" dirty="0">
                <a:solidFill>
                  <a:schemeClr val="tx1"/>
                </a:solidFill>
                <a:effectLst/>
                <a:latin typeface="Arial" pitchFamily="34" charset="0"/>
                <a:cs typeface="Arial" pitchFamily="34" charset="0"/>
              </a:rPr>
            </a:br>
            <a:r>
              <a:rPr lang="en-US" sz="3200" dirty="0">
                <a:solidFill>
                  <a:schemeClr val="tx1"/>
                </a:solidFill>
                <a:effectLst/>
                <a:latin typeface="Arial" pitchFamily="34" charset="0"/>
                <a:cs typeface="Arial" pitchFamily="34" charset="0"/>
              </a:rPr>
              <a:t>The Variance in Psychotherapy Outcome</a:t>
            </a:r>
            <a:endParaRPr lang="en-US" sz="3600" dirty="0">
              <a:solidFill>
                <a:schemeClr val="tx1"/>
              </a:solidFill>
              <a:effectLst/>
              <a:latin typeface="Arial" pitchFamily="34" charset="0"/>
              <a:cs typeface="Arial" pitchFamily="34" charset="0"/>
            </a:endParaRPr>
          </a:p>
        </p:txBody>
      </p:sp>
      <p:sp>
        <p:nvSpPr>
          <p:cNvPr id="5" name="Content Placeholder 4"/>
          <p:cNvSpPr>
            <a:spLocks noGrp="1"/>
          </p:cNvSpPr>
          <p:nvPr>
            <p:ph idx="1"/>
          </p:nvPr>
        </p:nvSpPr>
        <p:spPr>
          <a:xfrm>
            <a:off x="742121" y="1524001"/>
            <a:ext cx="10641495" cy="4876801"/>
          </a:xfrm>
          <a:effectLst/>
        </p:spPr>
        <p:txBody>
          <a:bodyPr>
            <a:normAutofit/>
          </a:bodyPr>
          <a:lstStyle/>
          <a:p>
            <a:pPr>
              <a:buClr>
                <a:schemeClr val="tx1"/>
              </a:buClr>
              <a:buSzPct val="100000"/>
              <a:buFont typeface="Arial" pitchFamily="34" charset="0"/>
              <a:buChar char="•"/>
              <a:defRPr/>
            </a:pP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Client/</a:t>
            </a:r>
            <a:r>
              <a:rPr lang="en-US" sz="3200" dirty="0" err="1">
                <a:solidFill>
                  <a:schemeClr val="tx1"/>
                </a:solidFill>
                <a:effectLst>
                  <a:outerShdw blurRad="38100" dist="38100" dir="2700000" algn="tl">
                    <a:srgbClr val="000000">
                      <a:alpha val="43137"/>
                    </a:srgbClr>
                  </a:outerShdw>
                </a:effectLst>
                <a:latin typeface="Arial" pitchFamily="34" charset="0"/>
                <a:cs typeface="Arial" pitchFamily="34" charset="0"/>
              </a:rPr>
              <a:t>Extratherapeutic</a:t>
            </a: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 Factors = 80-87%</a:t>
            </a:r>
          </a:p>
          <a:p>
            <a:pPr>
              <a:buClr>
                <a:schemeClr val="tx1"/>
              </a:buClr>
              <a:buSzPct val="100000"/>
              <a:buFont typeface="Arial" pitchFamily="34" charset="0"/>
              <a:buChar char="•"/>
              <a:defRPr/>
            </a:pP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Treatment Effects = 13-20%</a:t>
            </a:r>
          </a:p>
          <a:p>
            <a:pPr lvl="1">
              <a:buClr>
                <a:schemeClr val="tx1"/>
              </a:buClr>
              <a:buSzPct val="100000"/>
              <a:buFont typeface="Arial" pitchFamily="34" charset="0"/>
              <a:buChar char="•"/>
              <a:defRP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Therapist Effects = 4-9%</a:t>
            </a:r>
          </a:p>
          <a:p>
            <a:pPr lvl="1">
              <a:buClr>
                <a:schemeClr val="tx1"/>
              </a:buClr>
              <a:buSzPct val="100000"/>
              <a:buFont typeface="Arial" pitchFamily="34" charset="0"/>
              <a:buChar char="•"/>
              <a:defRP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The Alliance = 5-8%</a:t>
            </a:r>
          </a:p>
          <a:p>
            <a:pPr lvl="1">
              <a:buClr>
                <a:schemeClr val="tx1"/>
              </a:buClr>
              <a:buSzPct val="100000"/>
              <a:buFont typeface="Arial" pitchFamily="34" charset="0"/>
              <a:buChar char="•"/>
              <a:defRP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Expectancy, Placebo, and Allegiance = 4%</a:t>
            </a:r>
          </a:p>
          <a:p>
            <a:pPr lvl="1">
              <a:buClr>
                <a:schemeClr val="tx1"/>
              </a:buClr>
              <a:buSzPct val="100000"/>
              <a:buFont typeface="Arial" pitchFamily="34" charset="0"/>
              <a:buChar char="•"/>
              <a:defRPr/>
            </a:pPr>
            <a:r>
              <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rPr>
              <a:t>Model/Technique = 1%</a:t>
            </a:r>
          </a:p>
        </p:txBody>
      </p:sp>
      <p:sp>
        <p:nvSpPr>
          <p:cNvPr id="2" name="TextBox 1"/>
          <p:cNvSpPr txBox="1"/>
          <p:nvPr/>
        </p:nvSpPr>
        <p:spPr>
          <a:xfrm>
            <a:off x="1083364" y="5569805"/>
            <a:ext cx="9807372" cy="830997"/>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Bertolino</a:t>
            </a:r>
            <a:r>
              <a:rPr kumimoji="0" lang="en-US" sz="1200" b="0" i="0"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B., </a:t>
            </a:r>
            <a:r>
              <a:rPr kumimoji="0" lang="en-US" sz="1200" b="0" i="0" u="none" strike="noStrike" kern="0" cap="none" spc="0" normalizeH="0" baseline="0" noProof="0" dirty="0" err="1">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Bargmann</a:t>
            </a:r>
            <a:r>
              <a:rPr kumimoji="0" lang="en-US" sz="1200" b="0" i="0"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S., &amp; Miller, S. D. (2013). </a:t>
            </a:r>
            <a:r>
              <a:rPr kumimoji="0" lang="en-US" sz="1200" b="0" i="1"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Manual 1: What works in therapy: A primer. The ICCE manuals of feedback informed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treatment</a:t>
            </a:r>
            <a:r>
              <a:rPr kumimoji="0" lang="en-US" sz="1200" b="0" i="0"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Chicago, IL: International Center for .Clinical Excellence.</a:t>
            </a:r>
            <a:r>
              <a:rPr kumimoji="0" lang="en-US" sz="1200" b="0" i="1"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a:t>
            </a:r>
            <a:endParaRPr kumimoji="0" lang="en-US" sz="1200" b="0" i="0"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Wampold</a:t>
            </a:r>
            <a:r>
              <a:rPr kumimoji="0" lang="en-US" sz="1200" b="0" i="0"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B. E., &amp; Brown, G. S. (2005). Estimating variability in outcomes attributable to therapists: A naturalistic study of outcomes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managed care. </a:t>
            </a:r>
            <a:r>
              <a:rPr kumimoji="0" lang="en-US" sz="1200" b="0" i="1"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Journal of Consulting and Clinical Psychology, 73</a:t>
            </a:r>
            <a:r>
              <a:rPr kumimoji="0" lang="en-US" sz="1200" b="0" i="0" u="none" strike="noStrike" kern="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(5), 914-923.</a:t>
            </a:r>
          </a:p>
        </p:txBody>
      </p:sp>
      <p:sp>
        <p:nvSpPr>
          <p:cNvPr id="3" name="Arrow: Left 2">
            <a:extLst>
              <a:ext uri="{FF2B5EF4-FFF2-40B4-BE49-F238E27FC236}">
                <a16:creationId xmlns:a16="http://schemas.microsoft.com/office/drawing/2014/main" id="{F431A80D-77D7-40FC-A1B2-148BD3B4BEF7}"/>
              </a:ext>
            </a:extLst>
          </p:cNvPr>
          <p:cNvSpPr>
            <a:spLocks noChangeAspect="1"/>
          </p:cNvSpPr>
          <p:nvPr/>
        </p:nvSpPr>
        <p:spPr>
          <a:xfrm>
            <a:off x="8646161" y="1706880"/>
            <a:ext cx="738421" cy="36576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6" name="Arrow: Left 5">
            <a:extLst>
              <a:ext uri="{FF2B5EF4-FFF2-40B4-BE49-F238E27FC236}">
                <a16:creationId xmlns:a16="http://schemas.microsoft.com/office/drawing/2014/main" id="{9D8D466D-8A8B-4D8E-9610-91B18EF5B69A}"/>
              </a:ext>
            </a:extLst>
          </p:cNvPr>
          <p:cNvSpPr>
            <a:spLocks noChangeAspect="1"/>
          </p:cNvSpPr>
          <p:nvPr/>
        </p:nvSpPr>
        <p:spPr>
          <a:xfrm>
            <a:off x="5617841" y="2997200"/>
            <a:ext cx="738421" cy="36576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7" name="Arrow: Left 6">
            <a:extLst>
              <a:ext uri="{FF2B5EF4-FFF2-40B4-BE49-F238E27FC236}">
                <a16:creationId xmlns:a16="http://schemas.microsoft.com/office/drawing/2014/main" id="{BDB18562-E0CC-4E4B-8B6F-7CECC070D796}"/>
              </a:ext>
            </a:extLst>
          </p:cNvPr>
          <p:cNvSpPr>
            <a:spLocks noChangeAspect="1"/>
          </p:cNvSpPr>
          <p:nvPr/>
        </p:nvSpPr>
        <p:spPr>
          <a:xfrm>
            <a:off x="5617840" y="3549015"/>
            <a:ext cx="738421" cy="36576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20166385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xEl>
                                              <p:pRg st="2" end="2"/>
                                            </p:txEl>
                                          </p:spTgt>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5"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xEl>
                                              <p:pRg st="3" end="3"/>
                                            </p:txEl>
                                          </p:spTgt>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
                                            <p:txEl>
                                              <p:pRg st="4" end="4"/>
                                            </p:txEl>
                                          </p:spTgt>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1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35" dur="1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1"/>
            <a:ext cx="8229600" cy="1664677"/>
          </a:xfrm>
          <a:effectLst/>
        </p:spPr>
        <p:txBody>
          <a:bodyPr>
            <a:normAutofit/>
          </a:bodyPr>
          <a:lstStyle/>
          <a:p>
            <a:pPr>
              <a:defRPr/>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Clinical Expertise</a:t>
            </a:r>
            <a:b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3600" dirty="0">
                <a:solidFill>
                  <a:schemeClr val="tx1"/>
                </a:solidFill>
                <a:effectLst>
                  <a:outerShdw blurRad="38100" dist="38100" dir="2700000" algn="tl">
                    <a:srgbClr val="000000">
                      <a:alpha val="43137"/>
                    </a:srgbClr>
                  </a:outerShdw>
                </a:effectLst>
                <a:latin typeface="Arial" pitchFamily="34" charset="0"/>
                <a:cs typeface="Arial" pitchFamily="34" charset="0"/>
              </a:rPr>
              <a:t>The APA Task Force on EBP</a:t>
            </a:r>
          </a:p>
        </p:txBody>
      </p:sp>
      <p:sp>
        <p:nvSpPr>
          <p:cNvPr id="1232899" name="Rectangle 3"/>
          <p:cNvSpPr>
            <a:spLocks noGrp="1" noChangeArrowheads="1"/>
          </p:cNvSpPr>
          <p:nvPr>
            <p:ph idx="1"/>
          </p:nvPr>
        </p:nvSpPr>
        <p:spPr>
          <a:xfrm>
            <a:off x="901151" y="1664677"/>
            <a:ext cx="10754140" cy="5308770"/>
          </a:xfrm>
          <a:effectLst/>
        </p:spPr>
        <p:txBody>
          <a:bodyPr>
            <a:normAutofit/>
          </a:bodyPr>
          <a:lstStyle/>
          <a:p>
            <a:pPr marL="0" indent="0">
              <a:buClr>
                <a:schemeClr val="accent2">
                  <a:lumMod val="50000"/>
                </a:schemeClr>
              </a:buClr>
              <a:buSzTx/>
              <a:buNone/>
            </a:pPr>
            <a:r>
              <a:rPr lang="en-US" sz="2200" dirty="0">
                <a:solidFill>
                  <a:schemeClr val="tx1"/>
                </a:solidFill>
                <a:effectLst>
                  <a:outerShdw blurRad="38100" dist="38100" dir="2700000" algn="tl">
                    <a:srgbClr val="000000">
                      <a:alpha val="43137"/>
                    </a:srgbClr>
                  </a:outerShdw>
                </a:effectLst>
                <a:cs typeface="Arial" pitchFamily="34" charset="0"/>
              </a:rPr>
              <a:t>“Clinical expertise… entails the monitoring of patient progress (and of changes in the patient’s circumstances—e.g., job loss, major illness) that may suggest the need to adjust treatment… If progress is not proceeding adequately, the psychologist alters or addresses problematic aspects of the treatment (e.g., problems in the therapeutic relationship or in the implementation of the goals of the treatment) as appropriate” (2006, pp. 280, 276-277).</a:t>
            </a:r>
          </a:p>
        </p:txBody>
      </p:sp>
      <p:sp>
        <p:nvSpPr>
          <p:cNvPr id="29700" name="TextBox 5"/>
          <p:cNvSpPr txBox="1">
            <a:spLocks noChangeArrowheads="1"/>
          </p:cNvSpPr>
          <p:nvPr/>
        </p:nvSpPr>
        <p:spPr bwMode="auto">
          <a:xfrm>
            <a:off x="878070" y="4800862"/>
            <a:ext cx="10515599" cy="1815882"/>
          </a:xfrm>
          <a:prstGeom prst="rect">
            <a:avLst/>
          </a:prstGeom>
          <a:noFill/>
          <a:ln>
            <a:noFill/>
          </a:ln>
          <a:effectLst/>
          <a:extLst/>
        </p:spPr>
        <p:txBody>
          <a:bodyPr wrap="square">
            <a:spAutoFit/>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APA Presidential Task Force on Evidence-Based Practice. (2006). Evidence-based practice in psychology. </a:t>
            </a:r>
            <a:r>
              <a:rPr kumimoji="0" lang="en-US" sz="1400" b="0" i="1"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American Psychologist, </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1"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61</a:t>
            </a: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(4), 271–285.</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Lambert, M. J., Bergin, A. E., &amp; Garfield, S. L. (2004). Introduction and overview. In M. J. Lambert (Ed.), </a:t>
            </a:r>
            <a:r>
              <a:rPr kumimoji="0" lang="en-US" sz="1400" b="0" i="1"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Bergin &amp; Garfield’s </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1"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handbook of psychotherapy &amp; behavior change </a:t>
            </a: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(5</a:t>
            </a:r>
            <a:r>
              <a:rPr kumimoji="0" lang="en-US" sz="1400" b="0" i="0" u="none" strike="noStrike" kern="1200" cap="none" spc="0" normalizeH="0" baseline="3000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th</a:t>
            </a: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ed.)(pp. 3-15). New York: Wiley.</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Warren, J. S., Nelson, P. L., Mondragon, S. A., Baldwin, S. A., &amp; Burlingame, G. A. (2010). Youth psychotherapy change trajectories </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and outcomes in usual care: Community mental health versus managed care settings. </a:t>
            </a:r>
            <a:r>
              <a:rPr kumimoji="0" lang="en-US" sz="1400" b="0" i="1"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Journal of Consulting and Clinical </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0" lang="en-US" sz="1400" b="0" i="1"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     Psychology, 78</a:t>
            </a:r>
            <a:r>
              <a:rPr kumimoji="0" lang="en-US" sz="14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latin typeface="Arial" pitchFamily="34" charset="0"/>
                <a:ea typeface="+mn-ea"/>
                <a:cs typeface="Arial" pitchFamily="34" charset="0"/>
              </a:rPr>
              <a:t>(2), 144-155.</a:t>
            </a:r>
          </a:p>
        </p:txBody>
      </p:sp>
    </p:spTree>
    <p:extLst>
      <p:ext uri="{BB962C8B-B14F-4D97-AF65-F5344CB8AC3E}">
        <p14:creationId xmlns:p14="http://schemas.microsoft.com/office/powerpoint/2010/main" val="9949442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32899">
                                            <p:txEl>
                                              <p:pRg st="0" end="0"/>
                                            </p:txEl>
                                          </p:spTgt>
                                        </p:tgtEl>
                                        <p:attrNameLst>
                                          <p:attrName>style.visibility</p:attrName>
                                        </p:attrNameLst>
                                      </p:cBhvr>
                                      <p:to>
                                        <p:strVal val="visible"/>
                                      </p:to>
                                    </p:set>
                                    <p:animEffect transition="in" filter="barn(inHorizontal)">
                                      <p:cBhvr>
                                        <p:cTn id="7" dur="1000"/>
                                        <p:tgtEl>
                                          <p:spTgt spid="12328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8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453243" y="115410"/>
            <a:ext cx="9282793" cy="1313894"/>
          </a:xfrm>
          <a:effectLst/>
        </p:spPr>
        <p:txBody>
          <a:bodyPr>
            <a:normAutofit/>
          </a:bodyPr>
          <a:lstStyle/>
          <a:p>
            <a:pPr>
              <a:defRPr/>
            </a:pPr>
            <a:r>
              <a:rPr lang="en-US" sz="4000" dirty="0">
                <a:solidFill>
                  <a:schemeClr val="tx1"/>
                </a:solidFill>
                <a:effectLst/>
                <a:latin typeface="Arial" pitchFamily="34" charset="0"/>
                <a:cs typeface="Arial" pitchFamily="34" charset="0"/>
              </a:rPr>
              <a:t>Patient (Client) Characteristics,</a:t>
            </a:r>
            <a:br>
              <a:rPr lang="en-US" sz="4000" dirty="0">
                <a:solidFill>
                  <a:schemeClr val="tx1"/>
                </a:solidFill>
                <a:effectLst/>
                <a:latin typeface="Arial" pitchFamily="34" charset="0"/>
                <a:cs typeface="Arial" pitchFamily="34" charset="0"/>
              </a:rPr>
            </a:br>
            <a:r>
              <a:rPr lang="en-US" sz="4000" dirty="0">
                <a:solidFill>
                  <a:schemeClr val="tx1"/>
                </a:solidFill>
                <a:effectLst/>
                <a:latin typeface="Arial" pitchFamily="34" charset="0"/>
                <a:cs typeface="Arial" pitchFamily="34" charset="0"/>
              </a:rPr>
              <a:t>Culture, and Preferences</a:t>
            </a:r>
          </a:p>
        </p:txBody>
      </p:sp>
      <p:sp>
        <p:nvSpPr>
          <p:cNvPr id="25603" name="Content Placeholder 2"/>
          <p:cNvSpPr>
            <a:spLocks noGrp="1"/>
          </p:cNvSpPr>
          <p:nvPr>
            <p:ph idx="1"/>
          </p:nvPr>
        </p:nvSpPr>
        <p:spPr>
          <a:xfrm>
            <a:off x="649357" y="1607598"/>
            <a:ext cx="10707756" cy="4953000"/>
          </a:xfrm>
          <a:effectLst/>
        </p:spPr>
        <p:txBody>
          <a:bodyPr>
            <a:normAutofit fontScale="92500" lnSpcReduction="10000"/>
          </a:bodyPr>
          <a:lstStyle/>
          <a:p>
            <a:pPr lvl="1">
              <a:lnSpc>
                <a:spcPct val="120000"/>
              </a:lnSpc>
              <a:spcBef>
                <a:spcPts val="0"/>
              </a:spcBef>
              <a:spcAft>
                <a:spcPts val="0"/>
              </a:spcAft>
              <a:buClrTx/>
              <a:buSzPct val="80000"/>
              <a:buFont typeface="Arial" pitchFamily="34" charset="0"/>
              <a:buChar char="•"/>
            </a:pPr>
            <a:r>
              <a:rPr lang="en-US" sz="3200" dirty="0">
                <a:solidFill>
                  <a:schemeClr val="tx1"/>
                </a:solidFill>
                <a:effectLst/>
                <a:cs typeface="Arial" pitchFamily="34" charset="0"/>
              </a:rPr>
              <a:t>Client characteristics (i.e., age, gender, gender identity, ethnicity, race, social class, disability status, sexual orientation, developmental status, life stage, etc.).</a:t>
            </a:r>
          </a:p>
          <a:p>
            <a:pPr lvl="1">
              <a:lnSpc>
                <a:spcPct val="120000"/>
              </a:lnSpc>
              <a:spcBef>
                <a:spcPts val="0"/>
              </a:spcBef>
              <a:spcAft>
                <a:spcPts val="0"/>
              </a:spcAft>
              <a:buClrTx/>
              <a:buSzPct val="80000"/>
              <a:buFont typeface="Arial" pitchFamily="34" charset="0"/>
              <a:buChar char="•"/>
            </a:pPr>
            <a:r>
              <a:rPr lang="en-US" sz="3200" dirty="0">
                <a:solidFill>
                  <a:schemeClr val="tx1"/>
                </a:solidFill>
                <a:effectLst/>
                <a:cs typeface="Arial" pitchFamily="34" charset="0"/>
              </a:rPr>
              <a:t>Strengths, resources, beliefs, and factors that can influence change.</a:t>
            </a:r>
          </a:p>
          <a:p>
            <a:pPr lvl="1">
              <a:lnSpc>
                <a:spcPct val="120000"/>
              </a:lnSpc>
              <a:spcBef>
                <a:spcPts val="0"/>
              </a:spcBef>
              <a:spcAft>
                <a:spcPts val="0"/>
              </a:spcAft>
              <a:buClrTx/>
              <a:buSzPct val="80000"/>
              <a:buFont typeface="Arial" pitchFamily="34" charset="0"/>
              <a:buChar char="•"/>
            </a:pPr>
            <a:r>
              <a:rPr lang="en-US" sz="3200" dirty="0">
                <a:solidFill>
                  <a:schemeClr val="tx1"/>
                </a:solidFill>
                <a:effectLst/>
                <a:cs typeface="Arial" pitchFamily="34" charset="0"/>
              </a:rPr>
              <a:t>Understanding of the local knowledge and culture.</a:t>
            </a:r>
          </a:p>
          <a:p>
            <a:pPr lvl="1">
              <a:lnSpc>
                <a:spcPct val="120000"/>
              </a:lnSpc>
              <a:spcBef>
                <a:spcPts val="0"/>
              </a:spcBef>
              <a:spcAft>
                <a:spcPts val="0"/>
              </a:spcAft>
              <a:buClrTx/>
              <a:buSzPct val="80000"/>
              <a:buFont typeface="Arial" pitchFamily="34" charset="0"/>
              <a:buChar char="•"/>
            </a:pPr>
            <a:r>
              <a:rPr lang="en-US" sz="3200" dirty="0">
                <a:solidFill>
                  <a:schemeClr val="tx1"/>
                </a:solidFill>
                <a:effectLst/>
                <a:cs typeface="Arial" pitchFamily="34" charset="0"/>
              </a:rPr>
              <a:t>Personal preferences, values, and preferences related to treatment (e.g., goals, beliefs, worldviews, treatment expectations).</a:t>
            </a:r>
          </a:p>
          <a:p>
            <a:pPr lvl="1">
              <a:lnSpc>
                <a:spcPct val="120000"/>
              </a:lnSpc>
              <a:buClrTx/>
              <a:buSzPct val="80000"/>
              <a:buFont typeface="Arial" pitchFamily="34" charset="0"/>
              <a:buChar char="•"/>
            </a:pPr>
            <a:endParaRPr lang="en-US" sz="3200" dirty="0">
              <a:effectLst/>
              <a:cs typeface="Arial" pitchFamily="34" charset="0"/>
            </a:endParaRPr>
          </a:p>
        </p:txBody>
      </p:sp>
    </p:spTree>
    <p:extLst>
      <p:ext uri="{BB962C8B-B14F-4D97-AF65-F5344CB8AC3E}">
        <p14:creationId xmlns:p14="http://schemas.microsoft.com/office/powerpoint/2010/main" val="25705905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1074198" y="759862"/>
            <a:ext cx="9934113" cy="4156268"/>
          </a:xfrm>
        </p:spPr>
        <p:txBody>
          <a:bodyPr/>
          <a:lstStyle/>
          <a:p>
            <a:pPr>
              <a:defRPr/>
            </a:pPr>
            <a:r>
              <a:rPr lang="en-US" sz="4800" b="0" cap="none" dirty="0">
                <a:effectLst/>
                <a:latin typeface="Arial" pitchFamily="34" charset="0"/>
                <a:cs typeface="Arial" pitchFamily="34" charset="0"/>
              </a:rPr>
              <a:t>Selecting and Matching Models</a:t>
            </a:r>
            <a:br>
              <a:rPr lang="en-US" sz="4400" b="0" cap="none" dirty="0">
                <a:effectLst/>
                <a:latin typeface="Arial" pitchFamily="34" charset="0"/>
                <a:cs typeface="Arial" pitchFamily="34" charset="0"/>
              </a:rPr>
            </a:br>
            <a:r>
              <a:rPr lang="en-US" sz="4000" b="0" cap="none" dirty="0">
                <a:effectLst/>
                <a:latin typeface="Arial" pitchFamily="34" charset="0"/>
                <a:cs typeface="Arial" pitchFamily="34" charset="0"/>
              </a:rPr>
              <a:t>Fit and Effect</a:t>
            </a:r>
            <a:endParaRPr lang="en-US" sz="3600" b="0" cap="none" dirty="0">
              <a:effectLst/>
              <a:latin typeface="Arial" pitchFamily="34" charset="0"/>
              <a:cs typeface="Arial" pitchFamily="34" charset="0"/>
            </a:endParaRPr>
          </a:p>
        </p:txBody>
      </p:sp>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395252590"/>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81548" y="137652"/>
            <a:ext cx="9812594" cy="1396180"/>
          </a:xfrm>
          <a:effectLst/>
        </p:spPr>
        <p:txBody>
          <a:bodyPr>
            <a:normAutofit/>
          </a:bodyPr>
          <a:lstStyle/>
          <a:p>
            <a:pPr algn="ctr">
              <a:defRPr/>
            </a:pPr>
            <a:r>
              <a:rPr lang="en-US" sz="4000" dirty="0">
                <a:solidFill>
                  <a:schemeClr val="tx1"/>
                </a:solidFill>
                <a:effectLst/>
                <a:latin typeface="Arial" pitchFamily="34" charset="0"/>
                <a:cs typeface="Arial" pitchFamily="34" charset="0"/>
              </a:rPr>
              <a:t>Selecting and Matching Models</a:t>
            </a:r>
            <a:br>
              <a:rPr lang="en-US" i="1" dirty="0">
                <a:solidFill>
                  <a:schemeClr val="tx1"/>
                </a:solidFill>
                <a:latin typeface="Arial" pitchFamily="34" charset="0"/>
                <a:cs typeface="Arial" pitchFamily="34" charset="0"/>
              </a:rPr>
            </a:br>
            <a:r>
              <a:rPr lang="en-US" sz="3600" i="1" dirty="0">
                <a:solidFill>
                  <a:schemeClr val="tx1"/>
                </a:solidFill>
                <a:effectLst/>
                <a:latin typeface="Arial" pitchFamily="34" charset="0"/>
                <a:cs typeface="Arial" pitchFamily="34" charset="0"/>
              </a:rPr>
              <a:t>Fit</a:t>
            </a:r>
            <a:r>
              <a:rPr lang="en-US" sz="3600" dirty="0">
                <a:solidFill>
                  <a:schemeClr val="tx1"/>
                </a:solidFill>
                <a:effectLst/>
                <a:latin typeface="Arial" pitchFamily="34" charset="0"/>
                <a:cs typeface="Arial" pitchFamily="34" charset="0"/>
              </a:rPr>
              <a:t> and </a:t>
            </a:r>
            <a:r>
              <a:rPr lang="en-US" sz="3600" i="1" dirty="0">
                <a:solidFill>
                  <a:schemeClr val="tx1"/>
                </a:solidFill>
                <a:effectLst/>
                <a:latin typeface="Arial" pitchFamily="34" charset="0"/>
                <a:cs typeface="Arial" pitchFamily="34" charset="0"/>
              </a:rPr>
              <a:t>Effect</a:t>
            </a:r>
            <a:endParaRPr lang="en-US" i="1" dirty="0">
              <a:solidFill>
                <a:schemeClr val="tx1"/>
              </a:solidFill>
              <a:effectLst/>
              <a:latin typeface="Arial" pitchFamily="34" charset="0"/>
              <a:cs typeface="Arial" pitchFamily="34" charset="0"/>
            </a:endParaRPr>
          </a:p>
        </p:txBody>
      </p:sp>
      <p:sp>
        <p:nvSpPr>
          <p:cNvPr id="25603" name="Content Placeholder 2"/>
          <p:cNvSpPr>
            <a:spLocks noGrp="1"/>
          </p:cNvSpPr>
          <p:nvPr>
            <p:ph idx="1"/>
          </p:nvPr>
        </p:nvSpPr>
        <p:spPr>
          <a:xfrm>
            <a:off x="649356" y="1602658"/>
            <a:ext cx="10805225" cy="4721942"/>
          </a:xfrm>
          <a:effectLst/>
        </p:spPr>
        <p:txBody>
          <a:bodyPr>
            <a:normAutofit/>
          </a:bodyPr>
          <a:lstStyle/>
          <a:p>
            <a:pPr>
              <a:lnSpc>
                <a:spcPct val="110000"/>
              </a:lnSpc>
              <a:spcBef>
                <a:spcPts val="600"/>
              </a:spcBef>
              <a:buClr>
                <a:schemeClr val="tx1"/>
              </a:buClr>
              <a:buFont typeface="Arial" panose="020B0604020202020204" pitchFamily="34" charset="0"/>
              <a:buChar char="•"/>
              <a:defRPr/>
            </a:pPr>
            <a:r>
              <a:rPr lang="en-US" sz="2800" i="1" dirty="0">
                <a:effectLst/>
                <a:cs typeface="Arial" pitchFamily="34" charset="0"/>
              </a:rPr>
              <a:t>Fit</a:t>
            </a:r>
            <a:r>
              <a:rPr lang="en-US" sz="2800" dirty="0">
                <a:effectLst/>
                <a:cs typeface="Arial" pitchFamily="34" charset="0"/>
              </a:rPr>
              <a:t>: The degree to which a way of working with a client matches his or her worldview, culture, and ideas about change.</a:t>
            </a:r>
          </a:p>
          <a:p>
            <a:pPr lvl="1">
              <a:lnSpc>
                <a:spcPct val="110000"/>
              </a:lnSpc>
              <a:spcBef>
                <a:spcPts val="600"/>
              </a:spcBef>
              <a:buClr>
                <a:schemeClr val="tx1"/>
              </a:buClr>
              <a:buFont typeface="Arial" panose="020B0604020202020204" pitchFamily="34" charset="0"/>
              <a:buChar char="•"/>
              <a:defRPr/>
            </a:pPr>
            <a:r>
              <a:rPr lang="en-US" sz="2400" dirty="0">
                <a:effectLst/>
                <a:cs typeface="Arial" pitchFamily="34" charset="0"/>
              </a:rPr>
              <a:t>Consider assessment processes, diagnosis, the use of interventions, etc.</a:t>
            </a:r>
          </a:p>
          <a:p>
            <a:pPr lvl="1">
              <a:lnSpc>
                <a:spcPct val="110000"/>
              </a:lnSpc>
              <a:spcBef>
                <a:spcPts val="600"/>
              </a:spcBef>
              <a:buClr>
                <a:schemeClr val="tx1"/>
              </a:buClr>
              <a:buFont typeface="Arial" panose="020B0604020202020204" pitchFamily="34" charset="0"/>
              <a:buChar char="•"/>
              <a:defRPr/>
            </a:pPr>
            <a:r>
              <a:rPr lang="en-US" sz="2400" dirty="0">
                <a:effectLst/>
                <a:cs typeface="Arial" pitchFamily="34" charset="0"/>
              </a:rPr>
              <a:t>Feedback that focuses on the alliance assists with increasing fit.</a:t>
            </a:r>
          </a:p>
          <a:p>
            <a:pPr>
              <a:lnSpc>
                <a:spcPct val="110000"/>
              </a:lnSpc>
              <a:spcBef>
                <a:spcPts val="600"/>
              </a:spcBef>
              <a:buClr>
                <a:schemeClr val="tx1"/>
              </a:buClr>
              <a:buFont typeface="Arial" panose="020B0604020202020204" pitchFamily="34" charset="0"/>
              <a:buChar char="•"/>
              <a:defRPr/>
            </a:pPr>
            <a:r>
              <a:rPr lang="en-US" sz="2800" i="1" dirty="0">
                <a:effectLst/>
                <a:cs typeface="Arial" pitchFamily="34" charset="0"/>
              </a:rPr>
              <a:t>Effect</a:t>
            </a:r>
            <a:r>
              <a:rPr lang="en-US" sz="2800" dirty="0">
                <a:effectLst/>
                <a:cs typeface="Arial" pitchFamily="34" charset="0"/>
              </a:rPr>
              <a:t>: Did the intervention, at minimum, benefit the client, and at best contribute to a positive, measurable outcome?</a:t>
            </a:r>
          </a:p>
          <a:p>
            <a:pPr lvl="1">
              <a:lnSpc>
                <a:spcPct val="110000"/>
              </a:lnSpc>
              <a:spcBef>
                <a:spcPts val="600"/>
              </a:spcBef>
              <a:buClr>
                <a:schemeClr val="tx1"/>
              </a:buClr>
              <a:buFont typeface="Arial" panose="020B0604020202020204" pitchFamily="34" charset="0"/>
              <a:buChar char="•"/>
              <a:defRPr/>
            </a:pPr>
            <a:r>
              <a:rPr lang="en-US" sz="2400" dirty="0">
                <a:effectLst/>
                <a:cs typeface="Arial" pitchFamily="34" charset="0"/>
              </a:rPr>
              <a:t>Feedback that focuses on the client’s subjective interpretation of the benefit of services assists with increasing effect.</a:t>
            </a:r>
          </a:p>
        </p:txBody>
      </p:sp>
    </p:spTree>
    <p:extLst>
      <p:ext uri="{BB962C8B-B14F-4D97-AF65-F5344CB8AC3E}">
        <p14:creationId xmlns:p14="http://schemas.microsoft.com/office/powerpoint/2010/main" val="14437802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108155"/>
            <a:ext cx="8229600" cy="1187245"/>
          </a:xfrm>
          <a:effectLst/>
        </p:spPr>
        <p:txBody>
          <a:bodyPr>
            <a:normAutofit/>
          </a:bodyPr>
          <a:lstStyle/>
          <a:p>
            <a:pPr algn="ctr">
              <a:defRPr/>
            </a:pPr>
            <a:r>
              <a:rPr lang="en-US" sz="4000" dirty="0">
                <a:solidFill>
                  <a:schemeClr val="tx1"/>
                </a:solidFill>
                <a:effectLst/>
                <a:latin typeface="Arial" pitchFamily="34" charset="0"/>
                <a:cs typeface="Arial" pitchFamily="34" charset="0"/>
              </a:rPr>
              <a:t>Increasing Fit Through Matching</a:t>
            </a:r>
          </a:p>
        </p:txBody>
      </p:sp>
      <p:sp>
        <p:nvSpPr>
          <p:cNvPr id="5" name="Content Placeholder 4"/>
          <p:cNvSpPr>
            <a:spLocks noGrp="1"/>
          </p:cNvSpPr>
          <p:nvPr>
            <p:ph idx="1"/>
          </p:nvPr>
        </p:nvSpPr>
        <p:spPr>
          <a:xfrm>
            <a:off x="689113" y="1207698"/>
            <a:ext cx="10800522" cy="5193105"/>
          </a:xfrm>
          <a:effectLst/>
        </p:spPr>
        <p:txBody>
          <a:bodyPr>
            <a:normAutofit fontScale="92500"/>
          </a:bodyPr>
          <a:lstStyle/>
          <a:p>
            <a:pPr marL="576262" indent="-457200">
              <a:lnSpc>
                <a:spcPct val="100000"/>
              </a:lnSpc>
              <a:spcBef>
                <a:spcPts val="300"/>
              </a:spcBef>
              <a:buFont typeface="Arial" panose="020B0604020202020204" pitchFamily="34" charset="0"/>
              <a:buChar char="•"/>
              <a:defRPr/>
            </a:pPr>
            <a:r>
              <a:rPr lang="en-US" sz="2800" dirty="0">
                <a:effectLst/>
                <a:cs typeface="Arial" panose="020B0604020202020204" pitchFamily="34" charset="0"/>
              </a:rPr>
              <a:t>The client’s theory of change</a:t>
            </a:r>
          </a:p>
          <a:p>
            <a:pPr marL="976312" lvl="1" indent="-457200">
              <a:spcBef>
                <a:spcPts val="300"/>
              </a:spcBef>
              <a:buFont typeface="Arial" panose="020B0604020202020204" pitchFamily="34" charset="0"/>
              <a:buChar char="•"/>
              <a:defRPr/>
            </a:pPr>
            <a:r>
              <a:rPr lang="en-US" sz="2400" dirty="0">
                <a:effectLst/>
                <a:cs typeface="Arial" panose="020B0604020202020204" pitchFamily="34" charset="0"/>
              </a:rPr>
              <a:t>Listen for key words or statements (e.g., “The way I think about it,” “I need to get moving,” or “I feel pain throughout my body.”)</a:t>
            </a:r>
          </a:p>
          <a:p>
            <a:pPr marL="976312" lvl="1" indent="-457200">
              <a:spcBef>
                <a:spcPts val="300"/>
              </a:spcBef>
              <a:buFont typeface="Arial" panose="020B0604020202020204" pitchFamily="34" charset="0"/>
              <a:buChar char="•"/>
              <a:defRPr/>
            </a:pPr>
            <a:r>
              <a:rPr lang="en-US" sz="2400" dirty="0">
                <a:effectLst/>
                <a:cs typeface="Arial" panose="020B0604020202020204" pitchFamily="34" charset="0"/>
              </a:rPr>
              <a:t>How has the client experienced change in his/her life?</a:t>
            </a:r>
          </a:p>
          <a:p>
            <a:pPr marL="976312" lvl="1" indent="-457200">
              <a:spcBef>
                <a:spcPts val="300"/>
              </a:spcBef>
              <a:buFont typeface="Arial" panose="020B0604020202020204" pitchFamily="34" charset="0"/>
              <a:buChar char="•"/>
              <a:defRPr/>
            </a:pPr>
            <a:r>
              <a:rPr lang="en-US" sz="2400" dirty="0">
                <a:effectLst/>
                <a:cs typeface="Arial" panose="020B0604020202020204" pitchFamily="34" charset="0"/>
              </a:rPr>
              <a:t>How does the client expect change to occur? </a:t>
            </a:r>
          </a:p>
          <a:p>
            <a:pPr marL="976312" lvl="1" indent="-457200">
              <a:spcBef>
                <a:spcPts val="300"/>
              </a:spcBef>
              <a:buFont typeface="Arial" panose="020B0604020202020204" pitchFamily="34" charset="0"/>
              <a:buChar char="•"/>
              <a:defRPr/>
            </a:pPr>
            <a:r>
              <a:rPr lang="en-US" sz="2400" dirty="0">
                <a:effectLst/>
                <a:cs typeface="Arial" panose="020B0604020202020204" pitchFamily="34" charset="0"/>
              </a:rPr>
              <a:t>What ideas does the client have about the problem and potential solutions?</a:t>
            </a:r>
          </a:p>
          <a:p>
            <a:pPr marL="576262" indent="-457200">
              <a:lnSpc>
                <a:spcPct val="100000"/>
              </a:lnSpc>
              <a:spcBef>
                <a:spcPts val="300"/>
              </a:spcBef>
              <a:buFont typeface="Arial" panose="020B0604020202020204" pitchFamily="34" charset="0"/>
              <a:buChar char="•"/>
              <a:defRPr/>
            </a:pPr>
            <a:r>
              <a:rPr lang="en-US" sz="2800" dirty="0">
                <a:effectLst/>
                <a:cs typeface="Arial" panose="020B0604020202020204" pitchFamily="34" charset="0"/>
              </a:rPr>
              <a:t>Culture</a:t>
            </a:r>
          </a:p>
          <a:p>
            <a:pPr marL="976312" lvl="1" indent="-457200">
              <a:spcBef>
                <a:spcPts val="300"/>
              </a:spcBef>
              <a:buFont typeface="Arial" panose="020B0604020202020204" pitchFamily="34" charset="0"/>
              <a:buChar char="•"/>
              <a:defRPr/>
            </a:pPr>
            <a:r>
              <a:rPr lang="en-US" sz="2400" dirty="0">
                <a:effectLst/>
                <a:cs typeface="Arial" panose="020B0604020202020204" pitchFamily="34" charset="0"/>
              </a:rPr>
              <a:t>What factors that surround the client’s life inform his/her perceptions and experiences of the problem and may contribute to solutions?</a:t>
            </a:r>
            <a:endParaRPr lang="en-US" dirty="0">
              <a:effectLst/>
              <a:cs typeface="Arial" panose="020B0604020202020204" pitchFamily="34" charset="0"/>
            </a:endParaRPr>
          </a:p>
          <a:p>
            <a:pPr marL="976312" lvl="1" indent="-457200">
              <a:spcBef>
                <a:spcPts val="300"/>
              </a:spcBef>
              <a:buFont typeface="Arial" panose="020B0604020202020204" pitchFamily="34" charset="0"/>
              <a:buChar char="•"/>
              <a:defRPr/>
            </a:pPr>
            <a:r>
              <a:rPr lang="en-US" sz="2400" dirty="0">
                <a:effectLst/>
                <a:cs typeface="Arial" panose="020B0604020202020204" pitchFamily="34" charset="0"/>
              </a:rPr>
              <a:t>In what ways does the client experience oppression?</a:t>
            </a:r>
          </a:p>
          <a:p>
            <a:pPr marL="976312" lvl="1" indent="-457200">
              <a:spcBef>
                <a:spcPts val="300"/>
              </a:spcBef>
              <a:buFont typeface="Arial" panose="020B0604020202020204" pitchFamily="34" charset="0"/>
              <a:buChar char="•"/>
              <a:defRPr/>
            </a:pPr>
            <a:r>
              <a:rPr lang="en-US" sz="2400" dirty="0">
                <a:effectLst/>
                <a:cs typeface="Arial" panose="020B0604020202020204" pitchFamily="34" charset="0"/>
              </a:rPr>
              <a:t>Consider what you would need to know to portray the client as a character in a movie.</a:t>
            </a:r>
          </a:p>
        </p:txBody>
      </p:sp>
    </p:spTree>
    <p:extLst>
      <p:ext uri="{BB962C8B-B14F-4D97-AF65-F5344CB8AC3E}">
        <p14:creationId xmlns:p14="http://schemas.microsoft.com/office/powerpoint/2010/main" val="344293613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6981" y="117987"/>
            <a:ext cx="9531927" cy="1177413"/>
          </a:xfrm>
          <a:effectLst/>
        </p:spPr>
        <p:txBody>
          <a:bodyPr>
            <a:normAutofit/>
          </a:bodyPr>
          <a:lstStyle/>
          <a:p>
            <a:pPr algn="ctr">
              <a:defRPr/>
            </a:pPr>
            <a:r>
              <a:rPr lang="en-US" sz="4000" dirty="0">
                <a:solidFill>
                  <a:schemeClr val="tx1"/>
                </a:solidFill>
                <a:effectLst/>
                <a:latin typeface="Arial" pitchFamily="34" charset="0"/>
                <a:cs typeface="Arial" pitchFamily="34" charset="0"/>
              </a:rPr>
              <a:t>Increasing Fit Through Matching </a:t>
            </a:r>
            <a:r>
              <a:rPr lang="en-US" sz="2800" dirty="0">
                <a:solidFill>
                  <a:schemeClr val="tx1"/>
                </a:solidFill>
                <a:effectLst/>
                <a:latin typeface="Arial" pitchFamily="34" charset="0"/>
                <a:cs typeface="Arial" pitchFamily="34" charset="0"/>
              </a:rPr>
              <a:t>(cont.)</a:t>
            </a:r>
            <a:endParaRPr lang="en-US" sz="4000" dirty="0">
              <a:solidFill>
                <a:schemeClr val="tx1"/>
              </a:solidFill>
              <a:effectLst/>
              <a:latin typeface="Arial" pitchFamily="34" charset="0"/>
              <a:cs typeface="Arial" pitchFamily="34" charset="0"/>
            </a:endParaRPr>
          </a:p>
        </p:txBody>
      </p:sp>
      <p:sp>
        <p:nvSpPr>
          <p:cNvPr id="5" name="Content Placeholder 4"/>
          <p:cNvSpPr>
            <a:spLocks noGrp="1"/>
          </p:cNvSpPr>
          <p:nvPr>
            <p:ph idx="1"/>
          </p:nvPr>
        </p:nvSpPr>
        <p:spPr>
          <a:xfrm>
            <a:off x="629266" y="1207698"/>
            <a:ext cx="10677832" cy="5193105"/>
          </a:xfrm>
          <a:effectLst/>
        </p:spPr>
        <p:txBody>
          <a:bodyPr>
            <a:noAutofit/>
          </a:bodyPr>
          <a:lstStyle/>
          <a:p>
            <a:pPr marL="576262" indent="-457200">
              <a:lnSpc>
                <a:spcPct val="100000"/>
              </a:lnSpc>
              <a:spcBef>
                <a:spcPts val="300"/>
              </a:spcBef>
              <a:buFont typeface="Arial" panose="020B0604020202020204" pitchFamily="34" charset="0"/>
              <a:buChar char="•"/>
              <a:defRPr/>
            </a:pPr>
            <a:r>
              <a:rPr lang="en-US" sz="2400" dirty="0">
                <a:effectLst/>
                <a:cs typeface="Arial" panose="020B0604020202020204" pitchFamily="34" charset="0"/>
              </a:rPr>
              <a:t>Readiness to change</a:t>
            </a:r>
          </a:p>
          <a:p>
            <a:pPr marL="976312" lvl="1" indent="-457200">
              <a:lnSpc>
                <a:spcPct val="100000"/>
              </a:lnSpc>
              <a:spcBef>
                <a:spcPts val="300"/>
              </a:spcBef>
              <a:buFont typeface="Arial" panose="020B0604020202020204" pitchFamily="34" charset="0"/>
              <a:buChar char="•"/>
              <a:defRPr/>
            </a:pPr>
            <a:r>
              <a:rPr lang="en-US" sz="2200" dirty="0">
                <a:effectLst/>
                <a:cs typeface="Arial" panose="020B0604020202020204" pitchFamily="34" charset="0"/>
              </a:rPr>
              <a:t>Coping style</a:t>
            </a:r>
          </a:p>
          <a:p>
            <a:pPr marL="1376362" lvl="2" indent="-457200">
              <a:lnSpc>
                <a:spcPct val="100000"/>
              </a:lnSpc>
              <a:spcBef>
                <a:spcPts val="300"/>
              </a:spcBef>
              <a:buFont typeface="Arial" panose="020B0604020202020204" pitchFamily="34" charset="0"/>
              <a:buChar char="•"/>
              <a:defRPr/>
            </a:pPr>
            <a:r>
              <a:rPr lang="en-US" sz="2200" dirty="0">
                <a:effectLst/>
                <a:cs typeface="Arial" panose="020B0604020202020204" pitchFamily="34" charset="0"/>
              </a:rPr>
              <a:t>Internal, external</a:t>
            </a:r>
          </a:p>
          <a:p>
            <a:pPr marL="976312" lvl="1" indent="-457200">
              <a:lnSpc>
                <a:spcPct val="100000"/>
              </a:lnSpc>
              <a:spcBef>
                <a:spcPts val="300"/>
              </a:spcBef>
              <a:buFont typeface="Arial" panose="020B0604020202020204" pitchFamily="34" charset="0"/>
              <a:buChar char="•"/>
              <a:defRPr/>
            </a:pPr>
            <a:r>
              <a:rPr lang="en-US" sz="2400" dirty="0">
                <a:effectLst/>
                <a:cs typeface="Arial" panose="020B0604020202020204" pitchFamily="34" charset="0"/>
              </a:rPr>
              <a:t>Relationship to concerns and problems</a:t>
            </a:r>
          </a:p>
          <a:p>
            <a:pPr marL="1376362" lvl="2" indent="-457200">
              <a:lnSpc>
                <a:spcPct val="100000"/>
              </a:lnSpc>
              <a:spcBef>
                <a:spcPts val="300"/>
              </a:spcBef>
              <a:buFont typeface="Arial" panose="020B0604020202020204" pitchFamily="34" charset="0"/>
              <a:buChar char="•"/>
              <a:defRPr/>
            </a:pPr>
            <a:r>
              <a:rPr lang="en-US" sz="2200" dirty="0">
                <a:effectLst/>
                <a:cs typeface="Arial" panose="020B0604020202020204" pitchFamily="34" charset="0"/>
              </a:rPr>
              <a:t>“I,” “Me,” “You,” “They,” etc.</a:t>
            </a:r>
          </a:p>
          <a:p>
            <a:pPr marL="1376362" lvl="2" indent="-457200">
              <a:lnSpc>
                <a:spcPct val="100000"/>
              </a:lnSpc>
              <a:spcBef>
                <a:spcPts val="300"/>
              </a:spcBef>
              <a:buFont typeface="Arial" panose="020B0604020202020204" pitchFamily="34" charset="0"/>
              <a:buChar char="•"/>
              <a:defRPr/>
            </a:pPr>
            <a:r>
              <a:rPr lang="en-US" sz="2200" dirty="0">
                <a:effectLst/>
                <a:cs typeface="Arial" panose="020B0604020202020204" pitchFamily="34" charset="0"/>
              </a:rPr>
              <a:t>Consider the role of culture in how clients align themselves with concerns</a:t>
            </a:r>
          </a:p>
          <a:p>
            <a:pPr marL="976312" lvl="1" indent="-457200">
              <a:lnSpc>
                <a:spcPct val="100000"/>
              </a:lnSpc>
              <a:spcBef>
                <a:spcPts val="300"/>
              </a:spcBef>
              <a:buFont typeface="Arial" panose="020B0604020202020204" pitchFamily="34" charset="0"/>
              <a:buChar char="•"/>
              <a:defRPr/>
            </a:pPr>
            <a:r>
              <a:rPr lang="en-US" sz="2400" dirty="0">
                <a:effectLst/>
                <a:cs typeface="Arial" panose="020B0604020202020204" pitchFamily="34" charset="0"/>
              </a:rPr>
              <a:t>Perception and meaning of change</a:t>
            </a:r>
          </a:p>
          <a:p>
            <a:pPr marL="1376362" lvl="2" indent="-457200">
              <a:lnSpc>
                <a:spcPct val="100000"/>
              </a:lnSpc>
              <a:spcBef>
                <a:spcPts val="300"/>
              </a:spcBef>
              <a:buFont typeface="Arial" panose="020B0604020202020204" pitchFamily="34" charset="0"/>
              <a:buChar char="•"/>
              <a:defRPr/>
            </a:pPr>
            <a:r>
              <a:rPr lang="en-US" sz="2200" dirty="0">
                <a:effectLst/>
                <a:cs typeface="Arial" panose="020B0604020202020204" pitchFamily="34" charset="0"/>
              </a:rPr>
              <a:t>Disadvantages of the status quo; Advantages /benefits of change; Optimism about change; Intention to change</a:t>
            </a:r>
          </a:p>
          <a:p>
            <a:pPr marL="976312" lvl="1" indent="-457200">
              <a:lnSpc>
                <a:spcPct val="100000"/>
              </a:lnSpc>
              <a:spcBef>
                <a:spcPts val="300"/>
              </a:spcBef>
              <a:buFont typeface="Arial" panose="020B0604020202020204" pitchFamily="34" charset="0"/>
              <a:buChar char="•"/>
              <a:defRPr/>
            </a:pPr>
            <a:r>
              <a:rPr lang="en-US" sz="2400" dirty="0">
                <a:effectLst/>
                <a:cs typeface="Arial" panose="020B0604020202020204" pitchFamily="34" charset="0"/>
              </a:rPr>
              <a:t>Stages of Change</a:t>
            </a:r>
          </a:p>
          <a:p>
            <a:pPr marL="1376362" lvl="2" indent="-457200">
              <a:lnSpc>
                <a:spcPct val="100000"/>
              </a:lnSpc>
              <a:spcBef>
                <a:spcPts val="300"/>
              </a:spcBef>
              <a:buFont typeface="Arial" panose="020B0604020202020204" pitchFamily="34" charset="0"/>
              <a:buChar char="•"/>
              <a:defRPr/>
            </a:pPr>
            <a:r>
              <a:rPr lang="en-US" sz="2200" dirty="0">
                <a:effectLst/>
                <a:cs typeface="Arial" panose="020B0604020202020204" pitchFamily="34" charset="0"/>
              </a:rPr>
              <a:t>Precontemplation, Contemplation, Preparation, Action, Maintenance</a:t>
            </a:r>
          </a:p>
        </p:txBody>
      </p:sp>
    </p:spTree>
    <p:extLst>
      <p:ext uri="{BB962C8B-B14F-4D97-AF65-F5344CB8AC3E}">
        <p14:creationId xmlns:p14="http://schemas.microsoft.com/office/powerpoint/2010/main" val="273438748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817B20-5B3F-42A3-8A14-C27CB37CD518}"/>
              </a:ext>
            </a:extLst>
          </p:cNvPr>
          <p:cNvPicPr>
            <a:picLocks noChangeAspect="1"/>
          </p:cNvPicPr>
          <p:nvPr/>
        </p:nvPicPr>
        <p:blipFill>
          <a:blip r:embed="rId2"/>
          <a:stretch>
            <a:fillRect/>
          </a:stretch>
        </p:blipFill>
        <p:spPr>
          <a:xfrm>
            <a:off x="1181100" y="631112"/>
            <a:ext cx="5037745" cy="5303520"/>
          </a:xfrm>
          <a:prstGeom prst="rect">
            <a:avLst/>
          </a:prstGeom>
        </p:spPr>
      </p:pic>
      <p:pic>
        <p:nvPicPr>
          <p:cNvPr id="5" name="Picture 4">
            <a:extLst>
              <a:ext uri="{FF2B5EF4-FFF2-40B4-BE49-F238E27FC236}">
                <a16:creationId xmlns:a16="http://schemas.microsoft.com/office/drawing/2014/main" id="{6DC60522-A50F-49F1-AB32-1A17108A5FBA}"/>
              </a:ext>
            </a:extLst>
          </p:cNvPr>
          <p:cNvPicPr>
            <a:picLocks noChangeAspect="1"/>
          </p:cNvPicPr>
          <p:nvPr/>
        </p:nvPicPr>
        <p:blipFill>
          <a:blip r:embed="rId3"/>
          <a:stretch>
            <a:fillRect/>
          </a:stretch>
        </p:blipFill>
        <p:spPr>
          <a:xfrm>
            <a:off x="6819900" y="631112"/>
            <a:ext cx="4063120" cy="5303520"/>
          </a:xfrm>
          <a:prstGeom prst="rect">
            <a:avLst/>
          </a:prstGeom>
        </p:spPr>
      </p:pic>
    </p:spTree>
    <p:extLst>
      <p:ext uri="{BB962C8B-B14F-4D97-AF65-F5344CB8AC3E}">
        <p14:creationId xmlns:p14="http://schemas.microsoft.com/office/powerpoint/2010/main" val="27821532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89C9161-A828-4A45-9AD0-28DAEF4DDCFD}"/>
              </a:ext>
            </a:extLst>
          </p:cNvPr>
          <p:cNvSpPr>
            <a:spLocks noGrp="1"/>
          </p:cNvSpPr>
          <p:nvPr>
            <p:ph sz="half" idx="1"/>
          </p:nvPr>
        </p:nvSpPr>
        <p:spPr>
          <a:xfrm>
            <a:off x="902972" y="769374"/>
            <a:ext cx="5106004" cy="5319252"/>
          </a:xfrm>
        </p:spPr>
        <p:txBody>
          <a:bodyPr>
            <a:normAutofit fontScale="92500" lnSpcReduction="10000"/>
          </a:bodyPr>
          <a:lstStyle/>
          <a:p>
            <a:pPr marL="0" indent="0" algn="ctr">
              <a:lnSpc>
                <a:spcPct val="100000"/>
              </a:lnSpc>
              <a:buNone/>
            </a:pPr>
            <a:r>
              <a:rPr lang="en-US" sz="2800" u="sng" dirty="0">
                <a:effectLst/>
                <a:latin typeface="Arial" panose="020B0604020202020204" pitchFamily="34" charset="0"/>
                <a:cs typeface="Arial" panose="020B0604020202020204" pitchFamily="34" charset="0"/>
              </a:rPr>
              <a:t>Model Selection</a:t>
            </a:r>
          </a:p>
          <a:p>
            <a:pPr>
              <a:lnSpc>
                <a:spcPct val="100000"/>
              </a:lnSpc>
            </a:pPr>
            <a:r>
              <a:rPr lang="en-US" sz="2400" dirty="0">
                <a:effectLst/>
                <a:latin typeface="Arial" panose="020B0604020202020204" pitchFamily="34" charset="0"/>
                <a:cs typeface="Arial" panose="020B0604020202020204" pitchFamily="34" charset="0"/>
              </a:rPr>
              <a:t>Some clinicians choose to adhere to one or two specific models.</a:t>
            </a:r>
          </a:p>
          <a:p>
            <a:pPr>
              <a:lnSpc>
                <a:spcPct val="100000"/>
              </a:lnSpc>
            </a:pPr>
            <a:r>
              <a:rPr lang="en-US" sz="2400" dirty="0">
                <a:effectLst/>
                <a:latin typeface="Arial" panose="020B0604020202020204" pitchFamily="34" charset="0"/>
                <a:cs typeface="Arial" panose="020B0604020202020204" pitchFamily="34" charset="0"/>
              </a:rPr>
              <a:t>Other consider themselves “eclectic,” however, one cannot be eclectic unless he or she knows numerous models well. </a:t>
            </a:r>
          </a:p>
          <a:p>
            <a:pPr>
              <a:lnSpc>
                <a:spcPct val="100000"/>
              </a:lnSpc>
            </a:pPr>
            <a:r>
              <a:rPr lang="en-US" sz="2400" dirty="0">
                <a:effectLst/>
                <a:latin typeface="Arial" panose="020B0604020202020204" pitchFamily="34" charset="0"/>
                <a:cs typeface="Arial" panose="020B0604020202020204" pitchFamily="34" charset="0"/>
              </a:rPr>
              <a:t>Studies demonstrate that most therapists know 2-3 models.</a:t>
            </a:r>
          </a:p>
          <a:p>
            <a:pPr>
              <a:lnSpc>
                <a:spcPct val="100000"/>
              </a:lnSpc>
            </a:pPr>
            <a:r>
              <a:rPr lang="en-US" sz="2400" dirty="0">
                <a:effectLst/>
                <a:latin typeface="Arial" panose="020B0604020202020204" pitchFamily="34" charset="0"/>
                <a:cs typeface="Arial" panose="020B0604020202020204" pitchFamily="34" charset="0"/>
              </a:rPr>
              <a:t>Consider using a “Practice-Based Evidence” approach.</a:t>
            </a:r>
          </a:p>
          <a:p>
            <a:pPr>
              <a:lnSpc>
                <a:spcPct val="100000"/>
              </a:lnSpc>
            </a:pPr>
            <a:r>
              <a:rPr lang="en-US" sz="2400" dirty="0">
                <a:effectLst/>
                <a:latin typeface="Arial" panose="020B0604020202020204" pitchFamily="34" charset="0"/>
                <a:cs typeface="Arial" panose="020B0604020202020204" pitchFamily="34" charset="0"/>
              </a:rPr>
              <a:t>Doing so involves matching the approach with clients based on the evidence that emerges from each interaction.</a:t>
            </a:r>
            <a:endParaRPr lang="en-US" dirty="0">
              <a:effectLst/>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42B6811F-772C-47D4-9F8F-B4CBB217B497}"/>
              </a:ext>
            </a:extLst>
          </p:cNvPr>
          <p:cNvSpPr>
            <a:spLocks noGrp="1"/>
          </p:cNvSpPr>
          <p:nvPr>
            <p:ph sz="half" idx="2"/>
          </p:nvPr>
        </p:nvSpPr>
        <p:spPr/>
        <p:txBody>
          <a:bodyPr>
            <a:normAutofit fontScale="92500" lnSpcReduction="10000"/>
          </a:bodyPr>
          <a:lstStyle/>
          <a:p>
            <a:endParaRPr lang="en-US"/>
          </a:p>
        </p:txBody>
      </p:sp>
      <p:graphicFrame>
        <p:nvGraphicFramePr>
          <p:cNvPr id="6" name="Content Placeholder 4">
            <a:extLst>
              <a:ext uri="{FF2B5EF4-FFF2-40B4-BE49-F238E27FC236}">
                <a16:creationId xmlns:a16="http://schemas.microsoft.com/office/drawing/2014/main" id="{A2004925-95B2-43BE-B825-3084D118CF68}"/>
              </a:ext>
            </a:extLst>
          </p:cNvPr>
          <p:cNvGraphicFramePr>
            <a:graphicFrameLocks noChangeAspect="1"/>
          </p:cNvGraphicFramePr>
          <p:nvPr>
            <p:extLst>
              <p:ext uri="{D42A27DB-BD31-4B8C-83A1-F6EECF244321}">
                <p14:modId xmlns:p14="http://schemas.microsoft.com/office/powerpoint/2010/main" val="887220974"/>
              </p:ext>
            </p:extLst>
          </p:nvPr>
        </p:nvGraphicFramePr>
        <p:xfrm>
          <a:off x="6699511" y="68827"/>
          <a:ext cx="5118865" cy="6715431"/>
        </p:xfrm>
        <a:graphic>
          <a:graphicData uri="http://schemas.openxmlformats.org/drawingml/2006/table">
            <a:tbl>
              <a:tblPr firstRow="1" firstCol="1" bandRow="1">
                <a:tableStyleId>{5940675A-B579-460E-94D1-54222C63F5DA}</a:tableStyleId>
              </a:tblPr>
              <a:tblGrid>
                <a:gridCol w="1023773">
                  <a:extLst>
                    <a:ext uri="{9D8B030D-6E8A-4147-A177-3AD203B41FA5}">
                      <a16:colId xmlns:a16="http://schemas.microsoft.com/office/drawing/2014/main" val="926648981"/>
                    </a:ext>
                  </a:extLst>
                </a:gridCol>
                <a:gridCol w="1023773">
                  <a:extLst>
                    <a:ext uri="{9D8B030D-6E8A-4147-A177-3AD203B41FA5}">
                      <a16:colId xmlns:a16="http://schemas.microsoft.com/office/drawing/2014/main" val="1205370137"/>
                    </a:ext>
                  </a:extLst>
                </a:gridCol>
                <a:gridCol w="1023773">
                  <a:extLst>
                    <a:ext uri="{9D8B030D-6E8A-4147-A177-3AD203B41FA5}">
                      <a16:colId xmlns:a16="http://schemas.microsoft.com/office/drawing/2014/main" val="1331056604"/>
                    </a:ext>
                  </a:extLst>
                </a:gridCol>
                <a:gridCol w="1023773">
                  <a:extLst>
                    <a:ext uri="{9D8B030D-6E8A-4147-A177-3AD203B41FA5}">
                      <a16:colId xmlns:a16="http://schemas.microsoft.com/office/drawing/2014/main" val="1473373176"/>
                    </a:ext>
                  </a:extLst>
                </a:gridCol>
                <a:gridCol w="1023773">
                  <a:extLst>
                    <a:ext uri="{9D8B030D-6E8A-4147-A177-3AD203B41FA5}">
                      <a16:colId xmlns:a16="http://schemas.microsoft.com/office/drawing/2014/main" val="1750220595"/>
                    </a:ext>
                  </a:extLst>
                </a:gridCol>
              </a:tblGrid>
              <a:tr h="2589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Model</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Experiential</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Cognition and Views</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Action and Interaction</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Neurobiology</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1321046586"/>
                  </a:ext>
                </a:extLst>
              </a:tr>
              <a:tr h="3884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Acceptance and Commitment Therapy (ACT)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1599427636"/>
                  </a:ext>
                </a:extLst>
              </a:tr>
              <a:tr h="3884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Adlerian Therapy (Individual Psychology)</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2711144904"/>
                  </a:ext>
                </a:extLst>
              </a:tr>
              <a:tr h="2589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Behavior Therapies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440291748"/>
                  </a:ext>
                </a:extLst>
              </a:tr>
              <a:tr h="51790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Cognitive (CT) and Cognitive Behavioral Therapies (CBT)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4264542186"/>
                  </a:ext>
                </a:extLst>
              </a:tr>
              <a:tr h="3884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Dialectical Behavior Therapy (DBT)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3403413482"/>
                  </a:ext>
                </a:extLst>
              </a:tr>
              <a:tr h="2589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Existential Therapy</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86471292"/>
                  </a:ext>
                </a:extLst>
              </a:tr>
              <a:tr h="64619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Eye Movement Desensitization and Reprocessing (EMDR)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3175671197"/>
                  </a:ext>
                </a:extLst>
              </a:tr>
              <a:tr h="17803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Gestalt Therapy</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3693165143"/>
                  </a:ext>
                </a:extLst>
              </a:tr>
              <a:tr h="17803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Hypnosis</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2106278259"/>
                  </a:ext>
                </a:extLst>
              </a:tr>
              <a:tr h="2589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Interpersonal Therapy</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2162044331"/>
                  </a:ext>
                </a:extLst>
              </a:tr>
              <a:tr h="17803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Jungian Analysis</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4005346472"/>
                  </a:ext>
                </a:extLst>
              </a:tr>
              <a:tr h="2589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Motivational Interviewing (MI)</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393682395"/>
                  </a:ext>
                </a:extLst>
              </a:tr>
              <a:tr h="17803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Narrative Therapy</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135371047"/>
                  </a:ext>
                </a:extLst>
              </a:tr>
              <a:tr h="3884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Neuro-Linguistic Programming (NLP)</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54277199"/>
                  </a:ext>
                </a:extLst>
              </a:tr>
              <a:tr h="2589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Person-Centered Therapy</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83466497"/>
                  </a:ext>
                </a:extLst>
              </a:tr>
              <a:tr h="51790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Psychoanalysis and Psychodynamic Therapies</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118400640"/>
                  </a:ext>
                </a:extLst>
              </a:tr>
              <a:tr h="2589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Rational-Emotive Behavior Therapy</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1674082842"/>
                  </a:ext>
                </a:extLst>
              </a:tr>
              <a:tr h="17803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Reality Therapy</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2370764107"/>
                  </a:ext>
                </a:extLst>
              </a:tr>
              <a:tr h="3884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Solution-Focused Brief Therapy (SFBT)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2605839186"/>
                  </a:ext>
                </a:extLst>
              </a:tr>
              <a:tr h="3884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Strategic and Structural Family Therapies</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1117081980"/>
                  </a:ext>
                </a:extLst>
              </a:tr>
            </a:tbl>
          </a:graphicData>
        </a:graphic>
      </p:graphicFrame>
    </p:spTree>
    <p:extLst>
      <p:ext uri="{BB962C8B-B14F-4D97-AF65-F5344CB8AC3E}">
        <p14:creationId xmlns:p14="http://schemas.microsoft.com/office/powerpoint/2010/main" val="394250033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1074198" y="759862"/>
            <a:ext cx="9934113" cy="4156268"/>
          </a:xfrm>
        </p:spPr>
        <p:txBody>
          <a:bodyPr/>
          <a:lstStyle/>
          <a:p>
            <a:pPr>
              <a:defRPr/>
            </a:pPr>
            <a:r>
              <a:rPr lang="en-US" sz="4400" b="0" cap="none" dirty="0">
                <a:effectLst/>
                <a:latin typeface="Arial" pitchFamily="34" charset="0"/>
                <a:cs typeface="Arial" pitchFamily="34" charset="0"/>
              </a:rPr>
              <a:t>Routine Outcome</a:t>
            </a:r>
            <a:br>
              <a:rPr lang="en-US" sz="4400" b="0" cap="none" dirty="0">
                <a:effectLst/>
                <a:latin typeface="Arial" pitchFamily="34" charset="0"/>
                <a:cs typeface="Arial" pitchFamily="34" charset="0"/>
              </a:rPr>
            </a:br>
            <a:r>
              <a:rPr lang="en-US" sz="4400" b="0" cap="none" dirty="0">
                <a:effectLst/>
                <a:latin typeface="Arial" pitchFamily="34" charset="0"/>
                <a:cs typeface="Arial" pitchFamily="34" charset="0"/>
              </a:rPr>
              <a:t>Measurement (ROM)</a:t>
            </a:r>
            <a:br>
              <a:rPr lang="en-US" sz="4400" b="0" cap="none" dirty="0">
                <a:effectLst/>
                <a:latin typeface="Arial" pitchFamily="34" charset="0"/>
                <a:cs typeface="Arial" pitchFamily="34" charset="0"/>
              </a:rPr>
            </a:br>
            <a:r>
              <a:rPr lang="en-US" sz="3600" b="0" cap="none" dirty="0">
                <a:effectLst/>
                <a:latin typeface="Arial" pitchFamily="34" charset="0"/>
                <a:cs typeface="Arial" pitchFamily="34" charset="0"/>
              </a:rPr>
              <a:t>Why Does it Matter?</a:t>
            </a:r>
          </a:p>
        </p:txBody>
      </p:sp>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812451984"/>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92364"/>
            <a:ext cx="8229600" cy="1062181"/>
          </a:xfrm>
        </p:spPr>
        <p:txBody>
          <a:bodyPr/>
          <a:lstStyle/>
          <a:p>
            <a:pPr>
              <a:lnSpc>
                <a:spcPct val="100000"/>
              </a:lnSpc>
            </a:pPr>
            <a:r>
              <a:rPr lang="en-US" sz="4000" dirty="0">
                <a:effectLst/>
                <a:cs typeface="Arial" pitchFamily="34" charset="0"/>
              </a:rPr>
              <a:t>Why Measure Outcome?</a:t>
            </a:r>
            <a:endParaRPr lang="en-US" sz="4000" dirty="0">
              <a:effectLst>
                <a:outerShdw blurRad="38100" dist="38100" dir="2700000" algn="tl">
                  <a:srgbClr val="000000">
                    <a:alpha val="43137"/>
                  </a:srgbClr>
                </a:outerShdw>
              </a:effectLst>
            </a:endParaRPr>
          </a:p>
        </p:txBody>
      </p:sp>
      <p:sp>
        <p:nvSpPr>
          <p:cNvPr id="547843" name="Rectangle 3"/>
          <p:cNvSpPr>
            <a:spLocks noGrp="1" noChangeArrowheads="1"/>
          </p:cNvSpPr>
          <p:nvPr>
            <p:ph type="body" idx="1"/>
          </p:nvPr>
        </p:nvSpPr>
        <p:spPr>
          <a:xfrm>
            <a:off x="923365" y="1265383"/>
            <a:ext cx="10139082" cy="5364018"/>
          </a:xfrm>
        </p:spPr>
        <p:txBody>
          <a:bodyPr>
            <a:normAutofit lnSpcReduction="10000"/>
          </a:bodyPr>
          <a:lstStyle/>
          <a:p>
            <a:pPr marL="609600" indent="-609600">
              <a:lnSpc>
                <a:spcPct val="110000"/>
              </a:lnSpc>
              <a:spcBef>
                <a:spcPts val="600"/>
              </a:spcBef>
              <a:buClr>
                <a:schemeClr val="tx1"/>
              </a:buClr>
              <a:defRPr/>
            </a:pPr>
            <a:r>
              <a:rPr lang="en-US" sz="2400" dirty="0">
                <a:effectLst/>
                <a:cs typeface="Arial" pitchFamily="34" charset="0"/>
              </a:rPr>
              <a:t>Accrediting bodies including The Joint Commission, Council on Accreditation (COA), and the Commission on Accreditation of Rehabilitation Facilities (CARF) have employed standards related to reliable and valid measurement of outcomes.</a:t>
            </a:r>
          </a:p>
          <a:p>
            <a:pPr marL="609600" indent="-609600">
              <a:lnSpc>
                <a:spcPct val="110000"/>
              </a:lnSpc>
              <a:spcBef>
                <a:spcPts val="600"/>
              </a:spcBef>
              <a:buClr>
                <a:schemeClr val="tx1"/>
              </a:buClr>
              <a:defRPr/>
            </a:pPr>
            <a:r>
              <a:rPr lang="en-US" sz="2400" dirty="0">
                <a:effectLst/>
                <a:cs typeface="Arial" pitchFamily="34" charset="0"/>
              </a:rPr>
              <a:t>For example, The Joint Commission state: “Organizations will be required to assess outcomes through the use of a standardized tool or instrument. Results of these assessments would then be used to inform goal, and objectives identified in individual plans of care, treatment, or services as needed, and evaluate outcomes of care, treatment, or services provided to the population(s) served.”</a:t>
            </a:r>
          </a:p>
          <a:p>
            <a:pPr marL="609600" indent="-609600">
              <a:lnSpc>
                <a:spcPct val="110000"/>
              </a:lnSpc>
              <a:spcBef>
                <a:spcPts val="600"/>
              </a:spcBef>
              <a:buClr>
                <a:schemeClr val="tx1"/>
              </a:buClr>
              <a:defRPr/>
            </a:pPr>
            <a:r>
              <a:rPr lang="en-US" sz="2400" dirty="0">
                <a:effectLst/>
                <a:cs typeface="Arial" pitchFamily="34" charset="0"/>
              </a:rPr>
              <a:t>Areas of emphasis include:</a:t>
            </a:r>
          </a:p>
          <a:p>
            <a:pPr marL="1066800" lvl="1" indent="-609600">
              <a:lnSpc>
                <a:spcPct val="110000"/>
              </a:lnSpc>
              <a:spcBef>
                <a:spcPts val="600"/>
              </a:spcBef>
              <a:buClr>
                <a:schemeClr val="tx1"/>
              </a:buClr>
              <a:defRPr/>
            </a:pPr>
            <a:r>
              <a:rPr lang="en-US" sz="2400" dirty="0">
                <a:effectLst/>
                <a:cs typeface="Arial" pitchFamily="34" charset="0"/>
              </a:rPr>
              <a:t>The impact of services on clients </a:t>
            </a:r>
          </a:p>
          <a:p>
            <a:pPr marL="1066800" lvl="1" indent="-609600">
              <a:lnSpc>
                <a:spcPct val="110000"/>
              </a:lnSpc>
              <a:spcBef>
                <a:spcPts val="600"/>
              </a:spcBef>
              <a:buClr>
                <a:schemeClr val="tx1"/>
              </a:buClr>
              <a:defRPr/>
            </a:pPr>
            <a:r>
              <a:rPr lang="en-US" sz="2400" dirty="0">
                <a:effectLst/>
                <a:cs typeface="Arial" pitchFamily="34" charset="0"/>
              </a:rPr>
              <a:t>The quality of service delivery</a:t>
            </a:r>
          </a:p>
          <a:p>
            <a:pPr marL="0" indent="0">
              <a:lnSpc>
                <a:spcPct val="110000"/>
              </a:lnSpc>
              <a:spcBef>
                <a:spcPts val="600"/>
              </a:spcBef>
              <a:buClr>
                <a:schemeClr val="tx1"/>
              </a:buClr>
              <a:buNone/>
              <a:defRPr/>
            </a:pPr>
            <a:endParaRPr lang="en-US" sz="2400" dirty="0">
              <a:effectLst/>
              <a:cs typeface="Arial" pitchFamily="34" charset="0"/>
            </a:endParaRPr>
          </a:p>
        </p:txBody>
      </p:sp>
    </p:spTree>
    <p:extLst>
      <p:ext uri="{BB962C8B-B14F-4D97-AF65-F5344CB8AC3E}">
        <p14:creationId xmlns:p14="http://schemas.microsoft.com/office/powerpoint/2010/main" val="39181798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47843">
                                            <p:txEl>
                                              <p:pRg st="3" end="3"/>
                                            </p:txEl>
                                          </p:spTgt>
                                        </p:tgtEl>
                                        <p:attrNameLst>
                                          <p:attrName>style.visibility</p:attrName>
                                        </p:attrNameLst>
                                      </p:cBhvr>
                                      <p:to>
                                        <p:strVal val="visible"/>
                                      </p:to>
                                    </p:set>
                                    <p:animEffect transition="in" filter="wipe(left)">
                                      <p:cBhvr>
                                        <p:cTn id="20" dur="500"/>
                                        <p:tgtEl>
                                          <p:spTgt spid="54784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47843">
                                            <p:txEl>
                                              <p:pRg st="4" end="4"/>
                                            </p:txEl>
                                          </p:spTgt>
                                        </p:tgtEl>
                                        <p:attrNameLst>
                                          <p:attrName>style.visibility</p:attrName>
                                        </p:attrNameLst>
                                      </p:cBhvr>
                                      <p:to>
                                        <p:strVal val="visible"/>
                                      </p:to>
                                    </p:set>
                                    <p:animEffect transition="in" filter="wipe(left)">
                                      <p:cBhvr>
                                        <p:cTn id="23" dur="500"/>
                                        <p:tgtEl>
                                          <p:spTgt spid="547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1074198" y="759862"/>
            <a:ext cx="9934113" cy="4156268"/>
          </a:xfrm>
        </p:spPr>
        <p:txBody>
          <a:bodyPr/>
          <a:lstStyle/>
          <a:p>
            <a:pPr>
              <a:defRPr/>
            </a:pPr>
            <a:r>
              <a:rPr lang="en-US" sz="4400" b="0" cap="none" dirty="0">
                <a:effectLst/>
                <a:latin typeface="Arial" pitchFamily="34" charset="0"/>
                <a:cs typeface="Arial" pitchFamily="34" charset="0"/>
              </a:rPr>
              <a:t>Four Strategies to Improve Effectiveness (and Outcomes)</a:t>
            </a:r>
            <a:endParaRPr lang="en-US" sz="3600" b="0" cap="none" dirty="0">
              <a:effectLst/>
              <a:latin typeface="Arial" pitchFamily="34" charset="0"/>
              <a:cs typeface="Arial" pitchFamily="34" charset="0"/>
            </a:endParaRPr>
          </a:p>
        </p:txBody>
      </p:sp>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882660813"/>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773494" y="320040"/>
            <a:ext cx="4805551" cy="6217920"/>
          </a:xfrm>
          <a:ln>
            <a:solidFill>
              <a:schemeClr val="tx1"/>
            </a:solidFill>
          </a:ln>
        </p:spPr>
      </p:pic>
      <p:sp>
        <p:nvSpPr>
          <p:cNvPr id="7" name="TextBox 6">
            <a:extLst>
              <a:ext uri="{FF2B5EF4-FFF2-40B4-BE49-F238E27FC236}">
                <a16:creationId xmlns:a16="http://schemas.microsoft.com/office/drawing/2014/main" id="{E50BCA3B-0F60-4974-B834-E094853C3D72}"/>
              </a:ext>
            </a:extLst>
          </p:cNvPr>
          <p:cNvSpPr txBox="1"/>
          <p:nvPr/>
        </p:nvSpPr>
        <p:spPr>
          <a:xfrm>
            <a:off x="806245" y="751344"/>
            <a:ext cx="5289755" cy="5355312"/>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SONAR SFC</a:t>
            </a:r>
          </a:p>
          <a:p>
            <a:pPr algn="ctr"/>
            <a:endParaRPr lang="en-US"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SSFC: Sonar Session Feedback Checklist</a:t>
            </a:r>
          </a:p>
          <a:p>
            <a:pPr marL="457200" indent="-4572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A guide for clinicians interested in eliciting feedback to measure the </a:t>
            </a:r>
            <a:r>
              <a:rPr lang="en-US" sz="2400" i="1" dirty="0">
                <a:solidFill>
                  <a:schemeClr val="bg1"/>
                </a:solidFill>
                <a:latin typeface="Arial" panose="020B0604020202020204" pitchFamily="34" charset="0"/>
                <a:cs typeface="Arial" panose="020B0604020202020204" pitchFamily="34" charset="0"/>
              </a:rPr>
              <a:t>fit </a:t>
            </a:r>
            <a:r>
              <a:rPr lang="en-US" sz="2400" dirty="0">
                <a:solidFill>
                  <a:schemeClr val="bg1"/>
                </a:solidFill>
                <a:latin typeface="Arial" panose="020B0604020202020204" pitchFamily="34" charset="0"/>
                <a:cs typeface="Arial" panose="020B0604020202020204" pitchFamily="34" charset="0"/>
              </a:rPr>
              <a:t>of their approach with clients and the </a:t>
            </a:r>
            <a:r>
              <a:rPr lang="en-US" sz="2400" i="1" dirty="0">
                <a:solidFill>
                  <a:schemeClr val="bg1"/>
                </a:solidFill>
                <a:latin typeface="Arial" panose="020B0604020202020204" pitchFamily="34" charset="0"/>
                <a:cs typeface="Arial" panose="020B0604020202020204" pitchFamily="34" charset="0"/>
              </a:rPr>
              <a:t>effect </a:t>
            </a:r>
            <a:r>
              <a:rPr lang="en-US" sz="2400" dirty="0">
                <a:solidFill>
                  <a:schemeClr val="bg1"/>
                </a:solidFill>
                <a:latin typeface="Arial" panose="020B0604020202020204" pitchFamily="34" charset="0"/>
                <a:cs typeface="Arial" panose="020B0604020202020204" pitchFamily="34" charset="0"/>
              </a:rPr>
              <a:t>of those efforts have on outcomes and the benefit of services.</a:t>
            </a:r>
          </a:p>
          <a:p>
            <a:pPr marL="457200" indent="-4572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The full SSFC with instructions is available for free at:</a:t>
            </a:r>
            <a:r>
              <a:rPr lang="en-US" sz="2800"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hlinkClick r:id="rId4"/>
              </a:rPr>
              <a:t>https://www.bobbertolino.com/handouts</a:t>
            </a:r>
            <a:r>
              <a:rPr lang="en-US" sz="24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95681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09800" y="1981201"/>
            <a:ext cx="762000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cs typeface="Arial" pitchFamily="34" charset="0"/>
            </a:endParaRPr>
          </a:p>
        </p:txBody>
      </p:sp>
      <p:pic>
        <p:nvPicPr>
          <p:cNvPr id="2" name="Picture 1"/>
          <p:cNvPicPr>
            <a:picLocks noChangeAspect="1"/>
          </p:cNvPicPr>
          <p:nvPr/>
        </p:nvPicPr>
        <p:blipFill>
          <a:blip r:embed="rId3"/>
          <a:stretch>
            <a:fillRect/>
          </a:stretch>
        </p:blipFill>
        <p:spPr>
          <a:xfrm>
            <a:off x="0" y="0"/>
            <a:ext cx="12192000" cy="6858000"/>
          </a:xfrm>
          <a:prstGeom prst="rect">
            <a:avLst/>
          </a:prstGeom>
        </p:spPr>
      </p:pic>
      <p:sp>
        <p:nvSpPr>
          <p:cNvPr id="3" name="Rectangle 2"/>
          <p:cNvSpPr/>
          <p:nvPr/>
        </p:nvSpPr>
        <p:spPr>
          <a:xfrm>
            <a:off x="2558265" y="4849402"/>
            <a:ext cx="8856324" cy="5856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8302533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nodePh="1">
                                  <p:stCondLst>
                                    <p:cond delay="0"/>
                                  </p:stCondLst>
                                  <p:endCondLst>
                                    <p:cond evt="begin" delay="0">
                                      <p:tn val="5"/>
                                    </p:cond>
                                  </p:endCondLst>
                                  <p:iterate type="wd">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10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172278"/>
            <a:ext cx="8229600" cy="1295400"/>
          </a:xfrm>
          <a:effectLst/>
        </p:spPr>
        <p:txBody>
          <a:bodyPr>
            <a:normAutofit fontScale="90000"/>
          </a:bodyPr>
          <a:lstStyle/>
          <a:p>
            <a:pPr>
              <a:defRPr/>
            </a:pPr>
            <a:r>
              <a:rPr lang="en-US" sz="4400" dirty="0">
                <a:solidFill>
                  <a:schemeClr val="tx1"/>
                </a:solidFill>
                <a:effectLst/>
                <a:latin typeface="Arial" pitchFamily="34" charset="0"/>
                <a:cs typeface="Arial" pitchFamily="34" charset="0"/>
              </a:rPr>
              <a:t>Strategy #1</a:t>
            </a:r>
            <a:br>
              <a:rPr lang="en-US" sz="4400" dirty="0">
                <a:solidFill>
                  <a:schemeClr val="tx1"/>
                </a:solidFill>
                <a:effectLst/>
                <a:latin typeface="Arial" pitchFamily="34" charset="0"/>
                <a:cs typeface="Arial" pitchFamily="34" charset="0"/>
              </a:rPr>
            </a:br>
            <a:r>
              <a:rPr lang="en-US" sz="3600" dirty="0">
                <a:solidFill>
                  <a:schemeClr val="tx1"/>
                </a:solidFill>
                <a:effectLst/>
                <a:latin typeface="Arial" pitchFamily="34" charset="0"/>
                <a:cs typeface="Arial" pitchFamily="34" charset="0"/>
              </a:rPr>
              <a:t>Monitor the Client’s Distress from the Outset</a:t>
            </a:r>
            <a:endParaRPr lang="en-US" sz="4400" dirty="0">
              <a:solidFill>
                <a:schemeClr val="tx1"/>
              </a:solidFill>
              <a:effectLst/>
              <a:latin typeface="Arial" pitchFamily="34" charset="0"/>
              <a:cs typeface="Arial" pitchFamily="34" charset="0"/>
            </a:endParaRPr>
          </a:p>
        </p:txBody>
      </p:sp>
      <p:sp>
        <p:nvSpPr>
          <p:cNvPr id="5" name="Content Placeholder 4"/>
          <p:cNvSpPr>
            <a:spLocks noGrp="1"/>
          </p:cNvSpPr>
          <p:nvPr>
            <p:ph idx="1"/>
          </p:nvPr>
        </p:nvSpPr>
        <p:spPr>
          <a:xfrm>
            <a:off x="715617" y="1616765"/>
            <a:ext cx="10495722" cy="4784037"/>
          </a:xfrm>
          <a:effectLst/>
        </p:spPr>
        <p:txBody>
          <a:bodyPr>
            <a:normAutofit/>
          </a:bodyPr>
          <a:lstStyle/>
          <a:p>
            <a:pPr marL="498862" indent="-342900" fontAlgn="base">
              <a:spcAft>
                <a:spcPct val="0"/>
              </a:spcAft>
              <a:defRPr/>
            </a:pPr>
            <a:r>
              <a:rPr lang="en-US" sz="2400" dirty="0">
                <a:solidFill>
                  <a:schemeClr val="tx1"/>
                </a:solidFill>
                <a:effectLst/>
                <a:cs typeface="Arial" pitchFamily="34" charset="0"/>
              </a:rPr>
              <a:t>More so than diagnosis, the severity of the client’s distress at intake predicts eventual outcome. Clients with higher levels of distress are more likely to show measured benefit from treatment than those with lower levels or who present as non-distressed (Duncan, Miller, </a:t>
            </a:r>
            <a:r>
              <a:rPr lang="en-US" sz="2400" dirty="0" err="1">
                <a:solidFill>
                  <a:schemeClr val="tx1"/>
                </a:solidFill>
                <a:effectLst/>
                <a:cs typeface="Arial" pitchFamily="34" charset="0"/>
              </a:rPr>
              <a:t>Wampold</a:t>
            </a:r>
            <a:r>
              <a:rPr lang="en-US" sz="2400" dirty="0">
                <a:solidFill>
                  <a:schemeClr val="tx1"/>
                </a:solidFill>
                <a:effectLst/>
                <a:cs typeface="Arial" pitchFamily="34" charset="0"/>
              </a:rPr>
              <a:t>, &amp; Hubble, 2010). Knowledge about client distress can inform decisions regarding the dose and intensity of services.</a:t>
            </a:r>
          </a:p>
        </p:txBody>
      </p:sp>
      <p:sp>
        <p:nvSpPr>
          <p:cNvPr id="6" name="TextBox 5"/>
          <p:cNvSpPr txBox="1"/>
          <p:nvPr/>
        </p:nvSpPr>
        <p:spPr>
          <a:xfrm>
            <a:off x="1091768" y="5819055"/>
            <a:ext cx="10008464" cy="461665"/>
          </a:xfrm>
          <a:prstGeom prst="rect">
            <a:avLst/>
          </a:prstGeom>
          <a:noFill/>
          <a:effectLst/>
        </p:spPr>
        <p:txBody>
          <a:bodyPr wrap="square" rtlCol="0">
            <a:spAutoFit/>
          </a:bodyPr>
          <a:lstStyle/>
          <a:p>
            <a:r>
              <a:rPr lang="en-US" sz="1200" dirty="0">
                <a:solidFill>
                  <a:prstClr val="white"/>
                </a:solidFill>
                <a:latin typeface="Arial" pitchFamily="34" charset="0"/>
                <a:cs typeface="Arial" pitchFamily="34" charset="0"/>
              </a:rPr>
              <a:t>Duncan, B. L., Miller, S. D., </a:t>
            </a:r>
            <a:r>
              <a:rPr lang="en-US" sz="1200" dirty="0" err="1">
                <a:solidFill>
                  <a:prstClr val="white"/>
                </a:solidFill>
                <a:latin typeface="Arial" pitchFamily="34" charset="0"/>
                <a:cs typeface="Arial" pitchFamily="34" charset="0"/>
              </a:rPr>
              <a:t>Wampold</a:t>
            </a:r>
            <a:r>
              <a:rPr lang="en-US" sz="1200" dirty="0">
                <a:solidFill>
                  <a:prstClr val="white"/>
                </a:solidFill>
                <a:latin typeface="Arial" pitchFamily="34" charset="0"/>
                <a:cs typeface="Arial" pitchFamily="34" charset="0"/>
              </a:rPr>
              <a:t>, B. E., &amp; Hubble, M.A. (Eds.), (2010). </a:t>
            </a:r>
            <a:r>
              <a:rPr lang="en-US" sz="1200" i="1" dirty="0">
                <a:solidFill>
                  <a:prstClr val="white"/>
                </a:solidFill>
                <a:latin typeface="Arial" pitchFamily="34" charset="0"/>
                <a:cs typeface="Arial" pitchFamily="34" charset="0"/>
              </a:rPr>
              <a:t>The heart and soul of  change: Delivering what works in therapy </a:t>
            </a:r>
          </a:p>
          <a:p>
            <a:r>
              <a:rPr lang="en-US" sz="1200" i="1" dirty="0">
                <a:solidFill>
                  <a:prstClr val="white"/>
                </a:solidFill>
                <a:latin typeface="Arial" pitchFamily="34" charset="0"/>
                <a:cs typeface="Arial" pitchFamily="34" charset="0"/>
              </a:rPr>
              <a:t>     </a:t>
            </a:r>
            <a:r>
              <a:rPr lang="en-US" sz="1200" dirty="0">
                <a:solidFill>
                  <a:prstClr val="white"/>
                </a:solidFill>
                <a:latin typeface="Arial" pitchFamily="34" charset="0"/>
                <a:cs typeface="Arial" pitchFamily="34" charset="0"/>
              </a:rPr>
              <a:t>(2</a:t>
            </a:r>
            <a:r>
              <a:rPr lang="en-US" sz="1200" baseline="30000" dirty="0">
                <a:solidFill>
                  <a:prstClr val="white"/>
                </a:solidFill>
                <a:latin typeface="Arial" pitchFamily="34" charset="0"/>
                <a:cs typeface="Arial" pitchFamily="34" charset="0"/>
              </a:rPr>
              <a:t>nd</a:t>
            </a:r>
            <a:r>
              <a:rPr lang="en-US" sz="1200" dirty="0">
                <a:solidFill>
                  <a:prstClr val="white"/>
                </a:solidFill>
                <a:latin typeface="Arial" pitchFamily="34" charset="0"/>
                <a:cs typeface="Arial" pitchFamily="34" charset="0"/>
              </a:rPr>
              <a:t>, Ed.). Washington, DC: American Psychological Association.</a:t>
            </a:r>
          </a:p>
        </p:txBody>
      </p:sp>
    </p:spTree>
    <p:extLst>
      <p:ext uri="{BB962C8B-B14F-4D97-AF65-F5344CB8AC3E}">
        <p14:creationId xmlns:p14="http://schemas.microsoft.com/office/powerpoint/2010/main" val="4255889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228600"/>
            <a:ext cx="8229600" cy="1143000"/>
          </a:xfrm>
        </p:spPr>
        <p:txBody>
          <a:bodyPr/>
          <a:lstStyle/>
          <a:p>
            <a:pPr algn="ctr" eaLnBrk="1" hangingPunct="1"/>
            <a:r>
              <a:rPr lang="en-US" sz="4000" dirty="0">
                <a:effectLst>
                  <a:outerShdw blurRad="38100" dist="38100" dir="2700000" algn="tl">
                    <a:srgbClr val="000000">
                      <a:alpha val="43137"/>
                    </a:srgbClr>
                  </a:outerShdw>
                </a:effectLst>
              </a:rPr>
              <a:t>The Outcome Rating Scale (ORS)</a:t>
            </a:r>
          </a:p>
        </p:txBody>
      </p:sp>
      <p:sp>
        <p:nvSpPr>
          <p:cNvPr id="547843" name="Rectangle 3"/>
          <p:cNvSpPr>
            <a:spLocks noGrp="1" noChangeArrowheads="1"/>
          </p:cNvSpPr>
          <p:nvPr>
            <p:ph type="body" idx="1"/>
          </p:nvPr>
        </p:nvSpPr>
        <p:spPr>
          <a:xfrm>
            <a:off x="923365" y="1600200"/>
            <a:ext cx="10139082" cy="5029200"/>
          </a:xfrm>
        </p:spPr>
        <p:txBody>
          <a:bodyPr>
            <a:normAutofit/>
          </a:bodyPr>
          <a:lstStyle/>
          <a:p>
            <a:pPr marL="609600" indent="-609600">
              <a:lnSpc>
                <a:spcPct val="110000"/>
              </a:lnSpc>
              <a:spcBef>
                <a:spcPts val="600"/>
              </a:spcBef>
              <a:buClr>
                <a:schemeClr val="tx1"/>
              </a:buClr>
              <a:defRPr/>
            </a:pPr>
            <a:r>
              <a:rPr lang="en-US" sz="2400" dirty="0">
                <a:effectLst>
                  <a:outerShdw blurRad="38100" dist="38100" dir="2700000" algn="tl">
                    <a:srgbClr val="000000">
                      <a:alpha val="43137"/>
                    </a:srgbClr>
                  </a:outerShdw>
                </a:effectLst>
                <a:cs typeface="Arial" pitchFamily="34" charset="0"/>
              </a:rPr>
              <a:t>A 40 point measure with 4 subscales</a:t>
            </a:r>
          </a:p>
          <a:p>
            <a:pPr marL="609600" indent="-609600">
              <a:lnSpc>
                <a:spcPct val="110000"/>
              </a:lnSpc>
              <a:spcBef>
                <a:spcPts val="600"/>
              </a:spcBef>
              <a:buClr>
                <a:schemeClr val="tx1"/>
              </a:buClr>
              <a:defRPr/>
            </a:pPr>
            <a:r>
              <a:rPr lang="en-US" sz="2400" dirty="0">
                <a:effectLst>
                  <a:outerShdw blurRad="38100" dist="38100" dir="2700000" algn="tl">
                    <a:srgbClr val="000000">
                      <a:alpha val="43137"/>
                    </a:srgbClr>
                  </a:outerShdw>
                </a:effectLst>
                <a:cs typeface="Arial" pitchFamily="34" charset="0"/>
              </a:rPr>
              <a:t>Two versions that can be scored: ORS &amp; CORS</a:t>
            </a:r>
          </a:p>
          <a:p>
            <a:pPr marL="609600" indent="-609600">
              <a:lnSpc>
                <a:spcPct val="110000"/>
              </a:lnSpc>
              <a:spcBef>
                <a:spcPts val="600"/>
              </a:spcBef>
              <a:buClr>
                <a:schemeClr val="tx1"/>
              </a:buClr>
              <a:defRPr/>
            </a:pPr>
            <a:r>
              <a:rPr lang="en-US" sz="2400" dirty="0">
                <a:effectLst>
                  <a:outerShdw blurRad="38100" dist="38100" dir="2700000" algn="tl">
                    <a:srgbClr val="000000">
                      <a:alpha val="43137"/>
                    </a:srgbClr>
                  </a:outerShdw>
                </a:effectLst>
                <a:cs typeface="Arial" pitchFamily="34" charset="0"/>
              </a:rPr>
              <a:t>Higher score indicate lower levels of distress; lower scores indicate higher levels of distress</a:t>
            </a:r>
          </a:p>
          <a:p>
            <a:pPr marL="609600" indent="-609600">
              <a:lnSpc>
                <a:spcPct val="110000"/>
              </a:lnSpc>
              <a:spcBef>
                <a:spcPts val="600"/>
              </a:spcBef>
              <a:buClr>
                <a:schemeClr val="tx1"/>
              </a:buClr>
              <a:defRPr/>
            </a:pPr>
            <a:r>
              <a:rPr lang="en-US" sz="2400" dirty="0">
                <a:effectLst>
                  <a:outerShdw blurRad="38100" dist="38100" dir="2700000" algn="tl">
                    <a:srgbClr val="000000">
                      <a:alpha val="43137"/>
                    </a:srgbClr>
                  </a:outerShdw>
                </a:effectLst>
                <a:cs typeface="Arial" pitchFamily="34" charset="0"/>
              </a:rPr>
              <a:t>Clinical Cutoffs: 25 (&gt; Age 19); 28 (Ages 13-19); 32 (≤ Age 12)</a:t>
            </a:r>
          </a:p>
          <a:p>
            <a:pPr marL="609600" indent="-609600">
              <a:lnSpc>
                <a:spcPct val="110000"/>
              </a:lnSpc>
              <a:spcBef>
                <a:spcPts val="600"/>
              </a:spcBef>
              <a:buClr>
                <a:schemeClr val="tx1"/>
              </a:buClr>
              <a:defRPr/>
            </a:pPr>
            <a:r>
              <a:rPr lang="en-US" sz="2400" dirty="0">
                <a:effectLst>
                  <a:outerShdw blurRad="38100" dist="38100" dir="2700000" algn="tl">
                    <a:srgbClr val="000000">
                      <a:alpha val="43137"/>
                    </a:srgbClr>
                  </a:outerShdw>
                </a:effectLst>
                <a:cs typeface="Arial" pitchFamily="34" charset="0"/>
              </a:rPr>
              <a:t>Reliable Change Index (RCI): 5</a:t>
            </a:r>
          </a:p>
          <a:p>
            <a:pPr marL="609600" indent="-609600">
              <a:lnSpc>
                <a:spcPct val="110000"/>
              </a:lnSpc>
              <a:spcBef>
                <a:spcPts val="600"/>
              </a:spcBef>
              <a:buClr>
                <a:schemeClr val="tx1"/>
              </a:buClr>
              <a:defRPr/>
            </a:pPr>
            <a:r>
              <a:rPr lang="en-US" sz="2400" dirty="0">
                <a:effectLst>
                  <a:outerShdw blurRad="38100" dist="38100" dir="2700000" algn="tl">
                    <a:srgbClr val="000000">
                      <a:alpha val="43137"/>
                    </a:srgbClr>
                  </a:outerShdw>
                </a:effectLst>
                <a:cs typeface="Arial" pitchFamily="34" charset="0"/>
              </a:rPr>
              <a:t>Complete at the </a:t>
            </a:r>
            <a:r>
              <a:rPr lang="en-US" sz="2400" u="sng" dirty="0">
                <a:effectLst>
                  <a:outerShdw blurRad="38100" dist="38100" dir="2700000" algn="tl">
                    <a:srgbClr val="000000">
                      <a:alpha val="43137"/>
                    </a:srgbClr>
                  </a:outerShdw>
                </a:effectLst>
                <a:cs typeface="Arial" pitchFamily="34" charset="0"/>
              </a:rPr>
              <a:t>beginning</a:t>
            </a:r>
            <a:r>
              <a:rPr lang="en-US" sz="2400" dirty="0">
                <a:effectLst>
                  <a:outerShdw blurRad="38100" dist="38100" dir="2700000" algn="tl">
                    <a:srgbClr val="000000">
                      <a:alpha val="43137"/>
                    </a:srgbClr>
                  </a:outerShdw>
                </a:effectLst>
                <a:cs typeface="Arial" pitchFamily="34" charset="0"/>
              </a:rPr>
              <a:t> of session</a:t>
            </a:r>
          </a:p>
          <a:p>
            <a:pPr marL="609600" indent="-609600">
              <a:lnSpc>
                <a:spcPct val="110000"/>
              </a:lnSpc>
              <a:spcBef>
                <a:spcPts val="600"/>
              </a:spcBef>
              <a:buClr>
                <a:schemeClr val="tx1"/>
              </a:buClr>
              <a:defRPr/>
            </a:pPr>
            <a:r>
              <a:rPr lang="en-US" sz="2400" dirty="0">
                <a:effectLst>
                  <a:outerShdw blurRad="38100" dist="38100" dir="2700000" algn="tl">
                    <a:srgbClr val="000000">
                      <a:alpha val="43137"/>
                    </a:srgbClr>
                  </a:outerShdw>
                </a:effectLst>
                <a:cs typeface="Arial" pitchFamily="34" charset="0"/>
              </a:rPr>
              <a:t>Takes less than 1 minute to administer</a:t>
            </a:r>
          </a:p>
          <a:p>
            <a:pPr marL="609600" indent="-609600">
              <a:lnSpc>
                <a:spcPct val="110000"/>
              </a:lnSpc>
              <a:spcBef>
                <a:spcPts val="600"/>
              </a:spcBef>
              <a:buClr>
                <a:schemeClr val="tx1"/>
              </a:buClr>
              <a:defRPr/>
            </a:pPr>
            <a:r>
              <a:rPr lang="en-US" sz="2400" dirty="0">
                <a:effectLst>
                  <a:outerShdw blurRad="38100" dist="38100" dir="2700000" algn="tl">
                    <a:srgbClr val="000000">
                      <a:alpha val="43137"/>
                    </a:srgbClr>
                  </a:outerShdw>
                </a:effectLst>
                <a:cs typeface="Arial" pitchFamily="34" charset="0"/>
              </a:rPr>
              <a:t>Paper/pencil and electronic scoring systems</a:t>
            </a:r>
          </a:p>
          <a:p>
            <a:pPr marL="609600" indent="-609600">
              <a:lnSpc>
                <a:spcPct val="110000"/>
              </a:lnSpc>
              <a:spcBef>
                <a:spcPts val="600"/>
              </a:spcBef>
              <a:buClr>
                <a:schemeClr val="tx1"/>
              </a:buClr>
              <a:defRPr/>
            </a:pPr>
            <a:r>
              <a:rPr lang="en-US" sz="2400" dirty="0">
                <a:effectLst>
                  <a:outerShdw blurRad="38100" dist="38100" dir="2700000" algn="tl">
                    <a:srgbClr val="000000">
                      <a:alpha val="43137"/>
                    </a:srgbClr>
                  </a:outerShdw>
                </a:effectLst>
                <a:cs typeface="Arial" pitchFamily="34" charset="0"/>
              </a:rPr>
              <a:t>Can plot personal data on Excel spreadsheet</a:t>
            </a:r>
          </a:p>
        </p:txBody>
      </p:sp>
    </p:spTree>
    <p:extLst>
      <p:ext uri="{BB962C8B-B14F-4D97-AF65-F5344CB8AC3E}">
        <p14:creationId xmlns:p14="http://schemas.microsoft.com/office/powerpoint/2010/main" val="1937329360"/>
      </p:ext>
    </p:ext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25120" y="0"/>
            <a:ext cx="12517120" cy="7040880"/>
          </a:xfrm>
          <a:prstGeom prst="rect">
            <a:avLst/>
          </a:prstGeom>
        </p:spPr>
      </p:pic>
    </p:spTree>
    <p:extLst>
      <p:ext uri="{BB962C8B-B14F-4D97-AF65-F5344CB8AC3E}">
        <p14:creationId xmlns:p14="http://schemas.microsoft.com/office/powerpoint/2010/main" val="3731564504"/>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825" y="0"/>
            <a:ext cx="12192000" cy="6858000"/>
          </a:xfrm>
          <a:prstGeom prst="rect">
            <a:avLst/>
          </a:prstGeom>
        </p:spPr>
      </p:pic>
      <p:sp>
        <p:nvSpPr>
          <p:cNvPr id="3" name="Circle: Hollow 2">
            <a:extLst>
              <a:ext uri="{FF2B5EF4-FFF2-40B4-BE49-F238E27FC236}">
                <a16:creationId xmlns:a16="http://schemas.microsoft.com/office/drawing/2014/main" id="{B254619C-C45D-4DEE-8346-C6094A726D3D}"/>
              </a:ext>
            </a:extLst>
          </p:cNvPr>
          <p:cNvSpPr>
            <a:spLocks noChangeAspect="1"/>
          </p:cNvSpPr>
          <p:nvPr/>
        </p:nvSpPr>
        <p:spPr>
          <a:xfrm>
            <a:off x="3597881" y="2277849"/>
            <a:ext cx="182880" cy="182880"/>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 name="Circle: Hollow 6">
            <a:extLst>
              <a:ext uri="{FF2B5EF4-FFF2-40B4-BE49-F238E27FC236}">
                <a16:creationId xmlns:a16="http://schemas.microsoft.com/office/drawing/2014/main" id="{BB62987D-D2C7-4268-98FA-E40C2B595B04}"/>
              </a:ext>
            </a:extLst>
          </p:cNvPr>
          <p:cNvSpPr>
            <a:spLocks noChangeAspect="1"/>
          </p:cNvSpPr>
          <p:nvPr/>
        </p:nvSpPr>
        <p:spPr>
          <a:xfrm>
            <a:off x="3597881" y="3337560"/>
            <a:ext cx="182880" cy="182880"/>
          </a:xfrm>
          <a:prstGeom prst="don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id="{D48743D2-0929-45FA-BEE5-7EA3F5AB7676}"/>
              </a:ext>
            </a:extLst>
          </p:cNvPr>
          <p:cNvPicPr>
            <a:picLocks noChangeAspect="1"/>
          </p:cNvPicPr>
          <p:nvPr/>
        </p:nvPicPr>
        <p:blipFill>
          <a:blip r:embed="rId3"/>
          <a:stretch>
            <a:fillRect/>
          </a:stretch>
        </p:blipFill>
        <p:spPr>
          <a:xfrm>
            <a:off x="4095487" y="2460729"/>
            <a:ext cx="201185" cy="201185"/>
          </a:xfrm>
          <a:prstGeom prst="rect">
            <a:avLst/>
          </a:prstGeom>
        </p:spPr>
      </p:pic>
      <p:pic>
        <p:nvPicPr>
          <p:cNvPr id="11" name="Picture 10">
            <a:extLst>
              <a:ext uri="{FF2B5EF4-FFF2-40B4-BE49-F238E27FC236}">
                <a16:creationId xmlns:a16="http://schemas.microsoft.com/office/drawing/2014/main" id="{AB370CD8-A6A6-4807-BAD9-0C50B3F2E19B}"/>
              </a:ext>
            </a:extLst>
          </p:cNvPr>
          <p:cNvPicPr>
            <a:picLocks noChangeAspect="1"/>
          </p:cNvPicPr>
          <p:nvPr/>
        </p:nvPicPr>
        <p:blipFill>
          <a:blip r:embed="rId4"/>
          <a:stretch>
            <a:fillRect/>
          </a:stretch>
        </p:blipFill>
        <p:spPr>
          <a:xfrm>
            <a:off x="4095487" y="3337560"/>
            <a:ext cx="201185" cy="201185"/>
          </a:xfrm>
          <a:prstGeom prst="rect">
            <a:avLst/>
          </a:prstGeom>
        </p:spPr>
      </p:pic>
      <p:cxnSp>
        <p:nvCxnSpPr>
          <p:cNvPr id="13" name="Straight Connector 12">
            <a:extLst>
              <a:ext uri="{FF2B5EF4-FFF2-40B4-BE49-F238E27FC236}">
                <a16:creationId xmlns:a16="http://schemas.microsoft.com/office/drawing/2014/main" id="{A8AA8632-A9DB-47B3-9B85-C589C3ADD8E5}"/>
              </a:ext>
            </a:extLst>
          </p:cNvPr>
          <p:cNvCxnSpPr>
            <a:cxnSpLocks/>
            <a:endCxn id="5" idx="1"/>
          </p:cNvCxnSpPr>
          <p:nvPr/>
        </p:nvCxnSpPr>
        <p:spPr>
          <a:xfrm>
            <a:off x="3689321" y="2369289"/>
            <a:ext cx="406166" cy="19203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17A974-0578-465C-A0FF-50C0CBF22785}"/>
              </a:ext>
            </a:extLst>
          </p:cNvPr>
          <p:cNvCxnSpPr>
            <a:stCxn id="7" idx="6"/>
            <a:endCxn id="11" idx="1"/>
          </p:cNvCxnSpPr>
          <p:nvPr/>
        </p:nvCxnSpPr>
        <p:spPr>
          <a:xfrm>
            <a:off x="3780761" y="3429000"/>
            <a:ext cx="314726" cy="915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529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963" y="604256"/>
            <a:ext cx="3532144" cy="5303520"/>
          </a:xfrm>
          <a:prstGeom prst="rect">
            <a:avLst/>
          </a:prstGeom>
        </p:spPr>
      </p:pic>
      <p:pic>
        <p:nvPicPr>
          <p:cNvPr id="8" name="Picture 7"/>
          <p:cNvPicPr>
            <a:picLocks noChangeAspect="1"/>
          </p:cNvPicPr>
          <p:nvPr/>
        </p:nvPicPr>
        <p:blipFill>
          <a:blip r:embed="rId4"/>
          <a:stretch>
            <a:fillRect/>
          </a:stretch>
        </p:blipFill>
        <p:spPr>
          <a:xfrm>
            <a:off x="7784406" y="604256"/>
            <a:ext cx="4252310" cy="5303520"/>
          </a:xfrm>
          <a:prstGeom prst="rect">
            <a:avLst/>
          </a:prstGeom>
        </p:spPr>
      </p:pic>
      <p:pic>
        <p:nvPicPr>
          <p:cNvPr id="4" name="Picture 3" descr="A close up of a sign&#10;&#10;Description generated with high confidence">
            <a:extLst>
              <a:ext uri="{FF2B5EF4-FFF2-40B4-BE49-F238E27FC236}">
                <a16:creationId xmlns:a16="http://schemas.microsoft.com/office/drawing/2014/main" id="{782D55FA-B043-4C9E-A499-C2FB90A21F9E}"/>
              </a:ext>
            </a:extLst>
          </p:cNvPr>
          <p:cNvPicPr>
            <a:picLocks noChangeAspect="1"/>
          </p:cNvPicPr>
          <p:nvPr/>
        </p:nvPicPr>
        <p:blipFill>
          <a:blip r:embed="rId5"/>
          <a:stretch>
            <a:fillRect/>
          </a:stretch>
        </p:blipFill>
        <p:spPr>
          <a:xfrm>
            <a:off x="203200" y="604256"/>
            <a:ext cx="3712464" cy="5303520"/>
          </a:xfrm>
          <a:prstGeom prst="rect">
            <a:avLst/>
          </a:prstGeom>
        </p:spPr>
      </p:pic>
    </p:spTree>
    <p:extLst>
      <p:ext uri="{BB962C8B-B14F-4D97-AF65-F5344CB8AC3E}">
        <p14:creationId xmlns:p14="http://schemas.microsoft.com/office/powerpoint/2010/main" val="95485646"/>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
            <a:ext cx="8229600" cy="1387475"/>
          </a:xfrm>
        </p:spPr>
        <p:txBody>
          <a:bodyPr>
            <a:normAutofit/>
          </a:bodyPr>
          <a:lstStyle/>
          <a:p>
            <a:pPr algn="ctr" eaLnBrk="1" hangingPunct="1"/>
            <a:r>
              <a:rPr lang="en-US" sz="4000" dirty="0">
                <a:effectLst>
                  <a:outerShdw blurRad="38100" dist="38100" dir="2700000" algn="tl">
                    <a:srgbClr val="000000">
                      <a:alpha val="43137"/>
                    </a:srgbClr>
                  </a:outerShdw>
                </a:effectLst>
              </a:rPr>
              <a:t>Client Graph</a:t>
            </a:r>
          </a:p>
        </p:txBody>
      </p:sp>
      <p:sp>
        <p:nvSpPr>
          <p:cNvPr id="547843" name="Rectangle 3"/>
          <p:cNvSpPr>
            <a:spLocks noGrp="1" noChangeArrowheads="1"/>
          </p:cNvSpPr>
          <p:nvPr>
            <p:ph idx="1"/>
          </p:nvPr>
        </p:nvSpPr>
        <p:spPr>
          <a:xfrm>
            <a:off x="2209800" y="1264024"/>
            <a:ext cx="7772400" cy="5105400"/>
          </a:xfrm>
        </p:spPr>
        <p:txBody>
          <a:bodyPr>
            <a:normAutofit/>
          </a:bodyPr>
          <a:lstStyle/>
          <a:p>
            <a:pPr marL="0" indent="0">
              <a:buClr>
                <a:schemeClr val="tx1"/>
              </a:buClr>
              <a:buNone/>
            </a:pPr>
            <a:endParaRPr lang="en-US" dirty="0">
              <a:effectLst>
                <a:outerShdw blurRad="38100" dist="38100" dir="2700000" algn="tl">
                  <a:srgbClr val="000000">
                    <a:alpha val="43137"/>
                  </a:srgbClr>
                </a:outerShdw>
              </a:effectLst>
              <a:latin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361" y="-2569780"/>
            <a:ext cx="14660722"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0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5037" y="0"/>
            <a:ext cx="9773779" cy="1541669"/>
          </a:xfrm>
          <a:effectLst/>
        </p:spPr>
        <p:txBody>
          <a:bodyPr>
            <a:normAutofit/>
          </a:bodyPr>
          <a:lstStyle/>
          <a:p>
            <a:pPr>
              <a:defRPr/>
            </a:pPr>
            <a:r>
              <a:rPr lang="en-US" sz="4400" dirty="0">
                <a:solidFill>
                  <a:schemeClr val="tx1"/>
                </a:solidFill>
                <a:effectLst>
                  <a:outerShdw blurRad="38100" dist="38100" dir="2700000" algn="tl">
                    <a:srgbClr val="000000">
                      <a:alpha val="43137"/>
                    </a:srgbClr>
                  </a:outerShdw>
                </a:effectLst>
                <a:latin typeface="Arial" pitchFamily="34" charset="0"/>
                <a:cs typeface="Arial" pitchFamily="34" charset="0"/>
              </a:rPr>
              <a:t>Strategy #2</a:t>
            </a:r>
            <a:br>
              <a:rPr lang="en-US" b="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3600" dirty="0">
                <a:solidFill>
                  <a:schemeClr val="tx1"/>
                </a:solidFill>
                <a:effectLst>
                  <a:outerShdw blurRad="38100" dist="38100" dir="2700000" algn="tl">
                    <a:srgbClr val="000000">
                      <a:alpha val="43137"/>
                    </a:srgbClr>
                  </a:outerShdw>
                </a:effectLst>
                <a:latin typeface="Arial" pitchFamily="34" charset="0"/>
                <a:cs typeface="Arial" pitchFamily="34" charset="0"/>
              </a:rPr>
              <a:t>Focus on Engagement</a:t>
            </a:r>
            <a:endParaRPr lang="en-US" sz="4400" dirty="0">
              <a:solidFill>
                <a:schemeClr val="tx1"/>
              </a:solidFill>
              <a:effectLst>
                <a:outerShdw blurRad="38100" dist="38100" dir="2700000" algn="tl">
                  <a:srgbClr val="000000">
                    <a:alpha val="43137"/>
                  </a:srgbClr>
                </a:outerShdw>
              </a:effectLst>
              <a:latin typeface="Arial Rounded MT Bold" pitchFamily="34" charset="0"/>
              <a:cs typeface="Arial" pitchFamily="34" charset="0"/>
            </a:endParaRPr>
          </a:p>
        </p:txBody>
      </p:sp>
      <p:sp>
        <p:nvSpPr>
          <p:cNvPr id="5" name="Content Placeholder 4"/>
          <p:cNvSpPr>
            <a:spLocks noGrp="1"/>
          </p:cNvSpPr>
          <p:nvPr>
            <p:ph idx="1"/>
          </p:nvPr>
        </p:nvSpPr>
        <p:spPr>
          <a:xfrm>
            <a:off x="394448" y="1541669"/>
            <a:ext cx="11157472" cy="4859133"/>
          </a:xfrm>
          <a:effectLst/>
        </p:spPr>
        <p:txBody>
          <a:bodyPr>
            <a:normAutofit/>
          </a:bodyPr>
          <a:lstStyle/>
          <a:p>
            <a:pPr marL="441712" indent="-285750">
              <a:lnSpc>
                <a:spcPct val="100000"/>
              </a:lnSpc>
              <a:spcBef>
                <a:spcPts val="600"/>
              </a:spcBef>
              <a:buClr>
                <a:schemeClr val="tx1"/>
              </a:buClr>
              <a:buSzPct val="100000"/>
              <a:defRPr/>
            </a:pPr>
            <a:r>
              <a:rPr lang="en-US" dirty="0" err="1">
                <a:effectLst/>
                <a:cs typeface="Arial" pitchFamily="34" charset="0"/>
              </a:rPr>
              <a:t>Orlinsky</a:t>
            </a:r>
            <a:r>
              <a:rPr lang="en-US" dirty="0">
                <a:effectLst/>
                <a:cs typeface="Arial" pitchFamily="34" charset="0"/>
              </a:rPr>
              <a:t>, </a:t>
            </a:r>
            <a:r>
              <a:rPr lang="en-US" dirty="0" err="1">
                <a:effectLst/>
                <a:cs typeface="Arial" pitchFamily="34" charset="0"/>
              </a:rPr>
              <a:t>Rønnestad</a:t>
            </a:r>
            <a:r>
              <a:rPr lang="en-US" dirty="0">
                <a:effectLst/>
                <a:cs typeface="Arial" pitchFamily="34" charset="0"/>
              </a:rPr>
              <a:t>, and </a:t>
            </a:r>
            <a:r>
              <a:rPr lang="en-US" dirty="0" err="1">
                <a:effectLst/>
                <a:cs typeface="Arial" pitchFamily="34" charset="0"/>
              </a:rPr>
              <a:t>Willutzki</a:t>
            </a:r>
            <a:r>
              <a:rPr lang="en-US" dirty="0">
                <a:effectLst/>
                <a:cs typeface="Arial" pitchFamily="34" charset="0"/>
              </a:rPr>
              <a:t> (2004) observe, “The quality of the patient’s participation… [emerges] as the most important [process] determinant in outcome” (p. 324). Clients who are more engaged and involved in therapy are likely to receive greater benefit from therapy.</a:t>
            </a:r>
            <a:endParaRPr lang="en-US" dirty="0">
              <a:solidFill>
                <a:schemeClr val="tx1"/>
              </a:solidFill>
              <a:effectLst/>
              <a:cs typeface="Arial" pitchFamily="34" charset="0"/>
            </a:endParaRPr>
          </a:p>
          <a:p>
            <a:pPr marL="441712" indent="-285750">
              <a:lnSpc>
                <a:spcPct val="100000"/>
              </a:lnSpc>
              <a:spcBef>
                <a:spcPts val="600"/>
              </a:spcBef>
              <a:buClr>
                <a:schemeClr val="tx1"/>
              </a:buClr>
              <a:buSzPct val="100000"/>
              <a:defRPr/>
            </a:pPr>
            <a:r>
              <a:rPr lang="en-US" dirty="0">
                <a:solidFill>
                  <a:schemeClr val="tx1"/>
                </a:solidFill>
                <a:effectLst/>
                <a:cs typeface="Arial" pitchFamily="34" charset="0"/>
              </a:rPr>
              <a:t>Next to the level of functioning at intake, the consumer’s rating of the alliance is the best predictor of treatment outcome and is more highly correlated with outcome than clinician ratings (Martin, </a:t>
            </a:r>
            <a:r>
              <a:rPr lang="en-US" dirty="0" err="1">
                <a:solidFill>
                  <a:schemeClr val="tx1"/>
                </a:solidFill>
                <a:effectLst/>
                <a:cs typeface="Arial" pitchFamily="34" charset="0"/>
              </a:rPr>
              <a:t>Garske</a:t>
            </a:r>
            <a:r>
              <a:rPr lang="en-US" dirty="0">
                <a:solidFill>
                  <a:schemeClr val="tx1"/>
                </a:solidFill>
                <a:effectLst/>
                <a:cs typeface="Arial" pitchFamily="34" charset="0"/>
              </a:rPr>
              <a:t>, &amp; Davis, 2000; Norcross, 2011). Better client-therapist alliances lead to better outcomes whereas clients of therapists with weaker alliances tend to drop out at higher rates and experience poorer outcomes (Hubble et al., 2010; Lambert, 2010).</a:t>
            </a:r>
          </a:p>
          <a:p>
            <a:pPr marL="441712" indent="-285750">
              <a:lnSpc>
                <a:spcPct val="100000"/>
              </a:lnSpc>
              <a:spcBef>
                <a:spcPts val="600"/>
              </a:spcBef>
              <a:buClr>
                <a:schemeClr val="tx1"/>
              </a:buClr>
              <a:buSzPct val="100000"/>
              <a:defRPr/>
            </a:pPr>
            <a:r>
              <a:rPr lang="en-US" dirty="0">
                <a:effectLst/>
                <a:cs typeface="Arial" pitchFamily="34" charset="0"/>
              </a:rPr>
              <a:t>Emphasis is on an “error-centric” culture in which negative client feedback is sought as a means of learning about what is not working and/or failing and then responding to that feedback.</a:t>
            </a:r>
            <a:endParaRPr lang="en-US" dirty="0">
              <a:solidFill>
                <a:schemeClr val="tx1"/>
              </a:solidFill>
              <a:effectLst/>
              <a:cs typeface="Arial" pitchFamily="34" charset="0"/>
            </a:endParaRPr>
          </a:p>
          <a:p>
            <a:pPr marL="233362" indent="0">
              <a:lnSpc>
                <a:spcPct val="100000"/>
              </a:lnSpc>
              <a:buClr>
                <a:schemeClr val="tx1"/>
              </a:buClr>
              <a:buSzPct val="100000"/>
              <a:buNone/>
              <a:defRPr/>
            </a:pPr>
            <a:endParaRPr lang="en-US" dirty="0">
              <a:solidFill>
                <a:schemeClr val="tx1"/>
              </a:solidFill>
              <a:effectLst>
                <a:outerShdw blurRad="38100" dist="38100" dir="2700000" algn="tl">
                  <a:srgbClr val="000000">
                    <a:alpha val="43137"/>
                  </a:srgbClr>
                </a:outerShdw>
              </a:effectLst>
              <a:cs typeface="Arial" pitchFamily="34" charset="0"/>
            </a:endParaRPr>
          </a:p>
        </p:txBody>
      </p:sp>
      <p:sp>
        <p:nvSpPr>
          <p:cNvPr id="2" name="TextBox 1"/>
          <p:cNvSpPr txBox="1"/>
          <p:nvPr/>
        </p:nvSpPr>
        <p:spPr>
          <a:xfrm>
            <a:off x="756715" y="5310706"/>
            <a:ext cx="10397157" cy="1323439"/>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Hubble, M. A., Duncan, B. L., Miller, S. D., &amp; </a:t>
            </a:r>
            <a:r>
              <a:rPr kumimoji="0" lang="en-US" sz="1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Wampold</a:t>
            </a:r>
            <a:r>
              <a:rPr kumimoji="0" lang="en-US"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B. E. (2010). Introduction. In B. L. Duncan, S. D. Miller, B. E. </a:t>
            </a:r>
            <a:r>
              <a:rPr kumimoji="0" lang="en-US" sz="1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Wampold</a:t>
            </a:r>
            <a:r>
              <a:rPr kumimoji="0" lang="en-US"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&amp; M. A. Hubble (Eds.), </a:t>
            </a:r>
            <a:r>
              <a:rPr kumimoji="0" lang="en-US" sz="1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The heart and soul of change: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Delivering what works in therapy</a:t>
            </a:r>
            <a:r>
              <a:rPr kumimoji="0" lang="en-US"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(2nd ed.)(pp. 23-46). Washington, DC: American Psychological Association.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Lambert, M. J. (2010). </a:t>
            </a:r>
            <a:r>
              <a:rPr kumimoji="0" lang="en-US" sz="1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Prevention of treatment failure: The use of measuring, monitoring, and feedback in clinical practice</a:t>
            </a:r>
            <a:r>
              <a:rPr kumimoji="0" lang="en-US"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Washington, DC: American Psychological Association.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Martin, D. J., </a:t>
            </a:r>
            <a:r>
              <a:rPr kumimoji="0" lang="en-US" sz="1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Garske</a:t>
            </a:r>
            <a:r>
              <a:rPr kumimoji="0" lang="en-US"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J. P., &amp; Davis, M. K. (2000). Relationship of the therapeutic alliance with outcome and other variables: A meta-analytic review. </a:t>
            </a:r>
            <a:r>
              <a:rPr kumimoji="0" lang="en-US" sz="1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Journal of Consulting and Clinical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Psychology, 68</a:t>
            </a:r>
            <a:r>
              <a:rPr kumimoji="0" lang="en-US"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(3), 438–450.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Norcross, J. C. (Ed.). (2011). </a:t>
            </a:r>
            <a:r>
              <a:rPr kumimoji="0" lang="en-US" sz="1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Psychotherapy relationships that work: Evidence-based responsiveness </a:t>
            </a:r>
            <a:r>
              <a:rPr kumimoji="0" lang="en-US"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(2nd ed.). New York: Oxford.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Orlinsky</a:t>
            </a:r>
            <a:r>
              <a:rPr kumimoji="0" lang="en-US"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D. E., </a:t>
            </a:r>
            <a:r>
              <a:rPr kumimoji="0" lang="en-US" sz="1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Rønnestad</a:t>
            </a:r>
            <a:r>
              <a:rPr kumimoji="0" lang="en-US"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M. H., </a:t>
            </a:r>
            <a:r>
              <a:rPr kumimoji="0" lang="en-US" sz="1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Willutzki</a:t>
            </a:r>
            <a:r>
              <a:rPr kumimoji="0" lang="en-US"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U. (2004). Fifty years of psychotherapy process-outcome research: Continuity and change. In M. J. Lambert (Ed.), </a:t>
            </a:r>
            <a:r>
              <a:rPr kumimoji="0" lang="en-US" sz="1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Bergin and Garfield’s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handbook of psychotherapy and behavior change </a:t>
            </a:r>
            <a:r>
              <a:rPr kumimoji="0" lang="en-US"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(5th ed.)(pp. 307-390). New York: Wiley.</a:t>
            </a:r>
          </a:p>
        </p:txBody>
      </p:sp>
    </p:spTree>
    <p:extLst>
      <p:ext uri="{BB962C8B-B14F-4D97-AF65-F5344CB8AC3E}">
        <p14:creationId xmlns:p14="http://schemas.microsoft.com/office/powerpoint/2010/main" val="14167092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7291" y="304800"/>
            <a:ext cx="10353762" cy="970450"/>
          </a:xfrm>
          <a:effectLst/>
        </p:spPr>
        <p:txBody>
          <a:bodyPr>
            <a:normAutofit/>
          </a:bodyPr>
          <a:lstStyle/>
          <a:p>
            <a:pPr>
              <a:defRPr/>
            </a:pPr>
            <a:r>
              <a:rPr lang="en-US" b="0" cap="none" dirty="0">
                <a:solidFill>
                  <a:schemeClr val="tx1"/>
                </a:solidFill>
                <a:effectLst>
                  <a:outerShdw blurRad="38100" dist="38100" dir="2700000" algn="tl">
                    <a:srgbClr val="000000">
                      <a:alpha val="43137"/>
                    </a:srgbClr>
                  </a:outerShdw>
                </a:effectLst>
                <a:latin typeface="Arial" pitchFamily="34" charset="0"/>
                <a:cs typeface="Arial" pitchFamily="34" charset="0"/>
              </a:rPr>
              <a:t>What is the Therapeutic Alliance?</a:t>
            </a:r>
          </a:p>
        </p:txBody>
      </p:sp>
      <p:sp>
        <p:nvSpPr>
          <p:cNvPr id="5" name="Content Placeholder 4"/>
          <p:cNvSpPr>
            <a:spLocks noGrp="1"/>
          </p:cNvSpPr>
          <p:nvPr>
            <p:ph sz="half" idx="1"/>
          </p:nvPr>
        </p:nvSpPr>
        <p:spPr>
          <a:xfrm>
            <a:off x="703063" y="1589103"/>
            <a:ext cx="5361109" cy="4960784"/>
          </a:xfrm>
          <a:effectLst/>
        </p:spPr>
        <p:txBody>
          <a:bodyPr>
            <a:normAutofit/>
          </a:bodyPr>
          <a:lstStyle/>
          <a:p>
            <a:pPr marL="119062" indent="0">
              <a:lnSpc>
                <a:spcPct val="100000"/>
              </a:lnSpc>
              <a:buClrTx/>
              <a:buSzPct val="100000"/>
              <a:buNone/>
              <a:defRPr/>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The therapeutic alliance refers to the quality and strength of the collaborative relationship between the client and therapist and is comprised of four empirically established components: </a:t>
            </a:r>
            <a:endParaRPr lang="en-US" sz="10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461962" indent="-342900">
              <a:lnSpc>
                <a:spcPct val="100000"/>
              </a:lnSpc>
              <a:buClrTx/>
              <a:buSzPct val="100000"/>
              <a:buFont typeface="+mj-lt"/>
              <a:buAutoNum type="arabicParenR"/>
              <a:defRPr/>
            </a:pPr>
            <a:r>
              <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rPr>
              <a:t>agreement on the goals, meaning or purpose of the treatment;</a:t>
            </a:r>
          </a:p>
          <a:p>
            <a:pPr marL="461962" indent="-342900">
              <a:lnSpc>
                <a:spcPct val="100000"/>
              </a:lnSpc>
              <a:buClrTx/>
              <a:buSzPct val="100000"/>
              <a:buFont typeface="+mj-lt"/>
              <a:buAutoNum type="arabicParenR"/>
              <a:defRPr/>
            </a:pPr>
            <a:r>
              <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rPr>
              <a:t>agreement on the means and methods used;</a:t>
            </a:r>
          </a:p>
          <a:p>
            <a:pPr marL="461962" indent="-342900">
              <a:lnSpc>
                <a:spcPct val="100000"/>
              </a:lnSpc>
              <a:buClrTx/>
              <a:buSzPct val="100000"/>
              <a:buFont typeface="+mj-lt"/>
              <a:buAutoNum type="arabicParenR"/>
              <a:defRPr/>
            </a:pPr>
            <a:r>
              <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rPr>
              <a:t>the client’s view of the relationship (including the therapist being perceived as warm, empathic, and genuine); and,</a:t>
            </a:r>
          </a:p>
          <a:p>
            <a:pPr marL="461962" indent="-342900">
              <a:lnSpc>
                <a:spcPct val="100000"/>
              </a:lnSpc>
              <a:buClrTx/>
              <a:buSzPct val="100000"/>
              <a:buFont typeface="+mj-lt"/>
              <a:buAutoNum type="arabicParenR"/>
              <a:defRPr/>
            </a:pPr>
            <a:r>
              <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rPr>
              <a:t>accommodating the client’s preferences.</a:t>
            </a:r>
            <a:endParaRPr lang="en-US" sz="1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118872" indent="0">
              <a:buClrTx/>
              <a:buSzPct val="100000"/>
              <a:buNone/>
              <a:defRPr/>
            </a:pPr>
            <a:endParaRPr lang="en-US" sz="10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Content Placeholder 6"/>
          <p:cNvSpPr>
            <a:spLocks noGrp="1"/>
          </p:cNvSpPr>
          <p:nvPr>
            <p:ph sz="half" idx="2"/>
          </p:nvPr>
        </p:nvSpPr>
        <p:spPr/>
        <p:txBody>
          <a:bodyPr>
            <a:normAutofit/>
          </a:bodyPr>
          <a:lstStyle/>
          <a:p>
            <a:pPr marL="36900" indent="0">
              <a:buNone/>
            </a:pPr>
            <a:endParaRPr lang="en-US" dirty="0"/>
          </a:p>
        </p:txBody>
      </p:sp>
      <p:grpSp>
        <p:nvGrpSpPr>
          <p:cNvPr id="28" name="Group 27"/>
          <p:cNvGrpSpPr>
            <a:grpSpLocks noChangeAspect="1"/>
          </p:cNvGrpSpPr>
          <p:nvPr/>
        </p:nvGrpSpPr>
        <p:grpSpPr bwMode="auto">
          <a:xfrm>
            <a:off x="6552546" y="1859917"/>
            <a:ext cx="4665076" cy="3756296"/>
            <a:chOff x="2133" y="1215"/>
            <a:chExt cx="3927" cy="3162"/>
          </a:xfrm>
        </p:grpSpPr>
        <p:sp>
          <p:nvSpPr>
            <p:cNvPr id="29" name="Text Box 11"/>
            <p:cNvSpPr txBox="1">
              <a:spLocks noChangeArrowheads="1"/>
            </p:cNvSpPr>
            <p:nvPr/>
          </p:nvSpPr>
          <p:spPr bwMode="auto">
            <a:xfrm>
              <a:off x="4908" y="2480"/>
              <a:ext cx="1152" cy="544"/>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lgn="ctr" eaLnBrk="1" hangingPunct="1">
                <a:spcBef>
                  <a:spcPct val="50000"/>
                </a:spcBef>
                <a:defRPr/>
              </a:pPr>
              <a:r>
                <a:rPr lang="en-US" dirty="0">
                  <a:solidFill>
                    <a:prstClr val="white"/>
                  </a:solidFill>
                  <a:latin typeface="Arial" panose="020B0604020202020204" pitchFamily="34" charset="0"/>
                  <a:cs typeface="Arial" panose="020B0604020202020204" pitchFamily="34" charset="0"/>
                </a:rPr>
                <a:t>Means or Methods</a:t>
              </a:r>
            </a:p>
          </p:txBody>
        </p:sp>
        <p:sp>
          <p:nvSpPr>
            <p:cNvPr id="30" name="Text Box 9"/>
            <p:cNvSpPr txBox="1">
              <a:spLocks noChangeArrowheads="1"/>
            </p:cNvSpPr>
            <p:nvPr/>
          </p:nvSpPr>
          <p:spPr bwMode="auto">
            <a:xfrm>
              <a:off x="2133" y="2291"/>
              <a:ext cx="1344" cy="777"/>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lgn="ctr" eaLnBrk="1" hangingPunct="1">
                <a:spcBef>
                  <a:spcPct val="50000"/>
                </a:spcBef>
                <a:defRPr/>
              </a:pPr>
              <a:r>
                <a:rPr lang="en-US" dirty="0">
                  <a:solidFill>
                    <a:prstClr val="white"/>
                  </a:solidFill>
                  <a:latin typeface="Arial" panose="020B0604020202020204" pitchFamily="34" charset="0"/>
                  <a:cs typeface="Arial" panose="020B0604020202020204" pitchFamily="34" charset="0"/>
                </a:rPr>
                <a:t>Goals, </a:t>
              </a:r>
              <a:br>
                <a:rPr lang="en-US" dirty="0">
                  <a:solidFill>
                    <a:prstClr val="white"/>
                  </a:solidFill>
                  <a:latin typeface="Arial" panose="020B0604020202020204" pitchFamily="34" charset="0"/>
                  <a:cs typeface="Arial" panose="020B0604020202020204" pitchFamily="34" charset="0"/>
                </a:rPr>
              </a:br>
              <a:r>
                <a:rPr lang="en-US" dirty="0">
                  <a:solidFill>
                    <a:prstClr val="white"/>
                  </a:solidFill>
                  <a:latin typeface="Arial" panose="020B0604020202020204" pitchFamily="34" charset="0"/>
                  <a:cs typeface="Arial" panose="020B0604020202020204" pitchFamily="34" charset="0"/>
                </a:rPr>
                <a:t>Meaning or Purpose</a:t>
              </a:r>
            </a:p>
          </p:txBody>
        </p:sp>
        <p:sp>
          <p:nvSpPr>
            <p:cNvPr id="31" name="Freeform 30"/>
            <p:cNvSpPr>
              <a:spLocks/>
            </p:cNvSpPr>
            <p:nvPr/>
          </p:nvSpPr>
          <p:spPr bwMode="auto">
            <a:xfrm>
              <a:off x="4512" y="2064"/>
              <a:ext cx="369" cy="1352"/>
            </a:xfrm>
            <a:custGeom>
              <a:avLst/>
              <a:gdLst>
                <a:gd name="T0" fmla="*/ 47 w 1122"/>
                <a:gd name="T1" fmla="*/ 3 h 3374"/>
                <a:gd name="T2" fmla="*/ 41 w 1122"/>
                <a:gd name="T3" fmla="*/ 5 h 3374"/>
                <a:gd name="T4" fmla="*/ 35 w 1122"/>
                <a:gd name="T5" fmla="*/ 8 h 3374"/>
                <a:gd name="T6" fmla="*/ 30 w 1122"/>
                <a:gd name="T7" fmla="*/ 11 h 3374"/>
                <a:gd name="T8" fmla="*/ 25 w 1122"/>
                <a:gd name="T9" fmla="*/ 15 h 3374"/>
                <a:gd name="T10" fmla="*/ 16 w 1122"/>
                <a:gd name="T11" fmla="*/ 24 h 3374"/>
                <a:gd name="T12" fmla="*/ 9 w 1122"/>
                <a:gd name="T13" fmla="*/ 36 h 3374"/>
                <a:gd name="T14" fmla="*/ 4 w 1122"/>
                <a:gd name="T15" fmla="*/ 48 h 3374"/>
                <a:gd name="T16" fmla="*/ 2 w 1122"/>
                <a:gd name="T17" fmla="*/ 54 h 3374"/>
                <a:gd name="T18" fmla="*/ 1 w 1122"/>
                <a:gd name="T19" fmla="*/ 62 h 3374"/>
                <a:gd name="T20" fmla="*/ 0 w 1122"/>
                <a:gd name="T21" fmla="*/ 69 h 3374"/>
                <a:gd name="T22" fmla="*/ 0 w 1122"/>
                <a:gd name="T23" fmla="*/ 77 h 3374"/>
                <a:gd name="T24" fmla="*/ 0 w 1122"/>
                <a:gd name="T25" fmla="*/ 84 h 3374"/>
                <a:gd name="T26" fmla="*/ 2 w 1122"/>
                <a:gd name="T27" fmla="*/ 92 h 3374"/>
                <a:gd name="T28" fmla="*/ 249 w 1122"/>
                <a:gd name="T29" fmla="*/ 1301 h 3374"/>
                <a:gd name="T30" fmla="*/ 251 w 1122"/>
                <a:gd name="T31" fmla="*/ 1308 h 3374"/>
                <a:gd name="T32" fmla="*/ 255 w 1122"/>
                <a:gd name="T33" fmla="*/ 1317 h 3374"/>
                <a:gd name="T34" fmla="*/ 262 w 1122"/>
                <a:gd name="T35" fmla="*/ 1328 h 3374"/>
                <a:gd name="T36" fmla="*/ 271 w 1122"/>
                <a:gd name="T37" fmla="*/ 1338 h 3374"/>
                <a:gd name="T38" fmla="*/ 281 w 1122"/>
                <a:gd name="T39" fmla="*/ 1345 h 3374"/>
                <a:gd name="T40" fmla="*/ 289 w 1122"/>
                <a:gd name="T41" fmla="*/ 1348 h 3374"/>
                <a:gd name="T42" fmla="*/ 295 w 1122"/>
                <a:gd name="T43" fmla="*/ 1350 h 3374"/>
                <a:gd name="T44" fmla="*/ 301 w 1122"/>
                <a:gd name="T45" fmla="*/ 1352 h 3374"/>
                <a:gd name="T46" fmla="*/ 307 w 1122"/>
                <a:gd name="T47" fmla="*/ 1352 h 3374"/>
                <a:gd name="T48" fmla="*/ 313 w 1122"/>
                <a:gd name="T49" fmla="*/ 1352 h 3374"/>
                <a:gd name="T50" fmla="*/ 319 w 1122"/>
                <a:gd name="T51" fmla="*/ 1351 h 3374"/>
                <a:gd name="T52" fmla="*/ 324 w 1122"/>
                <a:gd name="T53" fmla="*/ 1350 h 3374"/>
                <a:gd name="T54" fmla="*/ 329 w 1122"/>
                <a:gd name="T55" fmla="*/ 1348 h 3374"/>
                <a:gd name="T56" fmla="*/ 335 w 1122"/>
                <a:gd name="T57" fmla="*/ 1345 h 3374"/>
                <a:gd name="T58" fmla="*/ 345 w 1122"/>
                <a:gd name="T59" fmla="*/ 1338 h 3374"/>
                <a:gd name="T60" fmla="*/ 354 w 1122"/>
                <a:gd name="T61" fmla="*/ 1328 h 3374"/>
                <a:gd name="T62" fmla="*/ 361 w 1122"/>
                <a:gd name="T63" fmla="*/ 1317 h 3374"/>
                <a:gd name="T64" fmla="*/ 365 w 1122"/>
                <a:gd name="T65" fmla="*/ 1304 h 3374"/>
                <a:gd name="T66" fmla="*/ 367 w 1122"/>
                <a:gd name="T67" fmla="*/ 1297 h 3374"/>
                <a:gd name="T68" fmla="*/ 368 w 1122"/>
                <a:gd name="T69" fmla="*/ 1290 h 3374"/>
                <a:gd name="T70" fmla="*/ 368 w 1122"/>
                <a:gd name="T71" fmla="*/ 1283 h 3374"/>
                <a:gd name="T72" fmla="*/ 369 w 1122"/>
                <a:gd name="T73" fmla="*/ 1276 h 3374"/>
                <a:gd name="T74" fmla="*/ 368 w 1122"/>
                <a:gd name="T75" fmla="*/ 1268 h 3374"/>
                <a:gd name="T76" fmla="*/ 367 w 1122"/>
                <a:gd name="T77" fmla="*/ 1261 h 3374"/>
                <a:gd name="T78" fmla="*/ 120 w 1122"/>
                <a:gd name="T79" fmla="*/ 53 h 3374"/>
                <a:gd name="T80" fmla="*/ 117 w 1122"/>
                <a:gd name="T81" fmla="*/ 46 h 3374"/>
                <a:gd name="T82" fmla="*/ 113 w 1122"/>
                <a:gd name="T83" fmla="*/ 35 h 3374"/>
                <a:gd name="T84" fmla="*/ 107 w 1122"/>
                <a:gd name="T85" fmla="*/ 24 h 3374"/>
                <a:gd name="T86" fmla="*/ 98 w 1122"/>
                <a:gd name="T87" fmla="*/ 15 h 3374"/>
                <a:gd name="T88" fmla="*/ 91 w 1122"/>
                <a:gd name="T89" fmla="*/ 9 h 3374"/>
                <a:gd name="T90" fmla="*/ 85 w 1122"/>
                <a:gd name="T91" fmla="*/ 6 h 3374"/>
                <a:gd name="T92" fmla="*/ 79 w 1122"/>
                <a:gd name="T93" fmla="*/ 3 h 3374"/>
                <a:gd name="T94" fmla="*/ 73 w 1122"/>
                <a:gd name="T95" fmla="*/ 1 h 3374"/>
                <a:gd name="T96" fmla="*/ 68 w 1122"/>
                <a:gd name="T97" fmla="*/ 0 h 3374"/>
                <a:gd name="T98" fmla="*/ 61 w 1122"/>
                <a:gd name="T99" fmla="*/ 0 h 3374"/>
                <a:gd name="T100" fmla="*/ 56 w 1122"/>
                <a:gd name="T101" fmla="*/ 0 h 3374"/>
                <a:gd name="T102" fmla="*/ 49 w 1122"/>
                <a:gd name="T103" fmla="*/ 1 h 33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2"/>
                <a:gd name="T157" fmla="*/ 0 h 3374"/>
                <a:gd name="T158" fmla="*/ 1122 w 1122"/>
                <a:gd name="T159" fmla="*/ 3374 h 33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2" h="3374">
                  <a:moveTo>
                    <a:pt x="142" y="8"/>
                  </a:moveTo>
                  <a:lnTo>
                    <a:pt x="142" y="8"/>
                  </a:lnTo>
                  <a:lnTo>
                    <a:pt x="133" y="9"/>
                  </a:lnTo>
                  <a:lnTo>
                    <a:pt x="124" y="12"/>
                  </a:lnTo>
                  <a:lnTo>
                    <a:pt x="114" y="15"/>
                  </a:lnTo>
                  <a:lnTo>
                    <a:pt x="107" y="20"/>
                  </a:lnTo>
                  <a:lnTo>
                    <a:pt x="97" y="23"/>
                  </a:lnTo>
                  <a:lnTo>
                    <a:pt x="90" y="27"/>
                  </a:lnTo>
                  <a:lnTo>
                    <a:pt x="82" y="32"/>
                  </a:lnTo>
                  <a:lnTo>
                    <a:pt x="76" y="38"/>
                  </a:lnTo>
                  <a:lnTo>
                    <a:pt x="60" y="47"/>
                  </a:lnTo>
                  <a:lnTo>
                    <a:pt x="48" y="61"/>
                  </a:lnTo>
                  <a:lnTo>
                    <a:pt x="37" y="75"/>
                  </a:lnTo>
                  <a:lnTo>
                    <a:pt x="28" y="90"/>
                  </a:lnTo>
                  <a:lnTo>
                    <a:pt x="18" y="104"/>
                  </a:lnTo>
                  <a:lnTo>
                    <a:pt x="12" y="121"/>
                  </a:lnTo>
                  <a:lnTo>
                    <a:pt x="7" y="128"/>
                  </a:lnTo>
                  <a:lnTo>
                    <a:pt x="6" y="136"/>
                  </a:lnTo>
                  <a:lnTo>
                    <a:pt x="3" y="145"/>
                  </a:lnTo>
                  <a:lnTo>
                    <a:pt x="3" y="154"/>
                  </a:lnTo>
                  <a:lnTo>
                    <a:pt x="1" y="163"/>
                  </a:lnTo>
                  <a:lnTo>
                    <a:pt x="0" y="172"/>
                  </a:lnTo>
                  <a:lnTo>
                    <a:pt x="0" y="182"/>
                  </a:lnTo>
                  <a:lnTo>
                    <a:pt x="0" y="191"/>
                  </a:lnTo>
                  <a:lnTo>
                    <a:pt x="0" y="200"/>
                  </a:lnTo>
                  <a:lnTo>
                    <a:pt x="1" y="209"/>
                  </a:lnTo>
                  <a:lnTo>
                    <a:pt x="3" y="218"/>
                  </a:lnTo>
                  <a:lnTo>
                    <a:pt x="6" y="229"/>
                  </a:lnTo>
                  <a:lnTo>
                    <a:pt x="754" y="3239"/>
                  </a:lnTo>
                  <a:lnTo>
                    <a:pt x="756" y="3246"/>
                  </a:lnTo>
                  <a:lnTo>
                    <a:pt x="759" y="3255"/>
                  </a:lnTo>
                  <a:lnTo>
                    <a:pt x="762" y="3263"/>
                  </a:lnTo>
                  <a:lnTo>
                    <a:pt x="767" y="3272"/>
                  </a:lnTo>
                  <a:lnTo>
                    <a:pt x="775" y="3287"/>
                  </a:lnTo>
                  <a:lnTo>
                    <a:pt x="785" y="3303"/>
                  </a:lnTo>
                  <a:lnTo>
                    <a:pt x="796" y="3315"/>
                  </a:lnTo>
                  <a:lnTo>
                    <a:pt x="810" y="3329"/>
                  </a:lnTo>
                  <a:lnTo>
                    <a:pt x="824" y="3339"/>
                  </a:lnTo>
                  <a:lnTo>
                    <a:pt x="840" y="3350"/>
                  </a:lnTo>
                  <a:lnTo>
                    <a:pt x="854" y="3356"/>
                  </a:lnTo>
                  <a:lnTo>
                    <a:pt x="871" y="3364"/>
                  </a:lnTo>
                  <a:lnTo>
                    <a:pt x="878" y="3365"/>
                  </a:lnTo>
                  <a:lnTo>
                    <a:pt x="888" y="3368"/>
                  </a:lnTo>
                  <a:lnTo>
                    <a:pt x="897" y="3370"/>
                  </a:lnTo>
                  <a:lnTo>
                    <a:pt x="906" y="3373"/>
                  </a:lnTo>
                  <a:lnTo>
                    <a:pt x="914" y="3373"/>
                  </a:lnTo>
                  <a:lnTo>
                    <a:pt x="923" y="3373"/>
                  </a:lnTo>
                  <a:lnTo>
                    <a:pt x="933" y="3373"/>
                  </a:lnTo>
                  <a:lnTo>
                    <a:pt x="942" y="3374"/>
                  </a:lnTo>
                  <a:lnTo>
                    <a:pt x="951" y="3373"/>
                  </a:lnTo>
                  <a:lnTo>
                    <a:pt x="961" y="3373"/>
                  </a:lnTo>
                  <a:lnTo>
                    <a:pt x="970" y="3371"/>
                  </a:lnTo>
                  <a:lnTo>
                    <a:pt x="979" y="3370"/>
                  </a:lnTo>
                  <a:lnTo>
                    <a:pt x="984" y="3370"/>
                  </a:lnTo>
                  <a:lnTo>
                    <a:pt x="992" y="3367"/>
                  </a:lnTo>
                  <a:lnTo>
                    <a:pt x="1001" y="3364"/>
                  </a:lnTo>
                  <a:lnTo>
                    <a:pt x="1009" y="3359"/>
                  </a:lnTo>
                  <a:lnTo>
                    <a:pt x="1018" y="3356"/>
                  </a:lnTo>
                  <a:lnTo>
                    <a:pt x="1033" y="3347"/>
                  </a:lnTo>
                  <a:lnTo>
                    <a:pt x="1049" y="3338"/>
                  </a:lnTo>
                  <a:lnTo>
                    <a:pt x="1061" y="3326"/>
                  </a:lnTo>
                  <a:lnTo>
                    <a:pt x="1075" y="3313"/>
                  </a:lnTo>
                  <a:lnTo>
                    <a:pt x="1086" y="3300"/>
                  </a:lnTo>
                  <a:lnTo>
                    <a:pt x="1097" y="3286"/>
                  </a:lnTo>
                  <a:lnTo>
                    <a:pt x="1103" y="3269"/>
                  </a:lnTo>
                  <a:lnTo>
                    <a:pt x="1111" y="3254"/>
                  </a:lnTo>
                  <a:lnTo>
                    <a:pt x="1113" y="3245"/>
                  </a:lnTo>
                  <a:lnTo>
                    <a:pt x="1116" y="3237"/>
                  </a:lnTo>
                  <a:lnTo>
                    <a:pt x="1117" y="3228"/>
                  </a:lnTo>
                  <a:lnTo>
                    <a:pt x="1120" y="3220"/>
                  </a:lnTo>
                  <a:lnTo>
                    <a:pt x="1120" y="3211"/>
                  </a:lnTo>
                  <a:lnTo>
                    <a:pt x="1120" y="3202"/>
                  </a:lnTo>
                  <a:lnTo>
                    <a:pt x="1120" y="3193"/>
                  </a:lnTo>
                  <a:lnTo>
                    <a:pt x="1122" y="3184"/>
                  </a:lnTo>
                  <a:lnTo>
                    <a:pt x="1120" y="3174"/>
                  </a:lnTo>
                  <a:lnTo>
                    <a:pt x="1120" y="3165"/>
                  </a:lnTo>
                  <a:lnTo>
                    <a:pt x="1119" y="3156"/>
                  </a:lnTo>
                  <a:lnTo>
                    <a:pt x="1117" y="3148"/>
                  </a:lnTo>
                  <a:lnTo>
                    <a:pt x="367" y="142"/>
                  </a:lnTo>
                  <a:lnTo>
                    <a:pt x="364" y="133"/>
                  </a:lnTo>
                  <a:lnTo>
                    <a:pt x="361" y="124"/>
                  </a:lnTo>
                  <a:lnTo>
                    <a:pt x="356" y="114"/>
                  </a:lnTo>
                  <a:lnTo>
                    <a:pt x="353" y="105"/>
                  </a:lnTo>
                  <a:lnTo>
                    <a:pt x="344" y="88"/>
                  </a:lnTo>
                  <a:lnTo>
                    <a:pt x="336" y="75"/>
                  </a:lnTo>
                  <a:lnTo>
                    <a:pt x="324" y="59"/>
                  </a:lnTo>
                  <a:lnTo>
                    <a:pt x="313" y="47"/>
                  </a:lnTo>
                  <a:lnTo>
                    <a:pt x="299" y="37"/>
                  </a:lnTo>
                  <a:lnTo>
                    <a:pt x="285" y="27"/>
                  </a:lnTo>
                  <a:lnTo>
                    <a:pt x="276" y="23"/>
                  </a:lnTo>
                  <a:lnTo>
                    <a:pt x="268" y="18"/>
                  </a:lnTo>
                  <a:lnTo>
                    <a:pt x="258" y="14"/>
                  </a:lnTo>
                  <a:lnTo>
                    <a:pt x="251" y="11"/>
                  </a:lnTo>
                  <a:lnTo>
                    <a:pt x="241" y="8"/>
                  </a:lnTo>
                  <a:lnTo>
                    <a:pt x="232" y="6"/>
                  </a:lnTo>
                  <a:lnTo>
                    <a:pt x="223" y="3"/>
                  </a:lnTo>
                  <a:lnTo>
                    <a:pt x="215" y="3"/>
                  </a:lnTo>
                  <a:lnTo>
                    <a:pt x="206" y="0"/>
                  </a:lnTo>
                  <a:lnTo>
                    <a:pt x="196" y="0"/>
                  </a:lnTo>
                  <a:lnTo>
                    <a:pt x="187" y="0"/>
                  </a:lnTo>
                  <a:lnTo>
                    <a:pt x="178" y="0"/>
                  </a:lnTo>
                  <a:lnTo>
                    <a:pt x="169" y="0"/>
                  </a:lnTo>
                  <a:lnTo>
                    <a:pt x="159" y="1"/>
                  </a:lnTo>
                  <a:lnTo>
                    <a:pt x="150" y="3"/>
                  </a:lnTo>
                  <a:lnTo>
                    <a:pt x="142" y="8"/>
                  </a:lnTo>
                  <a:close/>
                </a:path>
              </a:pathLst>
            </a:custGeom>
            <a:solidFill>
              <a:srgbClr val="B08000"/>
            </a:solidFill>
            <a:ln w="66675">
              <a:solidFill>
                <a:srgbClr val="000000"/>
              </a:solidFill>
              <a:prstDash val="solid"/>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endParaRPr lang="en-US">
                <a:solidFill>
                  <a:prstClr val="white"/>
                </a:solidFill>
              </a:endParaRPr>
            </a:p>
          </p:txBody>
        </p:sp>
        <p:sp>
          <p:nvSpPr>
            <p:cNvPr id="32" name="Freeform 31"/>
            <p:cNvSpPr>
              <a:spLocks/>
            </p:cNvSpPr>
            <p:nvPr/>
          </p:nvSpPr>
          <p:spPr bwMode="auto">
            <a:xfrm>
              <a:off x="3504" y="2064"/>
              <a:ext cx="384" cy="1344"/>
            </a:xfrm>
            <a:custGeom>
              <a:avLst/>
              <a:gdLst>
                <a:gd name="T0" fmla="*/ 338 w 1120"/>
                <a:gd name="T1" fmla="*/ 3 h 3374"/>
                <a:gd name="T2" fmla="*/ 349 w 1120"/>
                <a:gd name="T3" fmla="*/ 8 h 3374"/>
                <a:gd name="T4" fmla="*/ 360 w 1120"/>
                <a:gd name="T5" fmla="*/ 15 h 3374"/>
                <a:gd name="T6" fmla="*/ 368 w 1120"/>
                <a:gd name="T7" fmla="*/ 24 h 3374"/>
                <a:gd name="T8" fmla="*/ 375 w 1120"/>
                <a:gd name="T9" fmla="*/ 36 h 3374"/>
                <a:gd name="T10" fmla="*/ 380 w 1120"/>
                <a:gd name="T11" fmla="*/ 48 h 3374"/>
                <a:gd name="T12" fmla="*/ 382 w 1120"/>
                <a:gd name="T13" fmla="*/ 54 h 3374"/>
                <a:gd name="T14" fmla="*/ 384 w 1120"/>
                <a:gd name="T15" fmla="*/ 61 h 3374"/>
                <a:gd name="T16" fmla="*/ 384 w 1120"/>
                <a:gd name="T17" fmla="*/ 69 h 3374"/>
                <a:gd name="T18" fmla="*/ 384 w 1120"/>
                <a:gd name="T19" fmla="*/ 76 h 3374"/>
                <a:gd name="T20" fmla="*/ 384 w 1120"/>
                <a:gd name="T21" fmla="*/ 83 h 3374"/>
                <a:gd name="T22" fmla="*/ 382 w 1120"/>
                <a:gd name="T23" fmla="*/ 91 h 3374"/>
                <a:gd name="T24" fmla="*/ 126 w 1120"/>
                <a:gd name="T25" fmla="*/ 1293 h 3374"/>
                <a:gd name="T26" fmla="*/ 123 w 1120"/>
                <a:gd name="T27" fmla="*/ 1300 h 3374"/>
                <a:gd name="T28" fmla="*/ 119 w 1120"/>
                <a:gd name="T29" fmla="*/ 1309 h 3374"/>
                <a:gd name="T30" fmla="*/ 111 w 1120"/>
                <a:gd name="T31" fmla="*/ 1320 h 3374"/>
                <a:gd name="T32" fmla="*/ 103 w 1120"/>
                <a:gd name="T33" fmla="*/ 1330 h 3374"/>
                <a:gd name="T34" fmla="*/ 92 w 1120"/>
                <a:gd name="T35" fmla="*/ 1337 h 3374"/>
                <a:gd name="T36" fmla="*/ 83 w 1120"/>
                <a:gd name="T37" fmla="*/ 1340 h 3374"/>
                <a:gd name="T38" fmla="*/ 77 w 1120"/>
                <a:gd name="T39" fmla="*/ 1342 h 3374"/>
                <a:gd name="T40" fmla="*/ 72 w 1120"/>
                <a:gd name="T41" fmla="*/ 1344 h 3374"/>
                <a:gd name="T42" fmla="*/ 65 w 1120"/>
                <a:gd name="T43" fmla="*/ 1344 h 3374"/>
                <a:gd name="T44" fmla="*/ 59 w 1120"/>
                <a:gd name="T45" fmla="*/ 1344 h 3374"/>
                <a:gd name="T46" fmla="*/ 52 w 1120"/>
                <a:gd name="T47" fmla="*/ 1343 h 3374"/>
                <a:gd name="T48" fmla="*/ 48 w 1120"/>
                <a:gd name="T49" fmla="*/ 1342 h 3374"/>
                <a:gd name="T50" fmla="*/ 42 w 1120"/>
                <a:gd name="T51" fmla="*/ 1340 h 3374"/>
                <a:gd name="T52" fmla="*/ 36 w 1120"/>
                <a:gd name="T53" fmla="*/ 1337 h 3374"/>
                <a:gd name="T54" fmla="*/ 25 w 1120"/>
                <a:gd name="T55" fmla="*/ 1330 h 3374"/>
                <a:gd name="T56" fmla="*/ 16 w 1120"/>
                <a:gd name="T57" fmla="*/ 1320 h 3374"/>
                <a:gd name="T58" fmla="*/ 9 w 1120"/>
                <a:gd name="T59" fmla="*/ 1309 h 3374"/>
                <a:gd name="T60" fmla="*/ 4 w 1120"/>
                <a:gd name="T61" fmla="*/ 1296 h 3374"/>
                <a:gd name="T62" fmla="*/ 2 w 1120"/>
                <a:gd name="T63" fmla="*/ 1289 h 3374"/>
                <a:gd name="T64" fmla="*/ 1 w 1120"/>
                <a:gd name="T65" fmla="*/ 1283 h 3374"/>
                <a:gd name="T66" fmla="*/ 0 w 1120"/>
                <a:gd name="T67" fmla="*/ 1275 h 3374"/>
                <a:gd name="T68" fmla="*/ 0 w 1120"/>
                <a:gd name="T69" fmla="*/ 1268 h 3374"/>
                <a:gd name="T70" fmla="*/ 1 w 1120"/>
                <a:gd name="T71" fmla="*/ 1261 h 3374"/>
                <a:gd name="T72" fmla="*/ 2 w 1120"/>
                <a:gd name="T73" fmla="*/ 1254 h 3374"/>
                <a:gd name="T74" fmla="*/ 260 w 1120"/>
                <a:gd name="T75" fmla="*/ 53 h 3374"/>
                <a:gd name="T76" fmla="*/ 262 w 1120"/>
                <a:gd name="T77" fmla="*/ 45 h 3374"/>
                <a:gd name="T78" fmla="*/ 267 w 1120"/>
                <a:gd name="T79" fmla="*/ 35 h 3374"/>
                <a:gd name="T80" fmla="*/ 274 w 1120"/>
                <a:gd name="T81" fmla="*/ 24 h 3374"/>
                <a:gd name="T82" fmla="*/ 283 w 1120"/>
                <a:gd name="T83" fmla="*/ 15 h 3374"/>
                <a:gd name="T84" fmla="*/ 293 w 1120"/>
                <a:gd name="T85" fmla="*/ 7 h 3374"/>
                <a:gd name="T86" fmla="*/ 302 w 1120"/>
                <a:gd name="T87" fmla="*/ 3 h 3374"/>
                <a:gd name="T88" fmla="*/ 308 w 1120"/>
                <a:gd name="T89" fmla="*/ 1 h 3374"/>
                <a:gd name="T90" fmla="*/ 314 w 1120"/>
                <a:gd name="T91" fmla="*/ 0 h 3374"/>
                <a:gd name="T92" fmla="*/ 320 w 1120"/>
                <a:gd name="T93" fmla="*/ 0 h 3374"/>
                <a:gd name="T94" fmla="*/ 327 w 1120"/>
                <a:gd name="T95" fmla="*/ 0 h 3374"/>
                <a:gd name="T96" fmla="*/ 333 w 1120"/>
                <a:gd name="T97" fmla="*/ 1 h 33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20"/>
                <a:gd name="T148" fmla="*/ 0 h 3374"/>
                <a:gd name="T149" fmla="*/ 1120 w 1120"/>
                <a:gd name="T150" fmla="*/ 3374 h 33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20" h="3374">
                  <a:moveTo>
                    <a:pt x="982" y="8"/>
                  </a:moveTo>
                  <a:lnTo>
                    <a:pt x="987" y="8"/>
                  </a:lnTo>
                  <a:lnTo>
                    <a:pt x="1002" y="12"/>
                  </a:lnTo>
                  <a:lnTo>
                    <a:pt x="1019" y="20"/>
                  </a:lnTo>
                  <a:lnTo>
                    <a:pt x="1033" y="27"/>
                  </a:lnTo>
                  <a:lnTo>
                    <a:pt x="1049" y="38"/>
                  </a:lnTo>
                  <a:lnTo>
                    <a:pt x="1061" y="47"/>
                  </a:lnTo>
                  <a:lnTo>
                    <a:pt x="1074" y="61"/>
                  </a:lnTo>
                  <a:lnTo>
                    <a:pt x="1084" y="75"/>
                  </a:lnTo>
                  <a:lnTo>
                    <a:pt x="1095" y="90"/>
                  </a:lnTo>
                  <a:lnTo>
                    <a:pt x="1102" y="104"/>
                  </a:lnTo>
                  <a:lnTo>
                    <a:pt x="1109" y="121"/>
                  </a:lnTo>
                  <a:lnTo>
                    <a:pt x="1111" y="128"/>
                  </a:lnTo>
                  <a:lnTo>
                    <a:pt x="1114" y="136"/>
                  </a:lnTo>
                  <a:lnTo>
                    <a:pt x="1115" y="145"/>
                  </a:lnTo>
                  <a:lnTo>
                    <a:pt x="1119" y="154"/>
                  </a:lnTo>
                  <a:lnTo>
                    <a:pt x="1119" y="163"/>
                  </a:lnTo>
                  <a:lnTo>
                    <a:pt x="1119" y="172"/>
                  </a:lnTo>
                  <a:lnTo>
                    <a:pt x="1119" y="182"/>
                  </a:lnTo>
                  <a:lnTo>
                    <a:pt x="1120" y="191"/>
                  </a:lnTo>
                  <a:lnTo>
                    <a:pt x="1119" y="200"/>
                  </a:lnTo>
                  <a:lnTo>
                    <a:pt x="1119" y="209"/>
                  </a:lnTo>
                  <a:lnTo>
                    <a:pt x="1117" y="218"/>
                  </a:lnTo>
                  <a:lnTo>
                    <a:pt x="1115" y="229"/>
                  </a:lnTo>
                  <a:lnTo>
                    <a:pt x="370" y="3239"/>
                  </a:lnTo>
                  <a:lnTo>
                    <a:pt x="367" y="3246"/>
                  </a:lnTo>
                  <a:lnTo>
                    <a:pt x="364" y="3255"/>
                  </a:lnTo>
                  <a:lnTo>
                    <a:pt x="359" y="3263"/>
                  </a:lnTo>
                  <a:lnTo>
                    <a:pt x="356" y="3272"/>
                  </a:lnTo>
                  <a:lnTo>
                    <a:pt x="347" y="3287"/>
                  </a:lnTo>
                  <a:lnTo>
                    <a:pt x="337" y="3303"/>
                  </a:lnTo>
                  <a:lnTo>
                    <a:pt x="325" y="3315"/>
                  </a:lnTo>
                  <a:lnTo>
                    <a:pt x="313" y="3329"/>
                  </a:lnTo>
                  <a:lnTo>
                    <a:pt x="299" y="3339"/>
                  </a:lnTo>
                  <a:lnTo>
                    <a:pt x="285" y="3350"/>
                  </a:lnTo>
                  <a:lnTo>
                    <a:pt x="268" y="3356"/>
                  </a:lnTo>
                  <a:lnTo>
                    <a:pt x="252" y="3364"/>
                  </a:lnTo>
                  <a:lnTo>
                    <a:pt x="243" y="3365"/>
                  </a:lnTo>
                  <a:lnTo>
                    <a:pt x="235" y="3368"/>
                  </a:lnTo>
                  <a:lnTo>
                    <a:pt x="226" y="3370"/>
                  </a:lnTo>
                  <a:lnTo>
                    <a:pt x="218" y="3373"/>
                  </a:lnTo>
                  <a:lnTo>
                    <a:pt x="209" y="3373"/>
                  </a:lnTo>
                  <a:lnTo>
                    <a:pt x="199" y="3373"/>
                  </a:lnTo>
                  <a:lnTo>
                    <a:pt x="190" y="3373"/>
                  </a:lnTo>
                  <a:lnTo>
                    <a:pt x="181" y="3374"/>
                  </a:lnTo>
                  <a:lnTo>
                    <a:pt x="172" y="3373"/>
                  </a:lnTo>
                  <a:lnTo>
                    <a:pt x="162" y="3373"/>
                  </a:lnTo>
                  <a:lnTo>
                    <a:pt x="153" y="3371"/>
                  </a:lnTo>
                  <a:lnTo>
                    <a:pt x="145" y="3370"/>
                  </a:lnTo>
                  <a:lnTo>
                    <a:pt x="141" y="3370"/>
                  </a:lnTo>
                  <a:lnTo>
                    <a:pt x="131" y="3367"/>
                  </a:lnTo>
                  <a:lnTo>
                    <a:pt x="122" y="3364"/>
                  </a:lnTo>
                  <a:lnTo>
                    <a:pt x="113" y="3359"/>
                  </a:lnTo>
                  <a:lnTo>
                    <a:pt x="105" y="3356"/>
                  </a:lnTo>
                  <a:lnTo>
                    <a:pt x="88" y="3347"/>
                  </a:lnTo>
                  <a:lnTo>
                    <a:pt x="74" y="3338"/>
                  </a:lnTo>
                  <a:lnTo>
                    <a:pt x="60" y="3326"/>
                  </a:lnTo>
                  <a:lnTo>
                    <a:pt x="48" y="3313"/>
                  </a:lnTo>
                  <a:lnTo>
                    <a:pt x="37" y="3300"/>
                  </a:lnTo>
                  <a:lnTo>
                    <a:pt x="27" y="3286"/>
                  </a:lnTo>
                  <a:lnTo>
                    <a:pt x="18" y="3269"/>
                  </a:lnTo>
                  <a:lnTo>
                    <a:pt x="12" y="3254"/>
                  </a:lnTo>
                  <a:lnTo>
                    <a:pt x="7" y="3245"/>
                  </a:lnTo>
                  <a:lnTo>
                    <a:pt x="6" y="3237"/>
                  </a:lnTo>
                  <a:lnTo>
                    <a:pt x="3" y="3228"/>
                  </a:lnTo>
                  <a:lnTo>
                    <a:pt x="3" y="3220"/>
                  </a:lnTo>
                  <a:lnTo>
                    <a:pt x="1" y="3211"/>
                  </a:lnTo>
                  <a:lnTo>
                    <a:pt x="0" y="3202"/>
                  </a:lnTo>
                  <a:lnTo>
                    <a:pt x="0" y="3193"/>
                  </a:lnTo>
                  <a:lnTo>
                    <a:pt x="1" y="3184"/>
                  </a:lnTo>
                  <a:lnTo>
                    <a:pt x="1" y="3174"/>
                  </a:lnTo>
                  <a:lnTo>
                    <a:pt x="3" y="3165"/>
                  </a:lnTo>
                  <a:lnTo>
                    <a:pt x="4" y="3156"/>
                  </a:lnTo>
                  <a:lnTo>
                    <a:pt x="7" y="3148"/>
                  </a:lnTo>
                  <a:lnTo>
                    <a:pt x="757" y="142"/>
                  </a:lnTo>
                  <a:lnTo>
                    <a:pt x="759" y="133"/>
                  </a:lnTo>
                  <a:lnTo>
                    <a:pt x="762" y="124"/>
                  </a:lnTo>
                  <a:lnTo>
                    <a:pt x="765" y="114"/>
                  </a:lnTo>
                  <a:lnTo>
                    <a:pt x="770" y="105"/>
                  </a:lnTo>
                  <a:lnTo>
                    <a:pt x="778" y="88"/>
                  </a:lnTo>
                  <a:lnTo>
                    <a:pt x="788" y="75"/>
                  </a:lnTo>
                  <a:lnTo>
                    <a:pt x="798" y="59"/>
                  </a:lnTo>
                  <a:lnTo>
                    <a:pt x="812" y="47"/>
                  </a:lnTo>
                  <a:lnTo>
                    <a:pt x="826" y="37"/>
                  </a:lnTo>
                  <a:lnTo>
                    <a:pt x="841" y="27"/>
                  </a:lnTo>
                  <a:lnTo>
                    <a:pt x="855" y="18"/>
                  </a:lnTo>
                  <a:lnTo>
                    <a:pt x="872" y="11"/>
                  </a:lnTo>
                  <a:lnTo>
                    <a:pt x="880" y="8"/>
                  </a:lnTo>
                  <a:lnTo>
                    <a:pt x="888" y="6"/>
                  </a:lnTo>
                  <a:lnTo>
                    <a:pt x="897" y="3"/>
                  </a:lnTo>
                  <a:lnTo>
                    <a:pt x="906" y="3"/>
                  </a:lnTo>
                  <a:lnTo>
                    <a:pt x="916" y="0"/>
                  </a:lnTo>
                  <a:lnTo>
                    <a:pt x="925" y="0"/>
                  </a:lnTo>
                  <a:lnTo>
                    <a:pt x="934" y="0"/>
                  </a:lnTo>
                  <a:lnTo>
                    <a:pt x="943" y="0"/>
                  </a:lnTo>
                  <a:lnTo>
                    <a:pt x="953" y="0"/>
                  </a:lnTo>
                  <a:lnTo>
                    <a:pt x="962" y="1"/>
                  </a:lnTo>
                  <a:lnTo>
                    <a:pt x="971" y="3"/>
                  </a:lnTo>
                  <a:lnTo>
                    <a:pt x="982" y="8"/>
                  </a:lnTo>
                  <a:close/>
                </a:path>
              </a:pathLst>
            </a:custGeom>
            <a:solidFill>
              <a:srgbClr val="B08000"/>
            </a:solidFill>
            <a:ln w="66675">
              <a:solidFill>
                <a:srgbClr val="000000"/>
              </a:solidFill>
              <a:prstDash val="solid"/>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endParaRPr lang="en-US">
                <a:solidFill>
                  <a:prstClr val="white"/>
                </a:solidFill>
              </a:endParaRPr>
            </a:p>
          </p:txBody>
        </p:sp>
        <p:sp>
          <p:nvSpPr>
            <p:cNvPr id="33" name="Freeform 32"/>
            <p:cNvSpPr>
              <a:spLocks/>
            </p:cNvSpPr>
            <p:nvPr/>
          </p:nvSpPr>
          <p:spPr bwMode="auto">
            <a:xfrm>
              <a:off x="4128" y="2112"/>
              <a:ext cx="144" cy="1392"/>
            </a:xfrm>
            <a:custGeom>
              <a:avLst/>
              <a:gdLst>
                <a:gd name="T0" fmla="*/ 74 w 375"/>
                <a:gd name="T1" fmla="*/ 0 h 3461"/>
                <a:gd name="T2" fmla="*/ 81 w 375"/>
                <a:gd name="T3" fmla="*/ 0 h 3461"/>
                <a:gd name="T4" fmla="*/ 88 w 375"/>
                <a:gd name="T5" fmla="*/ 1 h 3461"/>
                <a:gd name="T6" fmla="*/ 94 w 375"/>
                <a:gd name="T7" fmla="*/ 2 h 3461"/>
                <a:gd name="T8" fmla="*/ 101 w 375"/>
                <a:gd name="T9" fmla="*/ 5 h 3461"/>
                <a:gd name="T10" fmla="*/ 113 w 375"/>
                <a:gd name="T11" fmla="*/ 12 h 3461"/>
                <a:gd name="T12" fmla="*/ 123 w 375"/>
                <a:gd name="T13" fmla="*/ 21 h 3461"/>
                <a:gd name="T14" fmla="*/ 132 w 375"/>
                <a:gd name="T15" fmla="*/ 32 h 3461"/>
                <a:gd name="T16" fmla="*/ 138 w 375"/>
                <a:gd name="T17" fmla="*/ 44 h 3461"/>
                <a:gd name="T18" fmla="*/ 140 w 375"/>
                <a:gd name="T19" fmla="*/ 50 h 3461"/>
                <a:gd name="T20" fmla="*/ 142 w 375"/>
                <a:gd name="T21" fmla="*/ 58 h 3461"/>
                <a:gd name="T22" fmla="*/ 144 w 375"/>
                <a:gd name="T23" fmla="*/ 65 h 3461"/>
                <a:gd name="T24" fmla="*/ 144 w 375"/>
                <a:gd name="T25" fmla="*/ 72 h 3461"/>
                <a:gd name="T26" fmla="*/ 144 w 375"/>
                <a:gd name="T27" fmla="*/ 1323 h 3461"/>
                <a:gd name="T28" fmla="*/ 143 w 375"/>
                <a:gd name="T29" fmla="*/ 1330 h 3461"/>
                <a:gd name="T30" fmla="*/ 141 w 375"/>
                <a:gd name="T31" fmla="*/ 1337 h 3461"/>
                <a:gd name="T32" fmla="*/ 139 w 375"/>
                <a:gd name="T33" fmla="*/ 1344 h 3461"/>
                <a:gd name="T34" fmla="*/ 135 w 375"/>
                <a:gd name="T35" fmla="*/ 1353 h 3461"/>
                <a:gd name="T36" fmla="*/ 127 w 375"/>
                <a:gd name="T37" fmla="*/ 1365 h 3461"/>
                <a:gd name="T38" fmla="*/ 118 w 375"/>
                <a:gd name="T39" fmla="*/ 1375 h 3461"/>
                <a:gd name="T40" fmla="*/ 107 w 375"/>
                <a:gd name="T41" fmla="*/ 1382 h 3461"/>
                <a:gd name="T42" fmla="*/ 97 w 375"/>
                <a:gd name="T43" fmla="*/ 1386 h 3461"/>
                <a:gd name="T44" fmla="*/ 91 w 375"/>
                <a:gd name="T45" fmla="*/ 1389 h 3461"/>
                <a:gd name="T46" fmla="*/ 84 w 375"/>
                <a:gd name="T47" fmla="*/ 1391 h 3461"/>
                <a:gd name="T48" fmla="*/ 77 w 375"/>
                <a:gd name="T49" fmla="*/ 1392 h 3461"/>
                <a:gd name="T50" fmla="*/ 72 w 375"/>
                <a:gd name="T51" fmla="*/ 1392 h 3461"/>
                <a:gd name="T52" fmla="*/ 65 w 375"/>
                <a:gd name="T53" fmla="*/ 1392 h 3461"/>
                <a:gd name="T54" fmla="*/ 58 w 375"/>
                <a:gd name="T55" fmla="*/ 1390 h 3461"/>
                <a:gd name="T56" fmla="*/ 51 w 375"/>
                <a:gd name="T57" fmla="*/ 1388 h 3461"/>
                <a:gd name="T58" fmla="*/ 44 w 375"/>
                <a:gd name="T59" fmla="*/ 1386 h 3461"/>
                <a:gd name="T60" fmla="*/ 31 w 375"/>
                <a:gd name="T61" fmla="*/ 1379 h 3461"/>
                <a:gd name="T62" fmla="*/ 22 w 375"/>
                <a:gd name="T63" fmla="*/ 1371 h 3461"/>
                <a:gd name="T64" fmla="*/ 13 w 375"/>
                <a:gd name="T65" fmla="*/ 1359 h 3461"/>
                <a:gd name="T66" fmla="*/ 5 w 375"/>
                <a:gd name="T67" fmla="*/ 1347 h 3461"/>
                <a:gd name="T68" fmla="*/ 3 w 375"/>
                <a:gd name="T69" fmla="*/ 1341 h 3461"/>
                <a:gd name="T70" fmla="*/ 1 w 375"/>
                <a:gd name="T71" fmla="*/ 1334 h 3461"/>
                <a:gd name="T72" fmla="*/ 0 w 375"/>
                <a:gd name="T73" fmla="*/ 1326 h 3461"/>
                <a:gd name="T74" fmla="*/ 0 w 375"/>
                <a:gd name="T75" fmla="*/ 1320 h 3461"/>
                <a:gd name="T76" fmla="*/ 0 w 375"/>
                <a:gd name="T77" fmla="*/ 69 h 3461"/>
                <a:gd name="T78" fmla="*/ 0 w 375"/>
                <a:gd name="T79" fmla="*/ 61 h 3461"/>
                <a:gd name="T80" fmla="*/ 1 w 375"/>
                <a:gd name="T81" fmla="*/ 54 h 3461"/>
                <a:gd name="T82" fmla="*/ 4 w 375"/>
                <a:gd name="T83" fmla="*/ 47 h 3461"/>
                <a:gd name="T84" fmla="*/ 8 w 375"/>
                <a:gd name="T85" fmla="*/ 37 h 3461"/>
                <a:gd name="T86" fmla="*/ 16 w 375"/>
                <a:gd name="T87" fmla="*/ 26 h 3461"/>
                <a:gd name="T88" fmla="*/ 26 w 375"/>
                <a:gd name="T89" fmla="*/ 16 h 3461"/>
                <a:gd name="T90" fmla="*/ 38 w 375"/>
                <a:gd name="T91" fmla="*/ 8 h 3461"/>
                <a:gd name="T92" fmla="*/ 47 w 375"/>
                <a:gd name="T93" fmla="*/ 4 h 3461"/>
                <a:gd name="T94" fmla="*/ 54 w 375"/>
                <a:gd name="T95" fmla="*/ 1 h 3461"/>
                <a:gd name="T96" fmla="*/ 61 w 375"/>
                <a:gd name="T97" fmla="*/ 0 h 3461"/>
                <a:gd name="T98" fmla="*/ 69 w 375"/>
                <a:gd name="T99" fmla="*/ 0 h 34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5"/>
                <a:gd name="T151" fmla="*/ 0 h 3461"/>
                <a:gd name="T152" fmla="*/ 375 w 375"/>
                <a:gd name="T153" fmla="*/ 3461 h 34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5" h="3461">
                  <a:moveTo>
                    <a:pt x="188" y="0"/>
                  </a:moveTo>
                  <a:lnTo>
                    <a:pt x="193" y="0"/>
                  </a:lnTo>
                  <a:lnTo>
                    <a:pt x="200" y="0"/>
                  </a:lnTo>
                  <a:lnTo>
                    <a:pt x="210" y="0"/>
                  </a:lnTo>
                  <a:lnTo>
                    <a:pt x="219" y="0"/>
                  </a:lnTo>
                  <a:lnTo>
                    <a:pt x="228" y="3"/>
                  </a:lnTo>
                  <a:lnTo>
                    <a:pt x="236" y="3"/>
                  </a:lnTo>
                  <a:lnTo>
                    <a:pt x="245" y="6"/>
                  </a:lnTo>
                  <a:lnTo>
                    <a:pt x="253" y="9"/>
                  </a:lnTo>
                  <a:lnTo>
                    <a:pt x="262" y="13"/>
                  </a:lnTo>
                  <a:lnTo>
                    <a:pt x="278" y="20"/>
                  </a:lnTo>
                  <a:lnTo>
                    <a:pt x="293" y="30"/>
                  </a:lnTo>
                  <a:lnTo>
                    <a:pt x="307" y="39"/>
                  </a:lnTo>
                  <a:lnTo>
                    <a:pt x="321" y="53"/>
                  </a:lnTo>
                  <a:lnTo>
                    <a:pt x="332" y="64"/>
                  </a:lnTo>
                  <a:lnTo>
                    <a:pt x="343" y="79"/>
                  </a:lnTo>
                  <a:lnTo>
                    <a:pt x="351" y="93"/>
                  </a:lnTo>
                  <a:lnTo>
                    <a:pt x="360" y="110"/>
                  </a:lnTo>
                  <a:lnTo>
                    <a:pt x="361" y="117"/>
                  </a:lnTo>
                  <a:lnTo>
                    <a:pt x="365" y="125"/>
                  </a:lnTo>
                  <a:lnTo>
                    <a:pt x="368" y="134"/>
                  </a:lnTo>
                  <a:lnTo>
                    <a:pt x="371" y="143"/>
                  </a:lnTo>
                  <a:lnTo>
                    <a:pt x="372" y="152"/>
                  </a:lnTo>
                  <a:lnTo>
                    <a:pt x="374" y="161"/>
                  </a:lnTo>
                  <a:lnTo>
                    <a:pt x="374" y="171"/>
                  </a:lnTo>
                  <a:lnTo>
                    <a:pt x="375" y="180"/>
                  </a:lnTo>
                  <a:lnTo>
                    <a:pt x="375" y="3281"/>
                  </a:lnTo>
                  <a:lnTo>
                    <a:pt x="374" y="3289"/>
                  </a:lnTo>
                  <a:lnTo>
                    <a:pt x="374" y="3298"/>
                  </a:lnTo>
                  <a:lnTo>
                    <a:pt x="372" y="3307"/>
                  </a:lnTo>
                  <a:lnTo>
                    <a:pt x="371" y="3316"/>
                  </a:lnTo>
                  <a:lnTo>
                    <a:pt x="368" y="3324"/>
                  </a:lnTo>
                  <a:lnTo>
                    <a:pt x="365" y="3333"/>
                  </a:lnTo>
                  <a:lnTo>
                    <a:pt x="361" y="3341"/>
                  </a:lnTo>
                  <a:lnTo>
                    <a:pt x="360" y="3350"/>
                  </a:lnTo>
                  <a:lnTo>
                    <a:pt x="351" y="3365"/>
                  </a:lnTo>
                  <a:lnTo>
                    <a:pt x="343" y="3380"/>
                  </a:lnTo>
                  <a:lnTo>
                    <a:pt x="332" y="3394"/>
                  </a:lnTo>
                  <a:lnTo>
                    <a:pt x="321" y="3408"/>
                  </a:lnTo>
                  <a:lnTo>
                    <a:pt x="307" y="3418"/>
                  </a:lnTo>
                  <a:lnTo>
                    <a:pt x="293" y="3429"/>
                  </a:lnTo>
                  <a:lnTo>
                    <a:pt x="278" y="3437"/>
                  </a:lnTo>
                  <a:lnTo>
                    <a:pt x="262" y="3446"/>
                  </a:lnTo>
                  <a:lnTo>
                    <a:pt x="253" y="3447"/>
                  </a:lnTo>
                  <a:lnTo>
                    <a:pt x="245" y="3450"/>
                  </a:lnTo>
                  <a:lnTo>
                    <a:pt x="236" y="3453"/>
                  </a:lnTo>
                  <a:lnTo>
                    <a:pt x="228" y="3456"/>
                  </a:lnTo>
                  <a:lnTo>
                    <a:pt x="219" y="3458"/>
                  </a:lnTo>
                  <a:lnTo>
                    <a:pt x="210" y="3460"/>
                  </a:lnTo>
                  <a:lnTo>
                    <a:pt x="200" y="3460"/>
                  </a:lnTo>
                  <a:lnTo>
                    <a:pt x="193" y="3461"/>
                  </a:lnTo>
                  <a:lnTo>
                    <a:pt x="188" y="3461"/>
                  </a:lnTo>
                  <a:lnTo>
                    <a:pt x="179" y="3460"/>
                  </a:lnTo>
                  <a:lnTo>
                    <a:pt x="169" y="3460"/>
                  </a:lnTo>
                  <a:lnTo>
                    <a:pt x="160" y="3458"/>
                  </a:lnTo>
                  <a:lnTo>
                    <a:pt x="151" y="3456"/>
                  </a:lnTo>
                  <a:lnTo>
                    <a:pt x="141" y="3453"/>
                  </a:lnTo>
                  <a:lnTo>
                    <a:pt x="132" y="3450"/>
                  </a:lnTo>
                  <a:lnTo>
                    <a:pt x="123" y="3447"/>
                  </a:lnTo>
                  <a:lnTo>
                    <a:pt x="115" y="3446"/>
                  </a:lnTo>
                  <a:lnTo>
                    <a:pt x="98" y="3437"/>
                  </a:lnTo>
                  <a:lnTo>
                    <a:pt x="82" y="3429"/>
                  </a:lnTo>
                  <a:lnTo>
                    <a:pt x="69" y="3418"/>
                  </a:lnTo>
                  <a:lnTo>
                    <a:pt x="56" y="3408"/>
                  </a:lnTo>
                  <a:lnTo>
                    <a:pt x="42" y="3394"/>
                  </a:lnTo>
                  <a:lnTo>
                    <a:pt x="33" y="3380"/>
                  </a:lnTo>
                  <a:lnTo>
                    <a:pt x="22" y="3365"/>
                  </a:lnTo>
                  <a:lnTo>
                    <a:pt x="14" y="3350"/>
                  </a:lnTo>
                  <a:lnTo>
                    <a:pt x="10" y="3341"/>
                  </a:lnTo>
                  <a:lnTo>
                    <a:pt x="7" y="3333"/>
                  </a:lnTo>
                  <a:lnTo>
                    <a:pt x="3" y="3324"/>
                  </a:lnTo>
                  <a:lnTo>
                    <a:pt x="3" y="3316"/>
                  </a:lnTo>
                  <a:lnTo>
                    <a:pt x="0" y="3307"/>
                  </a:lnTo>
                  <a:lnTo>
                    <a:pt x="0" y="3298"/>
                  </a:lnTo>
                  <a:lnTo>
                    <a:pt x="0" y="3289"/>
                  </a:lnTo>
                  <a:lnTo>
                    <a:pt x="0" y="3281"/>
                  </a:lnTo>
                  <a:lnTo>
                    <a:pt x="0" y="180"/>
                  </a:lnTo>
                  <a:lnTo>
                    <a:pt x="0" y="171"/>
                  </a:lnTo>
                  <a:lnTo>
                    <a:pt x="0" y="161"/>
                  </a:lnTo>
                  <a:lnTo>
                    <a:pt x="0" y="152"/>
                  </a:lnTo>
                  <a:lnTo>
                    <a:pt x="3" y="143"/>
                  </a:lnTo>
                  <a:lnTo>
                    <a:pt x="3" y="134"/>
                  </a:lnTo>
                  <a:lnTo>
                    <a:pt x="7" y="125"/>
                  </a:lnTo>
                  <a:lnTo>
                    <a:pt x="10" y="117"/>
                  </a:lnTo>
                  <a:lnTo>
                    <a:pt x="14" y="110"/>
                  </a:lnTo>
                  <a:lnTo>
                    <a:pt x="22" y="93"/>
                  </a:lnTo>
                  <a:lnTo>
                    <a:pt x="33" y="79"/>
                  </a:lnTo>
                  <a:lnTo>
                    <a:pt x="42" y="64"/>
                  </a:lnTo>
                  <a:lnTo>
                    <a:pt x="56" y="53"/>
                  </a:lnTo>
                  <a:lnTo>
                    <a:pt x="69" y="39"/>
                  </a:lnTo>
                  <a:lnTo>
                    <a:pt x="82" y="30"/>
                  </a:lnTo>
                  <a:lnTo>
                    <a:pt x="98" y="20"/>
                  </a:lnTo>
                  <a:lnTo>
                    <a:pt x="115" y="13"/>
                  </a:lnTo>
                  <a:lnTo>
                    <a:pt x="123" y="9"/>
                  </a:lnTo>
                  <a:lnTo>
                    <a:pt x="132" y="6"/>
                  </a:lnTo>
                  <a:lnTo>
                    <a:pt x="141" y="3"/>
                  </a:lnTo>
                  <a:lnTo>
                    <a:pt x="151" y="3"/>
                  </a:lnTo>
                  <a:lnTo>
                    <a:pt x="160" y="0"/>
                  </a:lnTo>
                  <a:lnTo>
                    <a:pt x="169" y="0"/>
                  </a:lnTo>
                  <a:lnTo>
                    <a:pt x="179" y="0"/>
                  </a:lnTo>
                  <a:lnTo>
                    <a:pt x="188" y="0"/>
                  </a:lnTo>
                  <a:close/>
                </a:path>
              </a:pathLst>
            </a:custGeom>
            <a:solidFill>
              <a:srgbClr val="B08000"/>
            </a:solidFill>
            <a:ln w="66675">
              <a:solidFill>
                <a:srgbClr val="000000"/>
              </a:solidFill>
              <a:prstDash val="solid"/>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endParaRPr lang="en-US">
                <a:solidFill>
                  <a:prstClr val="white"/>
                </a:solidFill>
              </a:endParaRPr>
            </a:p>
          </p:txBody>
        </p:sp>
        <p:sp>
          <p:nvSpPr>
            <p:cNvPr id="34" name="Freeform 33"/>
            <p:cNvSpPr>
              <a:spLocks/>
            </p:cNvSpPr>
            <p:nvPr/>
          </p:nvSpPr>
          <p:spPr bwMode="auto">
            <a:xfrm>
              <a:off x="3504" y="1920"/>
              <a:ext cx="1296" cy="373"/>
            </a:xfrm>
            <a:custGeom>
              <a:avLst/>
              <a:gdLst>
                <a:gd name="T0" fmla="*/ 1296 w 4240"/>
                <a:gd name="T1" fmla="*/ 276 h 1033"/>
                <a:gd name="T2" fmla="*/ 1283 w 4240"/>
                <a:gd name="T3" fmla="*/ 290 h 1033"/>
                <a:gd name="T4" fmla="*/ 1258 w 4240"/>
                <a:gd name="T5" fmla="*/ 305 h 1033"/>
                <a:gd name="T6" fmla="*/ 1220 w 4240"/>
                <a:gd name="T7" fmla="*/ 320 h 1033"/>
                <a:gd name="T8" fmla="*/ 1170 w 4240"/>
                <a:gd name="T9" fmla="*/ 332 h 1033"/>
                <a:gd name="T10" fmla="*/ 1109 w 4240"/>
                <a:gd name="T11" fmla="*/ 342 h 1033"/>
                <a:gd name="T12" fmla="*/ 1040 w 4240"/>
                <a:gd name="T13" fmla="*/ 354 h 1033"/>
                <a:gd name="T14" fmla="*/ 963 w 4240"/>
                <a:gd name="T15" fmla="*/ 361 h 1033"/>
                <a:gd name="T16" fmla="*/ 877 w 4240"/>
                <a:gd name="T17" fmla="*/ 368 h 1033"/>
                <a:gd name="T18" fmla="*/ 787 w 4240"/>
                <a:gd name="T19" fmla="*/ 372 h 1033"/>
                <a:gd name="T20" fmla="*/ 692 w 4240"/>
                <a:gd name="T21" fmla="*/ 373 h 1033"/>
                <a:gd name="T22" fmla="*/ 594 w 4240"/>
                <a:gd name="T23" fmla="*/ 373 h 1033"/>
                <a:gd name="T24" fmla="*/ 499 w 4240"/>
                <a:gd name="T25" fmla="*/ 370 h 1033"/>
                <a:gd name="T26" fmla="*/ 411 w 4240"/>
                <a:gd name="T27" fmla="*/ 366 h 1033"/>
                <a:gd name="T28" fmla="*/ 329 w 4240"/>
                <a:gd name="T29" fmla="*/ 359 h 1033"/>
                <a:gd name="T30" fmla="*/ 253 w 4240"/>
                <a:gd name="T31" fmla="*/ 351 h 1033"/>
                <a:gd name="T32" fmla="*/ 186 w 4240"/>
                <a:gd name="T33" fmla="*/ 339 h 1033"/>
                <a:gd name="T34" fmla="*/ 130 w 4240"/>
                <a:gd name="T35" fmla="*/ 328 h 1033"/>
                <a:gd name="T36" fmla="*/ 84 w 4240"/>
                <a:gd name="T37" fmla="*/ 316 h 1033"/>
                <a:gd name="T38" fmla="*/ 48 w 4240"/>
                <a:gd name="T39" fmla="*/ 301 h 1033"/>
                <a:gd name="T40" fmla="*/ 28 w 4240"/>
                <a:gd name="T41" fmla="*/ 286 h 1033"/>
                <a:gd name="T42" fmla="*/ 20 w 4240"/>
                <a:gd name="T43" fmla="*/ 271 h 1033"/>
                <a:gd name="T44" fmla="*/ 3 w 4240"/>
                <a:gd name="T45" fmla="*/ 12 h 1033"/>
                <a:gd name="T46" fmla="*/ 19 w 4240"/>
                <a:gd name="T47" fmla="*/ 27 h 1033"/>
                <a:gd name="T48" fmla="*/ 50 w 4240"/>
                <a:gd name="T49" fmla="*/ 42 h 1033"/>
                <a:gd name="T50" fmla="*/ 92 w 4240"/>
                <a:gd name="T51" fmla="*/ 53 h 1033"/>
                <a:gd name="T52" fmla="*/ 145 w 4240"/>
                <a:gd name="T53" fmla="*/ 65 h 1033"/>
                <a:gd name="T54" fmla="*/ 209 w 4240"/>
                <a:gd name="T55" fmla="*/ 77 h 1033"/>
                <a:gd name="T56" fmla="*/ 281 w 4240"/>
                <a:gd name="T57" fmla="*/ 86 h 1033"/>
                <a:gd name="T58" fmla="*/ 362 w 4240"/>
                <a:gd name="T59" fmla="*/ 94 h 1033"/>
                <a:gd name="T60" fmla="*/ 448 w 4240"/>
                <a:gd name="T61" fmla="*/ 99 h 1033"/>
                <a:gd name="T62" fmla="*/ 540 w 4240"/>
                <a:gd name="T63" fmla="*/ 103 h 1033"/>
                <a:gd name="T64" fmla="*/ 638 w 4240"/>
                <a:gd name="T65" fmla="*/ 104 h 1033"/>
                <a:gd name="T66" fmla="*/ 735 w 4240"/>
                <a:gd name="T67" fmla="*/ 103 h 1033"/>
                <a:gd name="T68" fmla="*/ 827 w 4240"/>
                <a:gd name="T69" fmla="*/ 99 h 1033"/>
                <a:gd name="T70" fmla="*/ 914 w 4240"/>
                <a:gd name="T71" fmla="*/ 94 h 1033"/>
                <a:gd name="T72" fmla="*/ 994 w 4240"/>
                <a:gd name="T73" fmla="*/ 86 h 1033"/>
                <a:gd name="T74" fmla="*/ 1067 w 4240"/>
                <a:gd name="T75" fmla="*/ 77 h 1033"/>
                <a:gd name="T76" fmla="*/ 1129 w 4240"/>
                <a:gd name="T77" fmla="*/ 65 h 1033"/>
                <a:gd name="T78" fmla="*/ 1183 w 4240"/>
                <a:gd name="T79" fmla="*/ 53 h 1033"/>
                <a:gd name="T80" fmla="*/ 1225 w 4240"/>
                <a:gd name="T81" fmla="*/ 42 h 1033"/>
                <a:gd name="T82" fmla="*/ 1255 w 4240"/>
                <a:gd name="T83" fmla="*/ 27 h 1033"/>
                <a:gd name="T84" fmla="*/ 1272 w 4240"/>
                <a:gd name="T85" fmla="*/ 12 h 10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40"/>
                <a:gd name="T130" fmla="*/ 0 h 1033"/>
                <a:gd name="T131" fmla="*/ 4240 w 4240"/>
                <a:gd name="T132" fmla="*/ 1033 h 10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40" h="1033">
                  <a:moveTo>
                    <a:pt x="4174" y="0"/>
                  </a:moveTo>
                  <a:lnTo>
                    <a:pt x="4240" y="751"/>
                  </a:lnTo>
                  <a:lnTo>
                    <a:pt x="4240" y="763"/>
                  </a:lnTo>
                  <a:lnTo>
                    <a:pt x="4228" y="780"/>
                  </a:lnTo>
                  <a:lnTo>
                    <a:pt x="4220" y="792"/>
                  </a:lnTo>
                  <a:lnTo>
                    <a:pt x="4199" y="804"/>
                  </a:lnTo>
                  <a:lnTo>
                    <a:pt x="4174" y="821"/>
                  </a:lnTo>
                  <a:lnTo>
                    <a:pt x="4149" y="833"/>
                  </a:lnTo>
                  <a:lnTo>
                    <a:pt x="4116" y="846"/>
                  </a:lnTo>
                  <a:lnTo>
                    <a:pt x="4078" y="862"/>
                  </a:lnTo>
                  <a:lnTo>
                    <a:pt x="4036" y="875"/>
                  </a:lnTo>
                  <a:lnTo>
                    <a:pt x="3991" y="887"/>
                  </a:lnTo>
                  <a:lnTo>
                    <a:pt x="3941" y="899"/>
                  </a:lnTo>
                  <a:lnTo>
                    <a:pt x="3887" y="907"/>
                  </a:lnTo>
                  <a:lnTo>
                    <a:pt x="3828" y="919"/>
                  </a:lnTo>
                  <a:lnTo>
                    <a:pt x="3766" y="928"/>
                  </a:lnTo>
                  <a:lnTo>
                    <a:pt x="3699" y="940"/>
                  </a:lnTo>
                  <a:lnTo>
                    <a:pt x="3628" y="948"/>
                  </a:lnTo>
                  <a:lnTo>
                    <a:pt x="3557" y="960"/>
                  </a:lnTo>
                  <a:lnTo>
                    <a:pt x="3482" y="972"/>
                  </a:lnTo>
                  <a:lnTo>
                    <a:pt x="3403" y="981"/>
                  </a:lnTo>
                  <a:lnTo>
                    <a:pt x="3320" y="984"/>
                  </a:lnTo>
                  <a:lnTo>
                    <a:pt x="3236" y="994"/>
                  </a:lnTo>
                  <a:lnTo>
                    <a:pt x="3149" y="1001"/>
                  </a:lnTo>
                  <a:lnTo>
                    <a:pt x="3062" y="1006"/>
                  </a:lnTo>
                  <a:lnTo>
                    <a:pt x="2966" y="1013"/>
                  </a:lnTo>
                  <a:lnTo>
                    <a:pt x="2870" y="1018"/>
                  </a:lnTo>
                  <a:lnTo>
                    <a:pt x="2774" y="1021"/>
                  </a:lnTo>
                  <a:lnTo>
                    <a:pt x="2675" y="1026"/>
                  </a:lnTo>
                  <a:lnTo>
                    <a:pt x="2574" y="1030"/>
                  </a:lnTo>
                  <a:lnTo>
                    <a:pt x="2475" y="1033"/>
                  </a:lnTo>
                  <a:lnTo>
                    <a:pt x="2367" y="1033"/>
                  </a:lnTo>
                  <a:lnTo>
                    <a:pt x="2263" y="1033"/>
                  </a:lnTo>
                  <a:lnTo>
                    <a:pt x="2154" y="1033"/>
                  </a:lnTo>
                  <a:lnTo>
                    <a:pt x="2046" y="1033"/>
                  </a:lnTo>
                  <a:lnTo>
                    <a:pt x="1942" y="1033"/>
                  </a:lnTo>
                  <a:lnTo>
                    <a:pt x="1836" y="1033"/>
                  </a:lnTo>
                  <a:lnTo>
                    <a:pt x="1733" y="1030"/>
                  </a:lnTo>
                  <a:lnTo>
                    <a:pt x="1633" y="1026"/>
                  </a:lnTo>
                  <a:lnTo>
                    <a:pt x="1537" y="1021"/>
                  </a:lnTo>
                  <a:lnTo>
                    <a:pt x="1441" y="1018"/>
                  </a:lnTo>
                  <a:lnTo>
                    <a:pt x="1345" y="1013"/>
                  </a:lnTo>
                  <a:lnTo>
                    <a:pt x="1251" y="1006"/>
                  </a:lnTo>
                  <a:lnTo>
                    <a:pt x="1162" y="1001"/>
                  </a:lnTo>
                  <a:lnTo>
                    <a:pt x="1075" y="994"/>
                  </a:lnTo>
                  <a:lnTo>
                    <a:pt x="992" y="984"/>
                  </a:lnTo>
                  <a:lnTo>
                    <a:pt x="908" y="981"/>
                  </a:lnTo>
                  <a:lnTo>
                    <a:pt x="829" y="972"/>
                  </a:lnTo>
                  <a:lnTo>
                    <a:pt x="755" y="960"/>
                  </a:lnTo>
                  <a:lnTo>
                    <a:pt x="683" y="948"/>
                  </a:lnTo>
                  <a:lnTo>
                    <a:pt x="609" y="940"/>
                  </a:lnTo>
                  <a:lnTo>
                    <a:pt x="545" y="928"/>
                  </a:lnTo>
                  <a:lnTo>
                    <a:pt x="483" y="919"/>
                  </a:lnTo>
                  <a:lnTo>
                    <a:pt x="424" y="907"/>
                  </a:lnTo>
                  <a:lnTo>
                    <a:pt x="370" y="899"/>
                  </a:lnTo>
                  <a:lnTo>
                    <a:pt x="321" y="887"/>
                  </a:lnTo>
                  <a:lnTo>
                    <a:pt x="276" y="875"/>
                  </a:lnTo>
                  <a:lnTo>
                    <a:pt x="234" y="862"/>
                  </a:lnTo>
                  <a:lnTo>
                    <a:pt x="192" y="846"/>
                  </a:lnTo>
                  <a:lnTo>
                    <a:pt x="158" y="833"/>
                  </a:lnTo>
                  <a:lnTo>
                    <a:pt x="133" y="821"/>
                  </a:lnTo>
                  <a:lnTo>
                    <a:pt x="108" y="804"/>
                  </a:lnTo>
                  <a:lnTo>
                    <a:pt x="91" y="792"/>
                  </a:lnTo>
                  <a:lnTo>
                    <a:pt x="79" y="780"/>
                  </a:lnTo>
                  <a:lnTo>
                    <a:pt x="71" y="763"/>
                  </a:lnTo>
                  <a:lnTo>
                    <a:pt x="66" y="751"/>
                  </a:lnTo>
                  <a:lnTo>
                    <a:pt x="0" y="0"/>
                  </a:lnTo>
                  <a:lnTo>
                    <a:pt x="0" y="17"/>
                  </a:lnTo>
                  <a:lnTo>
                    <a:pt x="9" y="34"/>
                  </a:lnTo>
                  <a:lnTo>
                    <a:pt x="21" y="46"/>
                  </a:lnTo>
                  <a:lnTo>
                    <a:pt x="42" y="58"/>
                  </a:lnTo>
                  <a:lnTo>
                    <a:pt x="63" y="75"/>
                  </a:lnTo>
                  <a:lnTo>
                    <a:pt x="91" y="87"/>
                  </a:lnTo>
                  <a:lnTo>
                    <a:pt x="125" y="99"/>
                  </a:lnTo>
                  <a:lnTo>
                    <a:pt x="163" y="115"/>
                  </a:lnTo>
                  <a:lnTo>
                    <a:pt x="204" y="128"/>
                  </a:lnTo>
                  <a:lnTo>
                    <a:pt x="251" y="136"/>
                  </a:lnTo>
                  <a:lnTo>
                    <a:pt x="300" y="148"/>
                  </a:lnTo>
                  <a:lnTo>
                    <a:pt x="355" y="160"/>
                  </a:lnTo>
                  <a:lnTo>
                    <a:pt x="417" y="173"/>
                  </a:lnTo>
                  <a:lnTo>
                    <a:pt x="476" y="180"/>
                  </a:lnTo>
                  <a:lnTo>
                    <a:pt x="542" y="194"/>
                  </a:lnTo>
                  <a:lnTo>
                    <a:pt x="612" y="202"/>
                  </a:lnTo>
                  <a:lnTo>
                    <a:pt x="683" y="214"/>
                  </a:lnTo>
                  <a:lnTo>
                    <a:pt x="758" y="221"/>
                  </a:lnTo>
                  <a:lnTo>
                    <a:pt x="837" y="234"/>
                  </a:lnTo>
                  <a:lnTo>
                    <a:pt x="920" y="238"/>
                  </a:lnTo>
                  <a:lnTo>
                    <a:pt x="1004" y="246"/>
                  </a:lnTo>
                  <a:lnTo>
                    <a:pt x="1091" y="255"/>
                  </a:lnTo>
                  <a:lnTo>
                    <a:pt x="1184" y="260"/>
                  </a:lnTo>
                  <a:lnTo>
                    <a:pt x="1275" y="263"/>
                  </a:lnTo>
                  <a:lnTo>
                    <a:pt x="1370" y="272"/>
                  </a:lnTo>
                  <a:lnTo>
                    <a:pt x="1466" y="275"/>
                  </a:lnTo>
                  <a:lnTo>
                    <a:pt x="1567" y="279"/>
                  </a:lnTo>
                  <a:lnTo>
                    <a:pt x="1666" y="284"/>
                  </a:lnTo>
                  <a:lnTo>
                    <a:pt x="1767" y="284"/>
                  </a:lnTo>
                  <a:lnTo>
                    <a:pt x="1875" y="284"/>
                  </a:lnTo>
                  <a:lnTo>
                    <a:pt x="1979" y="287"/>
                  </a:lnTo>
                  <a:lnTo>
                    <a:pt x="2088" y="287"/>
                  </a:lnTo>
                  <a:lnTo>
                    <a:pt x="2196" y="287"/>
                  </a:lnTo>
                  <a:lnTo>
                    <a:pt x="2300" y="284"/>
                  </a:lnTo>
                  <a:lnTo>
                    <a:pt x="2404" y="284"/>
                  </a:lnTo>
                  <a:lnTo>
                    <a:pt x="2503" y="284"/>
                  </a:lnTo>
                  <a:lnTo>
                    <a:pt x="2608" y="279"/>
                  </a:lnTo>
                  <a:lnTo>
                    <a:pt x="2707" y="275"/>
                  </a:lnTo>
                  <a:lnTo>
                    <a:pt x="2804" y="272"/>
                  </a:lnTo>
                  <a:lnTo>
                    <a:pt x="2900" y="263"/>
                  </a:lnTo>
                  <a:lnTo>
                    <a:pt x="2991" y="260"/>
                  </a:lnTo>
                  <a:lnTo>
                    <a:pt x="3083" y="255"/>
                  </a:lnTo>
                  <a:lnTo>
                    <a:pt x="3169" y="246"/>
                  </a:lnTo>
                  <a:lnTo>
                    <a:pt x="3253" y="238"/>
                  </a:lnTo>
                  <a:lnTo>
                    <a:pt x="3332" y="234"/>
                  </a:lnTo>
                  <a:lnTo>
                    <a:pt x="3416" y="221"/>
                  </a:lnTo>
                  <a:lnTo>
                    <a:pt x="3490" y="214"/>
                  </a:lnTo>
                  <a:lnTo>
                    <a:pt x="3562" y="202"/>
                  </a:lnTo>
                  <a:lnTo>
                    <a:pt x="3628" y="194"/>
                  </a:lnTo>
                  <a:lnTo>
                    <a:pt x="3695" y="180"/>
                  </a:lnTo>
                  <a:lnTo>
                    <a:pt x="3757" y="173"/>
                  </a:lnTo>
                  <a:lnTo>
                    <a:pt x="3816" y="160"/>
                  </a:lnTo>
                  <a:lnTo>
                    <a:pt x="3870" y="148"/>
                  </a:lnTo>
                  <a:lnTo>
                    <a:pt x="3920" y="136"/>
                  </a:lnTo>
                  <a:lnTo>
                    <a:pt x="3966" y="128"/>
                  </a:lnTo>
                  <a:lnTo>
                    <a:pt x="4008" y="115"/>
                  </a:lnTo>
                  <a:lnTo>
                    <a:pt x="4050" y="99"/>
                  </a:lnTo>
                  <a:lnTo>
                    <a:pt x="4078" y="87"/>
                  </a:lnTo>
                  <a:lnTo>
                    <a:pt x="4107" y="75"/>
                  </a:lnTo>
                  <a:lnTo>
                    <a:pt x="4132" y="58"/>
                  </a:lnTo>
                  <a:lnTo>
                    <a:pt x="4149" y="46"/>
                  </a:lnTo>
                  <a:lnTo>
                    <a:pt x="4161" y="34"/>
                  </a:lnTo>
                  <a:lnTo>
                    <a:pt x="4169" y="17"/>
                  </a:lnTo>
                  <a:lnTo>
                    <a:pt x="4174" y="0"/>
                  </a:lnTo>
                  <a:close/>
                </a:path>
              </a:pathLst>
            </a:custGeom>
            <a:solidFill>
              <a:srgbClr val="000000"/>
            </a:solidFill>
            <a:ln w="9525">
              <a:noFill/>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endParaRPr lang="en-US">
                <a:solidFill>
                  <a:prstClr val="white"/>
                </a:solidFill>
              </a:endParaRPr>
            </a:p>
          </p:txBody>
        </p:sp>
        <p:sp>
          <p:nvSpPr>
            <p:cNvPr id="35" name="Freeform 34"/>
            <p:cNvSpPr>
              <a:spLocks/>
            </p:cNvSpPr>
            <p:nvPr/>
          </p:nvSpPr>
          <p:spPr bwMode="auto">
            <a:xfrm>
              <a:off x="3504" y="1872"/>
              <a:ext cx="1296" cy="192"/>
            </a:xfrm>
            <a:custGeom>
              <a:avLst/>
              <a:gdLst>
                <a:gd name="T0" fmla="*/ 697 w 4174"/>
                <a:gd name="T1" fmla="*/ 0 h 569"/>
                <a:gd name="T2" fmla="*/ 761 w 4174"/>
                <a:gd name="T3" fmla="*/ 1 h 569"/>
                <a:gd name="T4" fmla="*/ 824 w 4174"/>
                <a:gd name="T5" fmla="*/ 2 h 569"/>
                <a:gd name="T6" fmla="*/ 884 w 4174"/>
                <a:gd name="T7" fmla="*/ 5 h 569"/>
                <a:gd name="T8" fmla="*/ 941 w 4174"/>
                <a:gd name="T9" fmla="*/ 9 h 569"/>
                <a:gd name="T10" fmla="*/ 996 w 4174"/>
                <a:gd name="T11" fmla="*/ 14 h 569"/>
                <a:gd name="T12" fmla="*/ 1047 w 4174"/>
                <a:gd name="T13" fmla="*/ 20 h 569"/>
                <a:gd name="T14" fmla="*/ 1094 w 4174"/>
                <a:gd name="T15" fmla="*/ 26 h 569"/>
                <a:gd name="T16" fmla="*/ 1137 w 4174"/>
                <a:gd name="T17" fmla="*/ 32 h 569"/>
                <a:gd name="T18" fmla="*/ 1175 w 4174"/>
                <a:gd name="T19" fmla="*/ 39 h 569"/>
                <a:gd name="T20" fmla="*/ 1209 w 4174"/>
                <a:gd name="T21" fmla="*/ 47 h 569"/>
                <a:gd name="T22" fmla="*/ 1238 w 4174"/>
                <a:gd name="T23" fmla="*/ 55 h 569"/>
                <a:gd name="T24" fmla="*/ 1261 w 4174"/>
                <a:gd name="T25" fmla="*/ 64 h 569"/>
                <a:gd name="T26" fmla="*/ 1279 w 4174"/>
                <a:gd name="T27" fmla="*/ 73 h 569"/>
                <a:gd name="T28" fmla="*/ 1290 w 4174"/>
                <a:gd name="T29" fmla="*/ 82 h 569"/>
                <a:gd name="T30" fmla="*/ 1294 w 4174"/>
                <a:gd name="T31" fmla="*/ 100 h 569"/>
                <a:gd name="T32" fmla="*/ 1285 w 4174"/>
                <a:gd name="T33" fmla="*/ 112 h 569"/>
                <a:gd name="T34" fmla="*/ 1271 w 4174"/>
                <a:gd name="T35" fmla="*/ 121 h 569"/>
                <a:gd name="T36" fmla="*/ 1250 w 4174"/>
                <a:gd name="T37" fmla="*/ 130 h 569"/>
                <a:gd name="T38" fmla="*/ 1224 w 4174"/>
                <a:gd name="T39" fmla="*/ 138 h 569"/>
                <a:gd name="T40" fmla="*/ 1192 w 4174"/>
                <a:gd name="T41" fmla="*/ 147 h 569"/>
                <a:gd name="T42" fmla="*/ 1156 w 4174"/>
                <a:gd name="T43" fmla="*/ 155 h 569"/>
                <a:gd name="T44" fmla="*/ 1116 w 4174"/>
                <a:gd name="T45" fmla="*/ 162 h 569"/>
                <a:gd name="T46" fmla="*/ 1071 w 4174"/>
                <a:gd name="T47" fmla="*/ 168 h 569"/>
                <a:gd name="T48" fmla="*/ 1022 w 4174"/>
                <a:gd name="T49" fmla="*/ 173 h 569"/>
                <a:gd name="T50" fmla="*/ 969 w 4174"/>
                <a:gd name="T51" fmla="*/ 178 h 569"/>
                <a:gd name="T52" fmla="*/ 913 w 4174"/>
                <a:gd name="T53" fmla="*/ 183 h 569"/>
                <a:gd name="T54" fmla="*/ 854 w 4174"/>
                <a:gd name="T55" fmla="*/ 186 h 569"/>
                <a:gd name="T56" fmla="*/ 793 w 4174"/>
                <a:gd name="T57" fmla="*/ 188 h 569"/>
                <a:gd name="T58" fmla="*/ 729 w 4174"/>
                <a:gd name="T59" fmla="*/ 190 h 569"/>
                <a:gd name="T60" fmla="*/ 664 w 4174"/>
                <a:gd name="T61" fmla="*/ 191 h 569"/>
                <a:gd name="T62" fmla="*/ 598 w 4174"/>
                <a:gd name="T63" fmla="*/ 191 h 569"/>
                <a:gd name="T64" fmla="*/ 533 w 4174"/>
                <a:gd name="T65" fmla="*/ 189 h 569"/>
                <a:gd name="T66" fmla="*/ 470 w 4174"/>
                <a:gd name="T67" fmla="*/ 187 h 569"/>
                <a:gd name="T68" fmla="*/ 410 w 4174"/>
                <a:gd name="T69" fmla="*/ 185 h 569"/>
                <a:gd name="T70" fmla="*/ 353 w 4174"/>
                <a:gd name="T71" fmla="*/ 181 h 569"/>
                <a:gd name="T72" fmla="*/ 299 w 4174"/>
                <a:gd name="T73" fmla="*/ 176 h 569"/>
                <a:gd name="T74" fmla="*/ 247 w 4174"/>
                <a:gd name="T75" fmla="*/ 170 h 569"/>
                <a:gd name="T76" fmla="*/ 201 w 4174"/>
                <a:gd name="T77" fmla="*/ 165 h 569"/>
                <a:gd name="T78" fmla="*/ 158 w 4174"/>
                <a:gd name="T79" fmla="*/ 158 h 569"/>
                <a:gd name="T80" fmla="*/ 119 w 4174"/>
                <a:gd name="T81" fmla="*/ 150 h 569"/>
                <a:gd name="T82" fmla="*/ 85 w 4174"/>
                <a:gd name="T83" fmla="*/ 142 h 569"/>
                <a:gd name="T84" fmla="*/ 57 w 4174"/>
                <a:gd name="T85" fmla="*/ 134 h 569"/>
                <a:gd name="T86" fmla="*/ 33 w 4174"/>
                <a:gd name="T87" fmla="*/ 126 h 569"/>
                <a:gd name="T88" fmla="*/ 16 w 4174"/>
                <a:gd name="T89" fmla="*/ 116 h 569"/>
                <a:gd name="T90" fmla="*/ 4 w 4174"/>
                <a:gd name="T91" fmla="*/ 107 h 569"/>
                <a:gd name="T92" fmla="*/ 0 w 4174"/>
                <a:gd name="T93" fmla="*/ 90 h 569"/>
                <a:gd name="T94" fmla="*/ 10 w 4174"/>
                <a:gd name="T95" fmla="*/ 78 h 569"/>
                <a:gd name="T96" fmla="*/ 24 w 4174"/>
                <a:gd name="T97" fmla="*/ 68 h 569"/>
                <a:gd name="T98" fmla="*/ 44 w 4174"/>
                <a:gd name="T99" fmla="*/ 59 h 569"/>
                <a:gd name="T100" fmla="*/ 70 w 4174"/>
                <a:gd name="T101" fmla="*/ 51 h 569"/>
                <a:gd name="T102" fmla="*/ 102 w 4174"/>
                <a:gd name="T103" fmla="*/ 43 h 569"/>
                <a:gd name="T104" fmla="*/ 138 w 4174"/>
                <a:gd name="T105" fmla="*/ 35 h 569"/>
                <a:gd name="T106" fmla="*/ 179 w 4174"/>
                <a:gd name="T107" fmla="*/ 29 h 569"/>
                <a:gd name="T108" fmla="*/ 224 w 4174"/>
                <a:gd name="T109" fmla="*/ 23 h 569"/>
                <a:gd name="T110" fmla="*/ 273 w 4174"/>
                <a:gd name="T111" fmla="*/ 17 h 569"/>
                <a:gd name="T112" fmla="*/ 325 w 4174"/>
                <a:gd name="T113" fmla="*/ 12 h 569"/>
                <a:gd name="T114" fmla="*/ 381 w 4174"/>
                <a:gd name="T115" fmla="*/ 8 h 569"/>
                <a:gd name="T116" fmla="*/ 440 w 4174"/>
                <a:gd name="T117" fmla="*/ 4 h 569"/>
                <a:gd name="T118" fmla="*/ 501 w 4174"/>
                <a:gd name="T119" fmla="*/ 1 h 569"/>
                <a:gd name="T120" fmla="*/ 565 w 4174"/>
                <a:gd name="T121" fmla="*/ 0 h 569"/>
                <a:gd name="T122" fmla="*/ 631 w 4174"/>
                <a:gd name="T123" fmla="*/ 0 h 5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74"/>
                <a:gd name="T187" fmla="*/ 0 h 569"/>
                <a:gd name="T188" fmla="*/ 4174 w 4174"/>
                <a:gd name="T189" fmla="*/ 569 h 5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74" h="569">
                  <a:moveTo>
                    <a:pt x="2088" y="0"/>
                  </a:moveTo>
                  <a:lnTo>
                    <a:pt x="2140" y="0"/>
                  </a:lnTo>
                  <a:lnTo>
                    <a:pt x="2193" y="0"/>
                  </a:lnTo>
                  <a:lnTo>
                    <a:pt x="2246" y="0"/>
                  </a:lnTo>
                  <a:lnTo>
                    <a:pt x="2298" y="0"/>
                  </a:lnTo>
                  <a:lnTo>
                    <a:pt x="2349" y="0"/>
                  </a:lnTo>
                  <a:lnTo>
                    <a:pt x="2401" y="1"/>
                  </a:lnTo>
                  <a:lnTo>
                    <a:pt x="2452" y="3"/>
                  </a:lnTo>
                  <a:lnTo>
                    <a:pt x="2504" y="4"/>
                  </a:lnTo>
                  <a:lnTo>
                    <a:pt x="2554" y="4"/>
                  </a:lnTo>
                  <a:lnTo>
                    <a:pt x="2604" y="7"/>
                  </a:lnTo>
                  <a:lnTo>
                    <a:pt x="2653" y="7"/>
                  </a:lnTo>
                  <a:lnTo>
                    <a:pt x="2703" y="10"/>
                  </a:lnTo>
                  <a:lnTo>
                    <a:pt x="2751" y="12"/>
                  </a:lnTo>
                  <a:lnTo>
                    <a:pt x="2799" y="15"/>
                  </a:lnTo>
                  <a:lnTo>
                    <a:pt x="2847" y="16"/>
                  </a:lnTo>
                  <a:lnTo>
                    <a:pt x="2895" y="21"/>
                  </a:lnTo>
                  <a:lnTo>
                    <a:pt x="2940" y="23"/>
                  </a:lnTo>
                  <a:lnTo>
                    <a:pt x="2986" y="26"/>
                  </a:lnTo>
                  <a:lnTo>
                    <a:pt x="3031" y="27"/>
                  </a:lnTo>
                  <a:lnTo>
                    <a:pt x="3076" y="32"/>
                  </a:lnTo>
                  <a:lnTo>
                    <a:pt x="3120" y="35"/>
                  </a:lnTo>
                  <a:lnTo>
                    <a:pt x="3163" y="38"/>
                  </a:lnTo>
                  <a:lnTo>
                    <a:pt x="3207" y="42"/>
                  </a:lnTo>
                  <a:lnTo>
                    <a:pt x="3250" y="47"/>
                  </a:lnTo>
                  <a:lnTo>
                    <a:pt x="3290" y="50"/>
                  </a:lnTo>
                  <a:lnTo>
                    <a:pt x="3331" y="53"/>
                  </a:lnTo>
                  <a:lnTo>
                    <a:pt x="3371" y="58"/>
                  </a:lnTo>
                  <a:lnTo>
                    <a:pt x="3411" y="62"/>
                  </a:lnTo>
                  <a:lnTo>
                    <a:pt x="3448" y="67"/>
                  </a:lnTo>
                  <a:lnTo>
                    <a:pt x="3486" y="71"/>
                  </a:lnTo>
                  <a:lnTo>
                    <a:pt x="3523" y="76"/>
                  </a:lnTo>
                  <a:lnTo>
                    <a:pt x="3560" y="82"/>
                  </a:lnTo>
                  <a:lnTo>
                    <a:pt x="3594" y="87"/>
                  </a:lnTo>
                  <a:lnTo>
                    <a:pt x="3628" y="91"/>
                  </a:lnTo>
                  <a:lnTo>
                    <a:pt x="3661" y="96"/>
                  </a:lnTo>
                  <a:lnTo>
                    <a:pt x="3693" y="100"/>
                  </a:lnTo>
                  <a:lnTo>
                    <a:pt x="3724" y="105"/>
                  </a:lnTo>
                  <a:lnTo>
                    <a:pt x="3755" y="111"/>
                  </a:lnTo>
                  <a:lnTo>
                    <a:pt x="3785" y="116"/>
                  </a:lnTo>
                  <a:lnTo>
                    <a:pt x="3814" y="122"/>
                  </a:lnTo>
                  <a:lnTo>
                    <a:pt x="3840" y="126"/>
                  </a:lnTo>
                  <a:lnTo>
                    <a:pt x="3868" y="132"/>
                  </a:lnTo>
                  <a:lnTo>
                    <a:pt x="3893" y="139"/>
                  </a:lnTo>
                  <a:lnTo>
                    <a:pt x="3920" y="145"/>
                  </a:lnTo>
                  <a:lnTo>
                    <a:pt x="3943" y="151"/>
                  </a:lnTo>
                  <a:lnTo>
                    <a:pt x="3966" y="157"/>
                  </a:lnTo>
                  <a:lnTo>
                    <a:pt x="3986" y="163"/>
                  </a:lnTo>
                  <a:lnTo>
                    <a:pt x="4008" y="171"/>
                  </a:lnTo>
                  <a:lnTo>
                    <a:pt x="4026" y="175"/>
                  </a:lnTo>
                  <a:lnTo>
                    <a:pt x="4045" y="183"/>
                  </a:lnTo>
                  <a:lnTo>
                    <a:pt x="4061" y="189"/>
                  </a:lnTo>
                  <a:lnTo>
                    <a:pt x="4078" y="197"/>
                  </a:lnTo>
                  <a:lnTo>
                    <a:pt x="4092" y="203"/>
                  </a:lnTo>
                  <a:lnTo>
                    <a:pt x="4106" y="210"/>
                  </a:lnTo>
                  <a:lnTo>
                    <a:pt x="4118" y="216"/>
                  </a:lnTo>
                  <a:lnTo>
                    <a:pt x="4130" y="224"/>
                  </a:lnTo>
                  <a:lnTo>
                    <a:pt x="4138" y="230"/>
                  </a:lnTo>
                  <a:lnTo>
                    <a:pt x="4147" y="238"/>
                  </a:lnTo>
                  <a:lnTo>
                    <a:pt x="4155" y="244"/>
                  </a:lnTo>
                  <a:lnTo>
                    <a:pt x="4161" y="252"/>
                  </a:lnTo>
                  <a:lnTo>
                    <a:pt x="4169" y="267"/>
                  </a:lnTo>
                  <a:lnTo>
                    <a:pt x="4174" y="282"/>
                  </a:lnTo>
                  <a:lnTo>
                    <a:pt x="4169" y="296"/>
                  </a:lnTo>
                  <a:lnTo>
                    <a:pt x="4161" y="310"/>
                  </a:lnTo>
                  <a:lnTo>
                    <a:pt x="4155" y="316"/>
                  </a:lnTo>
                  <a:lnTo>
                    <a:pt x="4147" y="323"/>
                  </a:lnTo>
                  <a:lnTo>
                    <a:pt x="4138" y="331"/>
                  </a:lnTo>
                  <a:lnTo>
                    <a:pt x="4130" y="339"/>
                  </a:lnTo>
                  <a:lnTo>
                    <a:pt x="4118" y="345"/>
                  </a:lnTo>
                  <a:lnTo>
                    <a:pt x="4106" y="352"/>
                  </a:lnTo>
                  <a:lnTo>
                    <a:pt x="4092" y="358"/>
                  </a:lnTo>
                  <a:lnTo>
                    <a:pt x="4078" y="366"/>
                  </a:lnTo>
                  <a:lnTo>
                    <a:pt x="4061" y="372"/>
                  </a:lnTo>
                  <a:lnTo>
                    <a:pt x="4045" y="380"/>
                  </a:lnTo>
                  <a:lnTo>
                    <a:pt x="4026" y="386"/>
                  </a:lnTo>
                  <a:lnTo>
                    <a:pt x="4008" y="393"/>
                  </a:lnTo>
                  <a:lnTo>
                    <a:pt x="3986" y="398"/>
                  </a:lnTo>
                  <a:lnTo>
                    <a:pt x="3966" y="404"/>
                  </a:lnTo>
                  <a:lnTo>
                    <a:pt x="3943" y="410"/>
                  </a:lnTo>
                  <a:lnTo>
                    <a:pt x="3920" y="416"/>
                  </a:lnTo>
                  <a:lnTo>
                    <a:pt x="3893" y="422"/>
                  </a:lnTo>
                  <a:lnTo>
                    <a:pt x="3868" y="429"/>
                  </a:lnTo>
                  <a:lnTo>
                    <a:pt x="3840" y="435"/>
                  </a:lnTo>
                  <a:lnTo>
                    <a:pt x="3814" y="441"/>
                  </a:lnTo>
                  <a:lnTo>
                    <a:pt x="3785" y="445"/>
                  </a:lnTo>
                  <a:lnTo>
                    <a:pt x="3755" y="451"/>
                  </a:lnTo>
                  <a:lnTo>
                    <a:pt x="3724" y="458"/>
                  </a:lnTo>
                  <a:lnTo>
                    <a:pt x="3693" y="464"/>
                  </a:lnTo>
                  <a:lnTo>
                    <a:pt x="3661" y="468"/>
                  </a:lnTo>
                  <a:lnTo>
                    <a:pt x="3628" y="474"/>
                  </a:lnTo>
                  <a:lnTo>
                    <a:pt x="3594" y="479"/>
                  </a:lnTo>
                  <a:lnTo>
                    <a:pt x="3560" y="485"/>
                  </a:lnTo>
                  <a:lnTo>
                    <a:pt x="3523" y="488"/>
                  </a:lnTo>
                  <a:lnTo>
                    <a:pt x="3486" y="493"/>
                  </a:lnTo>
                  <a:lnTo>
                    <a:pt x="3448" y="497"/>
                  </a:lnTo>
                  <a:lnTo>
                    <a:pt x="3411" y="502"/>
                  </a:lnTo>
                  <a:lnTo>
                    <a:pt x="3371" y="505"/>
                  </a:lnTo>
                  <a:lnTo>
                    <a:pt x="3331" y="509"/>
                  </a:lnTo>
                  <a:lnTo>
                    <a:pt x="3290" y="514"/>
                  </a:lnTo>
                  <a:lnTo>
                    <a:pt x="3250" y="519"/>
                  </a:lnTo>
                  <a:lnTo>
                    <a:pt x="3207" y="522"/>
                  </a:lnTo>
                  <a:lnTo>
                    <a:pt x="3163" y="525"/>
                  </a:lnTo>
                  <a:lnTo>
                    <a:pt x="3120" y="528"/>
                  </a:lnTo>
                  <a:lnTo>
                    <a:pt x="3076" y="532"/>
                  </a:lnTo>
                  <a:lnTo>
                    <a:pt x="3031" y="535"/>
                  </a:lnTo>
                  <a:lnTo>
                    <a:pt x="2986" y="538"/>
                  </a:lnTo>
                  <a:lnTo>
                    <a:pt x="2940" y="542"/>
                  </a:lnTo>
                  <a:lnTo>
                    <a:pt x="2895" y="546"/>
                  </a:lnTo>
                  <a:lnTo>
                    <a:pt x="2847" y="548"/>
                  </a:lnTo>
                  <a:lnTo>
                    <a:pt x="2799" y="549"/>
                  </a:lnTo>
                  <a:lnTo>
                    <a:pt x="2751" y="551"/>
                  </a:lnTo>
                  <a:lnTo>
                    <a:pt x="2703" y="554"/>
                  </a:lnTo>
                  <a:lnTo>
                    <a:pt x="2653" y="555"/>
                  </a:lnTo>
                  <a:lnTo>
                    <a:pt x="2604" y="557"/>
                  </a:lnTo>
                  <a:lnTo>
                    <a:pt x="2554" y="558"/>
                  </a:lnTo>
                  <a:lnTo>
                    <a:pt x="2504" y="561"/>
                  </a:lnTo>
                  <a:lnTo>
                    <a:pt x="2452" y="561"/>
                  </a:lnTo>
                  <a:lnTo>
                    <a:pt x="2401" y="563"/>
                  </a:lnTo>
                  <a:lnTo>
                    <a:pt x="2349" y="564"/>
                  </a:lnTo>
                  <a:lnTo>
                    <a:pt x="2298" y="566"/>
                  </a:lnTo>
                  <a:lnTo>
                    <a:pt x="2246" y="566"/>
                  </a:lnTo>
                  <a:lnTo>
                    <a:pt x="2193" y="567"/>
                  </a:lnTo>
                  <a:lnTo>
                    <a:pt x="2140" y="567"/>
                  </a:lnTo>
                  <a:lnTo>
                    <a:pt x="2088" y="569"/>
                  </a:lnTo>
                  <a:lnTo>
                    <a:pt x="2032" y="567"/>
                  </a:lnTo>
                  <a:lnTo>
                    <a:pt x="1979" y="567"/>
                  </a:lnTo>
                  <a:lnTo>
                    <a:pt x="1925" y="566"/>
                  </a:lnTo>
                  <a:lnTo>
                    <a:pt x="1874" y="566"/>
                  </a:lnTo>
                  <a:lnTo>
                    <a:pt x="1819" y="564"/>
                  </a:lnTo>
                  <a:lnTo>
                    <a:pt x="1768" y="563"/>
                  </a:lnTo>
                  <a:lnTo>
                    <a:pt x="1717" y="561"/>
                  </a:lnTo>
                  <a:lnTo>
                    <a:pt x="1666" y="561"/>
                  </a:lnTo>
                  <a:lnTo>
                    <a:pt x="1615" y="558"/>
                  </a:lnTo>
                  <a:lnTo>
                    <a:pt x="1564" y="557"/>
                  </a:lnTo>
                  <a:lnTo>
                    <a:pt x="1514" y="555"/>
                  </a:lnTo>
                  <a:lnTo>
                    <a:pt x="1466" y="554"/>
                  </a:lnTo>
                  <a:lnTo>
                    <a:pt x="1416" y="551"/>
                  </a:lnTo>
                  <a:lnTo>
                    <a:pt x="1368" y="549"/>
                  </a:lnTo>
                  <a:lnTo>
                    <a:pt x="1322" y="548"/>
                  </a:lnTo>
                  <a:lnTo>
                    <a:pt x="1275" y="546"/>
                  </a:lnTo>
                  <a:lnTo>
                    <a:pt x="1227" y="542"/>
                  </a:lnTo>
                  <a:lnTo>
                    <a:pt x="1181" y="538"/>
                  </a:lnTo>
                  <a:lnTo>
                    <a:pt x="1136" y="535"/>
                  </a:lnTo>
                  <a:lnTo>
                    <a:pt x="1092" y="532"/>
                  </a:lnTo>
                  <a:lnTo>
                    <a:pt x="1048" y="528"/>
                  </a:lnTo>
                  <a:lnTo>
                    <a:pt x="1004" y="525"/>
                  </a:lnTo>
                  <a:lnTo>
                    <a:pt x="962" y="522"/>
                  </a:lnTo>
                  <a:lnTo>
                    <a:pt x="920" y="519"/>
                  </a:lnTo>
                  <a:lnTo>
                    <a:pt x="879" y="514"/>
                  </a:lnTo>
                  <a:lnTo>
                    <a:pt x="837" y="509"/>
                  </a:lnTo>
                  <a:lnTo>
                    <a:pt x="796" y="505"/>
                  </a:lnTo>
                  <a:lnTo>
                    <a:pt x="759" y="502"/>
                  </a:lnTo>
                  <a:lnTo>
                    <a:pt x="721" y="497"/>
                  </a:lnTo>
                  <a:lnTo>
                    <a:pt x="683" y="493"/>
                  </a:lnTo>
                  <a:lnTo>
                    <a:pt x="646" y="488"/>
                  </a:lnTo>
                  <a:lnTo>
                    <a:pt x="612" y="485"/>
                  </a:lnTo>
                  <a:lnTo>
                    <a:pt x="575" y="479"/>
                  </a:lnTo>
                  <a:lnTo>
                    <a:pt x="541" y="474"/>
                  </a:lnTo>
                  <a:lnTo>
                    <a:pt x="508" y="468"/>
                  </a:lnTo>
                  <a:lnTo>
                    <a:pt x="476" y="464"/>
                  </a:lnTo>
                  <a:lnTo>
                    <a:pt x="443" y="458"/>
                  </a:lnTo>
                  <a:lnTo>
                    <a:pt x="414" y="451"/>
                  </a:lnTo>
                  <a:lnTo>
                    <a:pt x="384" y="445"/>
                  </a:lnTo>
                  <a:lnTo>
                    <a:pt x="356" y="441"/>
                  </a:lnTo>
                  <a:lnTo>
                    <a:pt x="327" y="435"/>
                  </a:lnTo>
                  <a:lnTo>
                    <a:pt x="300" y="429"/>
                  </a:lnTo>
                  <a:lnTo>
                    <a:pt x="274" y="422"/>
                  </a:lnTo>
                  <a:lnTo>
                    <a:pt x="251" y="416"/>
                  </a:lnTo>
                  <a:lnTo>
                    <a:pt x="226" y="410"/>
                  </a:lnTo>
                  <a:lnTo>
                    <a:pt x="204" y="404"/>
                  </a:lnTo>
                  <a:lnTo>
                    <a:pt x="183" y="398"/>
                  </a:lnTo>
                  <a:lnTo>
                    <a:pt x="164" y="393"/>
                  </a:lnTo>
                  <a:lnTo>
                    <a:pt x="142" y="386"/>
                  </a:lnTo>
                  <a:lnTo>
                    <a:pt x="125" y="380"/>
                  </a:lnTo>
                  <a:lnTo>
                    <a:pt x="107" y="372"/>
                  </a:lnTo>
                  <a:lnTo>
                    <a:pt x="93" y="366"/>
                  </a:lnTo>
                  <a:lnTo>
                    <a:pt x="77" y="358"/>
                  </a:lnTo>
                  <a:lnTo>
                    <a:pt x="65" y="352"/>
                  </a:lnTo>
                  <a:lnTo>
                    <a:pt x="51" y="345"/>
                  </a:lnTo>
                  <a:lnTo>
                    <a:pt x="42" y="339"/>
                  </a:lnTo>
                  <a:lnTo>
                    <a:pt x="31" y="331"/>
                  </a:lnTo>
                  <a:lnTo>
                    <a:pt x="23" y="323"/>
                  </a:lnTo>
                  <a:lnTo>
                    <a:pt x="14" y="316"/>
                  </a:lnTo>
                  <a:lnTo>
                    <a:pt x="9" y="310"/>
                  </a:lnTo>
                  <a:lnTo>
                    <a:pt x="1" y="296"/>
                  </a:lnTo>
                  <a:lnTo>
                    <a:pt x="0" y="282"/>
                  </a:lnTo>
                  <a:lnTo>
                    <a:pt x="1" y="267"/>
                  </a:lnTo>
                  <a:lnTo>
                    <a:pt x="9" y="252"/>
                  </a:lnTo>
                  <a:lnTo>
                    <a:pt x="14" y="244"/>
                  </a:lnTo>
                  <a:lnTo>
                    <a:pt x="23" y="238"/>
                  </a:lnTo>
                  <a:lnTo>
                    <a:pt x="31" y="230"/>
                  </a:lnTo>
                  <a:lnTo>
                    <a:pt x="42" y="224"/>
                  </a:lnTo>
                  <a:lnTo>
                    <a:pt x="51" y="216"/>
                  </a:lnTo>
                  <a:lnTo>
                    <a:pt x="65" y="210"/>
                  </a:lnTo>
                  <a:lnTo>
                    <a:pt x="77" y="203"/>
                  </a:lnTo>
                  <a:lnTo>
                    <a:pt x="93" y="197"/>
                  </a:lnTo>
                  <a:lnTo>
                    <a:pt x="107" y="189"/>
                  </a:lnTo>
                  <a:lnTo>
                    <a:pt x="125" y="183"/>
                  </a:lnTo>
                  <a:lnTo>
                    <a:pt x="142" y="175"/>
                  </a:lnTo>
                  <a:lnTo>
                    <a:pt x="164" y="171"/>
                  </a:lnTo>
                  <a:lnTo>
                    <a:pt x="183" y="163"/>
                  </a:lnTo>
                  <a:lnTo>
                    <a:pt x="204" y="157"/>
                  </a:lnTo>
                  <a:lnTo>
                    <a:pt x="226" y="151"/>
                  </a:lnTo>
                  <a:lnTo>
                    <a:pt x="251" y="145"/>
                  </a:lnTo>
                  <a:lnTo>
                    <a:pt x="274" y="139"/>
                  </a:lnTo>
                  <a:lnTo>
                    <a:pt x="300" y="132"/>
                  </a:lnTo>
                  <a:lnTo>
                    <a:pt x="327" y="126"/>
                  </a:lnTo>
                  <a:lnTo>
                    <a:pt x="356" y="122"/>
                  </a:lnTo>
                  <a:lnTo>
                    <a:pt x="384" y="116"/>
                  </a:lnTo>
                  <a:lnTo>
                    <a:pt x="414" y="111"/>
                  </a:lnTo>
                  <a:lnTo>
                    <a:pt x="443" y="105"/>
                  </a:lnTo>
                  <a:lnTo>
                    <a:pt x="476" y="100"/>
                  </a:lnTo>
                  <a:lnTo>
                    <a:pt x="508" y="96"/>
                  </a:lnTo>
                  <a:lnTo>
                    <a:pt x="541" y="91"/>
                  </a:lnTo>
                  <a:lnTo>
                    <a:pt x="575" y="87"/>
                  </a:lnTo>
                  <a:lnTo>
                    <a:pt x="612" y="82"/>
                  </a:lnTo>
                  <a:lnTo>
                    <a:pt x="646" y="76"/>
                  </a:lnTo>
                  <a:lnTo>
                    <a:pt x="683" y="71"/>
                  </a:lnTo>
                  <a:lnTo>
                    <a:pt x="721" y="67"/>
                  </a:lnTo>
                  <a:lnTo>
                    <a:pt x="759" y="62"/>
                  </a:lnTo>
                  <a:lnTo>
                    <a:pt x="796" y="58"/>
                  </a:lnTo>
                  <a:lnTo>
                    <a:pt x="837" y="53"/>
                  </a:lnTo>
                  <a:lnTo>
                    <a:pt x="879" y="50"/>
                  </a:lnTo>
                  <a:lnTo>
                    <a:pt x="920" y="47"/>
                  </a:lnTo>
                  <a:lnTo>
                    <a:pt x="962" y="42"/>
                  </a:lnTo>
                  <a:lnTo>
                    <a:pt x="1004" y="38"/>
                  </a:lnTo>
                  <a:lnTo>
                    <a:pt x="1048" y="35"/>
                  </a:lnTo>
                  <a:lnTo>
                    <a:pt x="1092" y="32"/>
                  </a:lnTo>
                  <a:lnTo>
                    <a:pt x="1136" y="27"/>
                  </a:lnTo>
                  <a:lnTo>
                    <a:pt x="1181" y="26"/>
                  </a:lnTo>
                  <a:lnTo>
                    <a:pt x="1227" y="23"/>
                  </a:lnTo>
                  <a:lnTo>
                    <a:pt x="1275" y="21"/>
                  </a:lnTo>
                  <a:lnTo>
                    <a:pt x="1322" y="16"/>
                  </a:lnTo>
                  <a:lnTo>
                    <a:pt x="1368" y="15"/>
                  </a:lnTo>
                  <a:lnTo>
                    <a:pt x="1416" y="12"/>
                  </a:lnTo>
                  <a:lnTo>
                    <a:pt x="1466" y="10"/>
                  </a:lnTo>
                  <a:lnTo>
                    <a:pt x="1514" y="7"/>
                  </a:lnTo>
                  <a:lnTo>
                    <a:pt x="1564" y="7"/>
                  </a:lnTo>
                  <a:lnTo>
                    <a:pt x="1615" y="4"/>
                  </a:lnTo>
                  <a:lnTo>
                    <a:pt x="1666" y="4"/>
                  </a:lnTo>
                  <a:lnTo>
                    <a:pt x="1717" y="3"/>
                  </a:lnTo>
                  <a:lnTo>
                    <a:pt x="1768" y="1"/>
                  </a:lnTo>
                  <a:lnTo>
                    <a:pt x="1819" y="0"/>
                  </a:lnTo>
                  <a:lnTo>
                    <a:pt x="1874" y="0"/>
                  </a:lnTo>
                  <a:lnTo>
                    <a:pt x="1925" y="0"/>
                  </a:lnTo>
                  <a:lnTo>
                    <a:pt x="1979" y="0"/>
                  </a:lnTo>
                  <a:lnTo>
                    <a:pt x="2032" y="0"/>
                  </a:lnTo>
                  <a:lnTo>
                    <a:pt x="2088" y="0"/>
                  </a:lnTo>
                  <a:close/>
                </a:path>
              </a:pathLst>
            </a:custGeom>
            <a:solidFill>
              <a:srgbClr val="870000"/>
            </a:solidFill>
            <a:ln w="9525">
              <a:noFill/>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endParaRPr lang="en-US">
                <a:solidFill>
                  <a:prstClr val="white"/>
                </a:solidFill>
              </a:endParaRPr>
            </a:p>
          </p:txBody>
        </p:sp>
        <p:sp>
          <p:nvSpPr>
            <p:cNvPr id="36" name="Text Box 10"/>
            <p:cNvSpPr txBox="1">
              <a:spLocks noChangeArrowheads="1"/>
            </p:cNvSpPr>
            <p:nvPr/>
          </p:nvSpPr>
          <p:spPr bwMode="auto">
            <a:xfrm>
              <a:off x="3168" y="3600"/>
              <a:ext cx="1968" cy="777"/>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lgn="ctr">
                <a:defRPr/>
              </a:pPr>
              <a:r>
                <a:rPr lang="en-US" dirty="0">
                  <a:solidFill>
                    <a:prstClr val="white"/>
                  </a:solidFill>
                  <a:latin typeface="Arial" panose="020B0604020202020204" pitchFamily="34" charset="0"/>
                  <a:cs typeface="Arial" panose="020B0604020202020204" pitchFamily="34" charset="0"/>
                </a:rPr>
                <a:t>Client’s View of the </a:t>
              </a:r>
            </a:p>
            <a:p>
              <a:pPr algn="ctr">
                <a:defRPr/>
              </a:pPr>
              <a:r>
                <a:rPr lang="en-US" dirty="0">
                  <a:solidFill>
                    <a:prstClr val="white"/>
                  </a:solidFill>
                  <a:latin typeface="Arial" panose="020B0604020202020204" pitchFamily="34" charset="0"/>
                  <a:cs typeface="Arial" panose="020B0604020202020204" pitchFamily="34" charset="0"/>
                </a:rPr>
                <a:t>Therapeutic Relationship</a:t>
              </a:r>
            </a:p>
          </p:txBody>
        </p:sp>
        <p:sp>
          <p:nvSpPr>
            <p:cNvPr id="37" name="Text Box 13"/>
            <p:cNvSpPr txBox="1">
              <a:spLocks noChangeArrowheads="1"/>
            </p:cNvSpPr>
            <p:nvPr/>
          </p:nvSpPr>
          <p:spPr bwMode="auto">
            <a:xfrm>
              <a:off x="3024" y="1215"/>
              <a:ext cx="2256" cy="544"/>
            </a:xfrm>
            <a:prstGeom prst="rect">
              <a:avLst/>
            </a:prstGeom>
            <a:no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a:lstStyle>
            <a:p>
              <a:pPr algn="ctr">
                <a:defRPr/>
              </a:pPr>
              <a:r>
                <a:rPr lang="en-US" dirty="0">
                  <a:solidFill>
                    <a:prstClr val="white"/>
                  </a:solidFill>
                  <a:latin typeface="Arial" panose="020B0604020202020204" pitchFamily="34" charset="0"/>
                  <a:cs typeface="Arial" panose="020B0604020202020204" pitchFamily="34" charset="0"/>
                </a:rPr>
                <a:t>Consumer </a:t>
              </a:r>
            </a:p>
            <a:p>
              <a:pPr algn="ctr">
                <a:defRPr/>
              </a:pPr>
              <a:r>
                <a:rPr lang="en-US" dirty="0">
                  <a:solidFill>
                    <a:prstClr val="white"/>
                  </a:solidFill>
                  <a:latin typeface="Arial" panose="020B0604020202020204" pitchFamily="34" charset="0"/>
                  <a:cs typeface="Arial" panose="020B0604020202020204" pitchFamily="34" charset="0"/>
                </a:rPr>
                <a:t>Preferences</a:t>
              </a:r>
            </a:p>
          </p:txBody>
        </p:sp>
      </p:grpSp>
    </p:spTree>
    <p:extLst>
      <p:ext uri="{BB962C8B-B14F-4D97-AF65-F5344CB8AC3E}">
        <p14:creationId xmlns:p14="http://schemas.microsoft.com/office/powerpoint/2010/main" val="4712820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9810" name="Rectangle 2"/>
          <p:cNvSpPr>
            <a:spLocks noGrp="1" noChangeArrowheads="1"/>
          </p:cNvSpPr>
          <p:nvPr>
            <p:ph type="title"/>
          </p:nvPr>
        </p:nvSpPr>
        <p:spPr>
          <a:xfrm>
            <a:off x="1960880" y="0"/>
            <a:ext cx="8249920" cy="1229360"/>
          </a:xfrm>
        </p:spPr>
        <p:txBody>
          <a:bodyPr/>
          <a:lstStyle/>
          <a:p>
            <a:pPr algn="ctr" eaLnBrk="1" hangingPunct="1"/>
            <a:r>
              <a:rPr lang="en-US" sz="4000" dirty="0">
                <a:effectLst/>
                <a:cs typeface="Arial" pitchFamily="34" charset="0"/>
              </a:rPr>
              <a:t>Therapist-Client Engagement</a:t>
            </a:r>
          </a:p>
        </p:txBody>
      </p:sp>
      <p:pic>
        <p:nvPicPr>
          <p:cNvPr id="3" name="Picture 2"/>
          <p:cNvPicPr>
            <a:picLocks noChangeAspect="1"/>
          </p:cNvPicPr>
          <p:nvPr/>
        </p:nvPicPr>
        <p:blipFill>
          <a:blip r:embed="rId3"/>
          <a:stretch>
            <a:fillRect/>
          </a:stretch>
        </p:blipFill>
        <p:spPr>
          <a:xfrm>
            <a:off x="1960880" y="1117600"/>
            <a:ext cx="8067316" cy="5486400"/>
          </a:xfrm>
          <a:prstGeom prst="rect">
            <a:avLst/>
          </a:prstGeom>
        </p:spPr>
      </p:pic>
    </p:spTree>
    <p:extLst>
      <p:ext uri="{BB962C8B-B14F-4D97-AF65-F5344CB8AC3E}">
        <p14:creationId xmlns:p14="http://schemas.microsoft.com/office/powerpoint/2010/main" val="1497052513"/>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9810" name="Rectangle 2"/>
          <p:cNvSpPr>
            <a:spLocks noGrp="1" noChangeArrowheads="1"/>
          </p:cNvSpPr>
          <p:nvPr>
            <p:ph type="title"/>
          </p:nvPr>
        </p:nvSpPr>
        <p:spPr>
          <a:xfrm>
            <a:off x="1981200" y="228600"/>
            <a:ext cx="8229600" cy="1143000"/>
          </a:xfrm>
        </p:spPr>
        <p:txBody>
          <a:bodyPr/>
          <a:lstStyle/>
          <a:p>
            <a:pPr algn="ctr" eaLnBrk="1" hangingPunct="1"/>
            <a:r>
              <a:rPr lang="en-US" sz="4000" dirty="0">
                <a:effectLst>
                  <a:outerShdw blurRad="38100" dist="38100" dir="2700000" algn="tl">
                    <a:srgbClr val="000000">
                      <a:alpha val="43137"/>
                    </a:srgbClr>
                  </a:outerShdw>
                </a:effectLst>
                <a:cs typeface="Arial" pitchFamily="34" charset="0"/>
              </a:rPr>
              <a:t>Session Rating Scale (SRS)</a:t>
            </a:r>
          </a:p>
        </p:txBody>
      </p:sp>
      <p:sp>
        <p:nvSpPr>
          <p:cNvPr id="1399811" name="Rectangle 3"/>
          <p:cNvSpPr>
            <a:spLocks noGrp="1" noChangeArrowheads="1"/>
          </p:cNvSpPr>
          <p:nvPr>
            <p:ph type="body" idx="1"/>
          </p:nvPr>
        </p:nvSpPr>
        <p:spPr>
          <a:xfrm>
            <a:off x="842681" y="1506071"/>
            <a:ext cx="10094259" cy="5123329"/>
          </a:xfrm>
        </p:spPr>
        <p:txBody>
          <a:bodyPr>
            <a:normAutofit fontScale="92500" lnSpcReduction="10000"/>
          </a:bodyPr>
          <a:lstStyle/>
          <a:p>
            <a:pPr marL="609600" indent="-609600">
              <a:lnSpc>
                <a:spcPct val="110000"/>
              </a:lnSpc>
              <a:spcBef>
                <a:spcPts val="300"/>
              </a:spcBef>
              <a:buClr>
                <a:schemeClr val="tx1"/>
              </a:buClr>
            </a:pPr>
            <a:r>
              <a:rPr lang="en-US" sz="2600" dirty="0">
                <a:effectLst>
                  <a:outerShdw blurRad="38100" dist="38100" dir="2700000" algn="tl">
                    <a:srgbClr val="000000">
                      <a:alpha val="43137"/>
                    </a:srgbClr>
                  </a:outerShdw>
                </a:effectLst>
                <a:cs typeface="Arial" pitchFamily="34" charset="0"/>
              </a:rPr>
              <a:t>A 40 point measure with 4 subscales</a:t>
            </a:r>
          </a:p>
          <a:p>
            <a:pPr marL="609600" indent="-609600">
              <a:lnSpc>
                <a:spcPct val="110000"/>
              </a:lnSpc>
              <a:spcBef>
                <a:spcPts val="300"/>
              </a:spcBef>
              <a:buClr>
                <a:schemeClr val="tx1"/>
              </a:buClr>
            </a:pPr>
            <a:r>
              <a:rPr lang="en-US" sz="2600" dirty="0">
                <a:effectLst>
                  <a:outerShdw blurRad="38100" dist="38100" dir="2700000" algn="tl">
                    <a:srgbClr val="000000">
                      <a:alpha val="43137"/>
                    </a:srgbClr>
                  </a:outerShdw>
                </a:effectLst>
                <a:cs typeface="Arial" pitchFamily="34" charset="0"/>
              </a:rPr>
              <a:t>Two versions that can be scored: SRS &amp; CSRS</a:t>
            </a:r>
          </a:p>
          <a:p>
            <a:pPr marL="609600" indent="-609600">
              <a:lnSpc>
                <a:spcPct val="110000"/>
              </a:lnSpc>
              <a:spcBef>
                <a:spcPts val="300"/>
              </a:spcBef>
              <a:buClr>
                <a:schemeClr val="tx1"/>
              </a:buClr>
            </a:pPr>
            <a:r>
              <a:rPr lang="en-US" sz="2600" dirty="0">
                <a:effectLst>
                  <a:outerShdw blurRad="38100" dist="38100" dir="2700000" algn="tl">
                    <a:srgbClr val="000000">
                      <a:alpha val="43137"/>
                    </a:srgbClr>
                  </a:outerShdw>
                </a:effectLst>
                <a:cs typeface="Arial" pitchFamily="34" charset="0"/>
              </a:rPr>
              <a:t>Complete near the end of session (last 5-10 minutes)</a:t>
            </a:r>
          </a:p>
          <a:p>
            <a:pPr marL="609600" indent="-609600">
              <a:lnSpc>
                <a:spcPct val="110000"/>
              </a:lnSpc>
              <a:spcBef>
                <a:spcPts val="300"/>
              </a:spcBef>
              <a:buClr>
                <a:schemeClr val="tx1"/>
              </a:buClr>
            </a:pPr>
            <a:r>
              <a:rPr lang="en-US" sz="2600" dirty="0">
                <a:effectLst>
                  <a:outerShdw blurRad="38100" dist="38100" dir="2700000" algn="tl">
                    <a:srgbClr val="000000">
                      <a:alpha val="43137"/>
                    </a:srgbClr>
                  </a:outerShdw>
                </a:effectLst>
                <a:cs typeface="Arial" pitchFamily="34" charset="0"/>
              </a:rPr>
              <a:t>Overall scores below 36 or any subscale below 8 should be discussed with clients</a:t>
            </a:r>
          </a:p>
          <a:p>
            <a:pPr marL="609600" indent="-609600">
              <a:lnSpc>
                <a:spcPct val="110000"/>
              </a:lnSpc>
              <a:spcBef>
                <a:spcPts val="300"/>
              </a:spcBef>
              <a:buClr>
                <a:schemeClr val="tx1"/>
              </a:buClr>
            </a:pPr>
            <a:r>
              <a:rPr lang="en-US" sz="2600" dirty="0">
                <a:effectLst>
                  <a:outerShdw blurRad="38100" dist="38100" dir="2700000" algn="tl">
                    <a:srgbClr val="000000">
                      <a:alpha val="43137"/>
                    </a:srgbClr>
                  </a:outerShdw>
                </a:effectLst>
                <a:cs typeface="Arial" pitchFamily="34" charset="0"/>
              </a:rPr>
              <a:t>Lower scores at the </a:t>
            </a:r>
            <a:r>
              <a:rPr lang="en-US" sz="2600" u="sng" dirty="0">
                <a:effectLst>
                  <a:outerShdw blurRad="38100" dist="38100" dir="2700000" algn="tl">
                    <a:srgbClr val="000000">
                      <a:alpha val="43137"/>
                    </a:srgbClr>
                  </a:outerShdw>
                </a:effectLst>
                <a:cs typeface="Arial" pitchFamily="34" charset="0"/>
              </a:rPr>
              <a:t>beginning</a:t>
            </a:r>
            <a:r>
              <a:rPr lang="en-US" sz="2600" dirty="0">
                <a:effectLst>
                  <a:outerShdw blurRad="38100" dist="38100" dir="2700000" algn="tl">
                    <a:srgbClr val="000000">
                      <a:alpha val="43137"/>
                    </a:srgbClr>
                  </a:outerShdw>
                </a:effectLst>
                <a:cs typeface="Arial" pitchFamily="34" charset="0"/>
              </a:rPr>
              <a:t> of services can mean very different things</a:t>
            </a:r>
          </a:p>
          <a:p>
            <a:pPr marL="609600" indent="-609600">
              <a:lnSpc>
                <a:spcPct val="110000"/>
              </a:lnSpc>
              <a:spcBef>
                <a:spcPts val="300"/>
              </a:spcBef>
              <a:buClr>
                <a:schemeClr val="tx1"/>
              </a:buClr>
            </a:pPr>
            <a:r>
              <a:rPr lang="en-US" sz="2600" dirty="0">
                <a:effectLst>
                  <a:outerShdw blurRad="38100" dist="38100" dir="2700000" algn="tl">
                    <a:srgbClr val="000000">
                      <a:alpha val="43137"/>
                    </a:srgbClr>
                  </a:outerShdw>
                </a:effectLst>
                <a:cs typeface="Arial" pitchFamily="34" charset="0"/>
              </a:rPr>
              <a:t>Lower scores </a:t>
            </a:r>
            <a:r>
              <a:rPr lang="en-US" sz="2600" u="sng" dirty="0">
                <a:effectLst>
                  <a:outerShdw blurRad="38100" dist="38100" dir="2700000" algn="tl">
                    <a:srgbClr val="000000">
                      <a:alpha val="43137"/>
                    </a:srgbClr>
                  </a:outerShdw>
                </a:effectLst>
                <a:cs typeface="Arial" pitchFamily="34" charset="0"/>
              </a:rPr>
              <a:t>as services progress</a:t>
            </a:r>
            <a:r>
              <a:rPr lang="en-US" sz="2600" dirty="0">
                <a:effectLst>
                  <a:outerShdw blurRad="38100" dist="38100" dir="2700000" algn="tl">
                    <a:srgbClr val="000000">
                      <a:alpha val="43137"/>
                    </a:srgbClr>
                  </a:outerShdw>
                </a:effectLst>
                <a:cs typeface="Arial" pitchFamily="34" charset="0"/>
              </a:rPr>
              <a:t> are 4x likely to contribute to dropout</a:t>
            </a:r>
          </a:p>
          <a:p>
            <a:pPr marL="609600" indent="-609600">
              <a:lnSpc>
                <a:spcPct val="110000"/>
              </a:lnSpc>
              <a:spcBef>
                <a:spcPts val="300"/>
              </a:spcBef>
              <a:buClr>
                <a:schemeClr val="tx1"/>
              </a:buClr>
            </a:pPr>
            <a:r>
              <a:rPr lang="en-US" sz="2600" dirty="0">
                <a:effectLst>
                  <a:outerShdw blurRad="38100" dist="38100" dir="2700000" algn="tl">
                    <a:srgbClr val="000000">
                      <a:alpha val="43137"/>
                    </a:srgbClr>
                  </a:outerShdw>
                </a:effectLst>
                <a:cs typeface="Arial" pitchFamily="34" charset="0"/>
              </a:rPr>
              <a:t>Takes less than 1 minute to administer</a:t>
            </a:r>
          </a:p>
          <a:p>
            <a:pPr marL="609600" indent="-609600">
              <a:lnSpc>
                <a:spcPct val="110000"/>
              </a:lnSpc>
              <a:spcBef>
                <a:spcPts val="300"/>
              </a:spcBef>
              <a:buClr>
                <a:schemeClr val="tx1"/>
              </a:buClr>
            </a:pPr>
            <a:r>
              <a:rPr lang="en-US" sz="2600" dirty="0">
                <a:effectLst>
                  <a:outerShdw blurRad="38100" dist="38100" dir="2700000" algn="tl">
                    <a:srgbClr val="000000">
                      <a:alpha val="43137"/>
                    </a:srgbClr>
                  </a:outerShdw>
                </a:effectLst>
                <a:cs typeface="Arial" pitchFamily="34" charset="0"/>
              </a:rPr>
              <a:t>Paper/pencil and electronic scoring systems</a:t>
            </a:r>
          </a:p>
          <a:p>
            <a:pPr marL="609600" indent="-609600">
              <a:lnSpc>
                <a:spcPct val="110000"/>
              </a:lnSpc>
              <a:spcBef>
                <a:spcPts val="300"/>
              </a:spcBef>
              <a:buClr>
                <a:schemeClr val="tx1"/>
              </a:buClr>
            </a:pPr>
            <a:r>
              <a:rPr lang="en-US" sz="2600" dirty="0">
                <a:effectLst>
                  <a:outerShdw blurRad="38100" dist="38100" dir="2700000" algn="tl">
                    <a:srgbClr val="000000">
                      <a:alpha val="43137"/>
                    </a:srgbClr>
                  </a:outerShdw>
                </a:effectLst>
                <a:cs typeface="Arial" pitchFamily="34" charset="0"/>
              </a:rPr>
              <a:t>Can plot personal data on Excel spreadsheet</a:t>
            </a:r>
          </a:p>
          <a:p>
            <a:pPr marL="609600" indent="-609600">
              <a:buClr>
                <a:schemeClr val="tx1"/>
              </a:buClr>
              <a:buFontTx/>
              <a:buChar char="•"/>
            </a:pPr>
            <a:endParaRPr lang="en-US" sz="2800" dirty="0">
              <a:effectLst/>
              <a:cs typeface="Arial" pitchFamily="34" charset="0"/>
            </a:endParaRPr>
          </a:p>
        </p:txBody>
      </p:sp>
    </p:spTree>
    <p:extLst>
      <p:ext uri="{BB962C8B-B14F-4D97-AF65-F5344CB8AC3E}">
        <p14:creationId xmlns:p14="http://schemas.microsoft.com/office/powerpoint/2010/main" val="1374806493"/>
      </p:ext>
    </p:ext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35145230"/>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8650" y="143436"/>
            <a:ext cx="10174941" cy="1219200"/>
          </a:xfrm>
          <a:effectLst/>
        </p:spPr>
        <p:txBody>
          <a:bodyPr>
            <a:normAutofit/>
          </a:bodyPr>
          <a:lstStyle/>
          <a:p>
            <a:pPr>
              <a:defRPr/>
            </a:pPr>
            <a:r>
              <a:rPr lang="en-US" sz="4000" b="0" dirty="0">
                <a:solidFill>
                  <a:schemeClr val="tx1"/>
                </a:solidFill>
                <a:effectLst>
                  <a:outerShdw blurRad="38100" dist="38100" dir="2700000" algn="tl">
                    <a:srgbClr val="000000">
                      <a:alpha val="43137"/>
                    </a:srgbClr>
                  </a:outerShdw>
                </a:effectLst>
                <a:latin typeface="Arial" pitchFamily="34" charset="0"/>
                <a:cs typeface="Arial" pitchFamily="34" charset="0"/>
              </a:rPr>
              <a:t>Strategy #3</a:t>
            </a:r>
            <a:br>
              <a:rPr lang="en-US" b="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3200" dirty="0">
                <a:effectLst>
                  <a:outerShdw blurRad="38100" dist="38100" dir="2700000" algn="tl">
                    <a:srgbClr val="000000">
                      <a:alpha val="43137"/>
                    </a:srgbClr>
                  </a:outerShdw>
                </a:effectLst>
                <a:cs typeface="Arial" pitchFamily="34" charset="0"/>
              </a:rPr>
              <a:t>Engage in</a:t>
            </a: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 Routine and Ongoing Client Feedback</a:t>
            </a:r>
            <a:endParaRPr lang="en-US" sz="44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Content Placeholder 4"/>
          <p:cNvSpPr>
            <a:spLocks noGrp="1"/>
          </p:cNvSpPr>
          <p:nvPr>
            <p:ph idx="1"/>
          </p:nvPr>
        </p:nvSpPr>
        <p:spPr>
          <a:xfrm>
            <a:off x="636104" y="1559859"/>
            <a:ext cx="10880035" cy="4840943"/>
          </a:xfrm>
          <a:effectLst/>
        </p:spPr>
        <p:txBody>
          <a:bodyPr>
            <a:normAutofit/>
          </a:bodyPr>
          <a:lstStyle/>
          <a:p>
            <a:pPr marL="155962" indent="0">
              <a:lnSpc>
                <a:spcPct val="100000"/>
              </a:lnSpc>
              <a:buClrTx/>
              <a:buSzPct val="100000"/>
              <a:buNone/>
              <a:defRPr/>
            </a:pPr>
            <a:r>
              <a:rPr lang="en-US" sz="2200" dirty="0">
                <a:solidFill>
                  <a:schemeClr val="tx1"/>
                </a:solidFill>
                <a:effectLst>
                  <a:outerShdw blurRad="38100" dist="38100" dir="2700000" algn="tl">
                    <a:srgbClr val="000000">
                      <a:alpha val="43137"/>
                    </a:srgbClr>
                  </a:outerShdw>
                </a:effectLst>
                <a:cs typeface="Arial" pitchFamily="34" charset="0"/>
              </a:rPr>
              <a:t>Seeking and obtaining valid, reliable, and feasible feedback from consumers regarding the alliance and outcome as much as doubles the effect size of treatment, cuts dropout rates in half, and decreases risk of deterioration. Routine and ongoing monitoring of the alliance through real-time client feedback processes helps to both identify potential ruptures and create opportunities for clinicians to take corrective steps (Anker, Duncan, &amp; Sparks, 2009; Anker et al., 2010). In addition, improvements in the alliance (intake to termination) are associated with better outcomes and lower dropout rates (Duncan, Miller, </a:t>
            </a:r>
            <a:r>
              <a:rPr lang="en-US" sz="2200" dirty="0" err="1">
                <a:solidFill>
                  <a:schemeClr val="tx1"/>
                </a:solidFill>
                <a:effectLst>
                  <a:outerShdw blurRad="38100" dist="38100" dir="2700000" algn="tl">
                    <a:srgbClr val="000000">
                      <a:alpha val="43137"/>
                    </a:srgbClr>
                  </a:outerShdw>
                </a:effectLst>
                <a:cs typeface="Arial" pitchFamily="34" charset="0"/>
              </a:rPr>
              <a:t>Wampold</a:t>
            </a:r>
            <a:r>
              <a:rPr lang="en-US" sz="2200" dirty="0">
                <a:solidFill>
                  <a:schemeClr val="tx1"/>
                </a:solidFill>
                <a:effectLst>
                  <a:outerShdw blurRad="38100" dist="38100" dir="2700000" algn="tl">
                    <a:srgbClr val="000000">
                      <a:alpha val="43137"/>
                    </a:srgbClr>
                  </a:outerShdw>
                </a:effectLst>
                <a:cs typeface="Arial" pitchFamily="34" charset="0"/>
              </a:rPr>
              <a:t>, &amp; Hubble, 2010; Harmon et al., 2007; Lambert, 2010, Miller, Hubble, &amp; Duncan, 2007).</a:t>
            </a:r>
          </a:p>
        </p:txBody>
      </p:sp>
      <p:sp>
        <p:nvSpPr>
          <p:cNvPr id="2" name="TextBox 1"/>
          <p:cNvSpPr txBox="1"/>
          <p:nvPr/>
        </p:nvSpPr>
        <p:spPr>
          <a:xfrm>
            <a:off x="888930" y="5324298"/>
            <a:ext cx="10374382" cy="1200329"/>
          </a:xfrm>
          <a:prstGeom prst="rect">
            <a:avLst/>
          </a:prstGeom>
          <a:noFill/>
          <a:effectLst/>
        </p:spPr>
        <p:txBody>
          <a:bodyPr wrap="square" rtlCol="0">
            <a:spAutoFit/>
          </a:bodyPr>
          <a:lstStyle/>
          <a:p>
            <a:pPr>
              <a:buFont typeface="Wingdings" pitchFamily="2" charset="2"/>
              <a:buNone/>
              <a:defRPr/>
            </a:pPr>
            <a:r>
              <a:rPr lang="en-US" sz="1200" dirty="0">
                <a:solidFill>
                  <a:prstClr val="white"/>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itchFamily="34" charset="0"/>
              </a:rPr>
              <a:t>APA Presidential Task Force on Evidence-Based Practice. (2006). Evidence-based practice in psychology. </a:t>
            </a:r>
            <a:r>
              <a:rPr lang="en-US" sz="1200" i="1" dirty="0">
                <a:solidFill>
                  <a:prstClr val="white"/>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American  Psychologist, 61</a:t>
            </a:r>
            <a:r>
              <a:rPr lang="en-US" sz="1200" dirty="0">
                <a:solidFill>
                  <a:prstClr val="white"/>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(4), 271–</a:t>
            </a:r>
          </a:p>
          <a:p>
            <a:pPr>
              <a:buFont typeface="Wingdings" pitchFamily="2" charset="2"/>
              <a:buNone/>
              <a:defRPr/>
            </a:pPr>
            <a:r>
              <a:rPr lang="en-US" sz="1200" dirty="0">
                <a:solidFill>
                  <a:prstClr val="white"/>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     285.</a:t>
            </a:r>
            <a:endParaRPr lang="en-US" sz="1200"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r>
              <a:rPr lang="en-US" sz="1200" dirty="0">
                <a:solidFill>
                  <a:prstClr val="white"/>
                </a:solidFill>
                <a:effectLst>
                  <a:outerShdw blurRad="38100" dist="38100" dir="2700000" algn="tl">
                    <a:srgbClr val="000000">
                      <a:alpha val="43137"/>
                    </a:srgbClr>
                  </a:outerShdw>
                </a:effectLst>
                <a:latin typeface="Arial" pitchFamily="34" charset="0"/>
                <a:cs typeface="Arial" pitchFamily="34" charset="0"/>
              </a:rPr>
              <a:t>Duncan, B. L., Miller, S. D., </a:t>
            </a:r>
            <a:r>
              <a:rPr lang="en-US" sz="1200" dirty="0" err="1">
                <a:solidFill>
                  <a:prstClr val="white"/>
                </a:solidFill>
                <a:effectLst>
                  <a:outerShdw blurRad="38100" dist="38100" dir="2700000" algn="tl">
                    <a:srgbClr val="000000">
                      <a:alpha val="43137"/>
                    </a:srgbClr>
                  </a:outerShdw>
                </a:effectLst>
                <a:latin typeface="Arial" pitchFamily="34" charset="0"/>
                <a:cs typeface="Arial" pitchFamily="34" charset="0"/>
              </a:rPr>
              <a:t>Wampold</a:t>
            </a:r>
            <a:r>
              <a:rPr lang="en-US" sz="1200" dirty="0">
                <a:solidFill>
                  <a:prstClr val="white"/>
                </a:solidFill>
                <a:effectLst>
                  <a:outerShdw blurRad="38100" dist="38100" dir="2700000" algn="tl">
                    <a:srgbClr val="000000">
                      <a:alpha val="43137"/>
                    </a:srgbClr>
                  </a:outerShdw>
                </a:effectLst>
                <a:latin typeface="Arial" pitchFamily="34" charset="0"/>
                <a:cs typeface="Arial" pitchFamily="34" charset="0"/>
              </a:rPr>
              <a:t>, B. E., &amp; Hubble, M.A. (Eds.), (2010). </a:t>
            </a:r>
            <a:r>
              <a:rPr lang="en-US" sz="1200" i="1" dirty="0">
                <a:solidFill>
                  <a:prstClr val="white"/>
                </a:solidFill>
                <a:effectLst>
                  <a:outerShdw blurRad="38100" dist="38100" dir="2700000" algn="tl">
                    <a:srgbClr val="000000">
                      <a:alpha val="43137"/>
                    </a:srgbClr>
                  </a:outerShdw>
                </a:effectLst>
                <a:latin typeface="Arial" pitchFamily="34" charset="0"/>
                <a:cs typeface="Arial" pitchFamily="34" charset="0"/>
              </a:rPr>
              <a:t>The heart and soul of  change: Delivering what works in therapy </a:t>
            </a:r>
            <a:r>
              <a:rPr lang="en-US" sz="1200" dirty="0">
                <a:solidFill>
                  <a:prstClr val="white"/>
                </a:solidFill>
                <a:effectLst>
                  <a:outerShdw blurRad="38100" dist="38100" dir="2700000" algn="tl">
                    <a:srgbClr val="000000">
                      <a:alpha val="43137"/>
                    </a:srgbClr>
                  </a:outerShdw>
                </a:effectLst>
                <a:latin typeface="Arial" pitchFamily="34" charset="0"/>
                <a:cs typeface="Arial" pitchFamily="34" charset="0"/>
              </a:rPr>
              <a:t>(2</a:t>
            </a:r>
            <a:r>
              <a:rPr lang="en-US" sz="1200" baseline="30000" dirty="0">
                <a:solidFill>
                  <a:prstClr val="white"/>
                </a:solidFill>
                <a:effectLst>
                  <a:outerShdw blurRad="38100" dist="38100" dir="2700000" algn="tl">
                    <a:srgbClr val="000000">
                      <a:alpha val="43137"/>
                    </a:srgbClr>
                  </a:outerShdw>
                </a:effectLst>
                <a:latin typeface="Arial" pitchFamily="34" charset="0"/>
                <a:cs typeface="Arial" pitchFamily="34" charset="0"/>
              </a:rPr>
              <a:t>nd</a:t>
            </a:r>
            <a:r>
              <a:rPr lang="en-US" sz="1200" dirty="0">
                <a:solidFill>
                  <a:prstClr val="white"/>
                </a:solidFill>
                <a:effectLst>
                  <a:outerShdw blurRad="38100" dist="38100" dir="2700000" algn="tl">
                    <a:srgbClr val="000000">
                      <a:alpha val="43137"/>
                    </a:srgbClr>
                  </a:outerShdw>
                </a:effectLst>
                <a:latin typeface="Arial" pitchFamily="34" charset="0"/>
                <a:cs typeface="Arial" pitchFamily="34" charset="0"/>
              </a:rPr>
              <a:t>. </a:t>
            </a:r>
          </a:p>
          <a:p>
            <a:r>
              <a:rPr lang="en-US" sz="1200" dirty="0">
                <a:solidFill>
                  <a:prstClr val="white"/>
                </a:solidFill>
                <a:effectLst>
                  <a:outerShdw blurRad="38100" dist="38100" dir="2700000" algn="tl">
                    <a:srgbClr val="000000">
                      <a:alpha val="43137"/>
                    </a:srgbClr>
                  </a:outerShdw>
                </a:effectLst>
                <a:latin typeface="Arial" pitchFamily="34" charset="0"/>
                <a:cs typeface="Arial" pitchFamily="34" charset="0"/>
              </a:rPr>
              <a:t>     Ed.). Washington, DC: American Psychological Association.</a:t>
            </a:r>
          </a:p>
          <a:p>
            <a:r>
              <a:rPr lang="en-US" sz="1200" dirty="0">
                <a:solidFill>
                  <a:prstClr val="white"/>
                </a:solidFill>
                <a:effectLst>
                  <a:outerShdw blurRad="38100" dist="38100" dir="2700000" algn="tl">
                    <a:srgbClr val="000000">
                      <a:alpha val="43137"/>
                    </a:srgbClr>
                  </a:outerShdw>
                </a:effectLst>
                <a:latin typeface="Arial" pitchFamily="34" charset="0"/>
                <a:cs typeface="Arial" pitchFamily="34" charset="0"/>
              </a:rPr>
              <a:t>Lambert, M. J. (2010). </a:t>
            </a:r>
            <a:r>
              <a:rPr lang="en-US" sz="1200" i="1" dirty="0">
                <a:solidFill>
                  <a:prstClr val="white"/>
                </a:solidFill>
                <a:effectLst>
                  <a:outerShdw blurRad="38100" dist="38100" dir="2700000" algn="tl">
                    <a:srgbClr val="000000">
                      <a:alpha val="43137"/>
                    </a:srgbClr>
                  </a:outerShdw>
                </a:effectLst>
                <a:latin typeface="Arial" pitchFamily="34" charset="0"/>
                <a:cs typeface="Arial" pitchFamily="34" charset="0"/>
              </a:rPr>
              <a:t>Prevention of treatment failure: The use of measuring, monitoring, and feedback in clinical practice</a:t>
            </a:r>
            <a:r>
              <a:rPr lang="en-US" sz="1200" dirty="0">
                <a:solidFill>
                  <a:prstClr val="white"/>
                </a:solidFill>
                <a:effectLst>
                  <a:outerShdw blurRad="38100" dist="38100" dir="2700000" algn="tl">
                    <a:srgbClr val="000000">
                      <a:alpha val="43137"/>
                    </a:srgbClr>
                  </a:outerShdw>
                </a:effectLst>
                <a:latin typeface="Arial" pitchFamily="34" charset="0"/>
                <a:cs typeface="Arial" pitchFamily="34" charset="0"/>
              </a:rPr>
              <a:t>.. Washington, DC: </a:t>
            </a:r>
          </a:p>
          <a:p>
            <a:r>
              <a:rPr lang="en-US" sz="1200" dirty="0">
                <a:solidFill>
                  <a:prstClr val="white"/>
                </a:solidFill>
                <a:effectLst>
                  <a:outerShdw blurRad="38100" dist="38100" dir="2700000" algn="tl">
                    <a:srgbClr val="000000">
                      <a:alpha val="43137"/>
                    </a:srgbClr>
                  </a:outerShdw>
                </a:effectLst>
                <a:latin typeface="Arial" pitchFamily="34" charset="0"/>
                <a:cs typeface="Arial" pitchFamily="34" charset="0"/>
              </a:rPr>
              <a:t>     American Psychological Association.</a:t>
            </a:r>
          </a:p>
        </p:txBody>
      </p:sp>
    </p:spTree>
    <p:extLst>
      <p:ext uri="{BB962C8B-B14F-4D97-AF65-F5344CB8AC3E}">
        <p14:creationId xmlns:p14="http://schemas.microsoft.com/office/powerpoint/2010/main" val="38962798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7153" y="-1"/>
            <a:ext cx="9968753" cy="1749288"/>
          </a:xfrm>
          <a:effectLst/>
        </p:spPr>
        <p:txBody>
          <a:bodyPr>
            <a:normAutofit/>
          </a:bodyPr>
          <a:lstStyle/>
          <a:p>
            <a:pPr>
              <a:defRPr/>
            </a:pPr>
            <a:r>
              <a:rPr lang="en-US" sz="4000" dirty="0">
                <a:solidFill>
                  <a:schemeClr val="tx1"/>
                </a:solidFill>
                <a:effectLst/>
                <a:latin typeface="Arial" pitchFamily="34" charset="0"/>
                <a:cs typeface="Arial" pitchFamily="34" charset="0"/>
              </a:rPr>
              <a:t>Strategy #4</a:t>
            </a:r>
            <a:br>
              <a:rPr lang="en-US" sz="4000" dirty="0">
                <a:solidFill>
                  <a:schemeClr val="tx1"/>
                </a:solidFill>
                <a:effectLst/>
                <a:latin typeface="Arial" pitchFamily="34" charset="0"/>
                <a:cs typeface="Arial" pitchFamily="34" charset="0"/>
              </a:rPr>
            </a:br>
            <a:r>
              <a:rPr lang="en-US" sz="3200" dirty="0">
                <a:solidFill>
                  <a:schemeClr val="tx1"/>
                </a:solidFill>
                <a:effectLst/>
                <a:latin typeface="Arial" pitchFamily="34" charset="0"/>
                <a:cs typeface="Arial" pitchFamily="34" charset="0"/>
              </a:rPr>
              <a:t>Focus on Early Change and Respond</a:t>
            </a:r>
            <a:br>
              <a:rPr lang="en-US" sz="3200" dirty="0">
                <a:solidFill>
                  <a:schemeClr val="tx1"/>
                </a:solidFill>
                <a:effectLst/>
                <a:latin typeface="Arial" pitchFamily="34" charset="0"/>
                <a:cs typeface="Arial" pitchFamily="34" charset="0"/>
              </a:rPr>
            </a:br>
            <a:r>
              <a:rPr lang="en-US" sz="3200" dirty="0">
                <a:solidFill>
                  <a:schemeClr val="tx1"/>
                </a:solidFill>
                <a:effectLst/>
                <a:latin typeface="Arial" pitchFamily="34" charset="0"/>
                <a:cs typeface="Arial" pitchFamily="34" charset="0"/>
              </a:rPr>
              <a:t>to Lack of Progress</a:t>
            </a:r>
          </a:p>
        </p:txBody>
      </p:sp>
      <p:sp>
        <p:nvSpPr>
          <p:cNvPr id="5" name="Content Placeholder 4"/>
          <p:cNvSpPr>
            <a:spLocks noGrp="1"/>
          </p:cNvSpPr>
          <p:nvPr>
            <p:ph idx="1"/>
          </p:nvPr>
        </p:nvSpPr>
        <p:spPr>
          <a:xfrm>
            <a:off x="583096" y="1749287"/>
            <a:ext cx="10928184" cy="4651515"/>
          </a:xfrm>
          <a:effectLst/>
        </p:spPr>
        <p:txBody>
          <a:bodyPr>
            <a:normAutofit/>
          </a:bodyPr>
          <a:lstStyle/>
          <a:p>
            <a:pPr marL="461962" indent="-342900">
              <a:lnSpc>
                <a:spcPct val="100000"/>
              </a:lnSpc>
              <a:spcBef>
                <a:spcPts val="0"/>
              </a:spcBef>
              <a:buClr>
                <a:schemeClr val="tx1"/>
              </a:buClr>
              <a:buSzPct val="100000"/>
              <a:defRPr/>
            </a:pPr>
            <a:r>
              <a:rPr lang="en-US" sz="2400" dirty="0">
                <a:solidFill>
                  <a:schemeClr val="tx1"/>
                </a:solidFill>
                <a:effectLst/>
                <a:cs typeface="Arial" pitchFamily="34" charset="0"/>
              </a:rPr>
              <a:t>The dose-effect relationship in psychotherapy; approximately 30% of clients improve by the second session, 60% to 65% by session seven, 70% to 75% by six months, and 85% by one year  (Howard, </a:t>
            </a:r>
            <a:r>
              <a:rPr lang="en-US" sz="2400" dirty="0" err="1">
                <a:solidFill>
                  <a:schemeClr val="tx1"/>
                </a:solidFill>
                <a:effectLst/>
                <a:cs typeface="Arial" pitchFamily="34" charset="0"/>
              </a:rPr>
              <a:t>Kopta</a:t>
            </a:r>
            <a:r>
              <a:rPr lang="en-US" sz="2400" dirty="0">
                <a:solidFill>
                  <a:schemeClr val="tx1"/>
                </a:solidFill>
                <a:effectLst/>
                <a:cs typeface="Arial" pitchFamily="34" charset="0"/>
              </a:rPr>
              <a:t>, Krause, &amp; </a:t>
            </a:r>
            <a:r>
              <a:rPr lang="en-US" sz="2400" dirty="0" err="1">
                <a:solidFill>
                  <a:schemeClr val="tx1"/>
                </a:solidFill>
                <a:effectLst/>
                <a:cs typeface="Arial" pitchFamily="34" charset="0"/>
              </a:rPr>
              <a:t>Orlinksy</a:t>
            </a:r>
            <a:r>
              <a:rPr lang="en-US" sz="2400" dirty="0">
                <a:solidFill>
                  <a:schemeClr val="tx1"/>
                </a:solidFill>
                <a:effectLst/>
                <a:cs typeface="Arial" pitchFamily="34" charset="0"/>
              </a:rPr>
              <a:t>, 1986). Early response in therapy is strong indicator of eventual outcome, making the monitoring of improvement from the start of therapy essential. The longer clients attend therapy without experiencing a positive change the greater the likelihood that they will experience a negative or null outcome or drop out. (Duncan, Miller, </a:t>
            </a:r>
            <a:r>
              <a:rPr lang="en-US" sz="2400" dirty="0" err="1">
                <a:solidFill>
                  <a:schemeClr val="tx1"/>
                </a:solidFill>
                <a:effectLst/>
                <a:cs typeface="Arial" pitchFamily="34" charset="0"/>
              </a:rPr>
              <a:t>Wampold</a:t>
            </a:r>
            <a:r>
              <a:rPr lang="en-US" sz="2400" dirty="0">
                <a:solidFill>
                  <a:schemeClr val="tx1"/>
                </a:solidFill>
                <a:effectLst/>
                <a:cs typeface="Arial" pitchFamily="34" charset="0"/>
              </a:rPr>
              <a:t>, &amp; Hubble, 2010)</a:t>
            </a:r>
          </a:p>
        </p:txBody>
      </p:sp>
      <p:sp>
        <p:nvSpPr>
          <p:cNvPr id="2" name="TextBox 1"/>
          <p:cNvSpPr txBox="1"/>
          <p:nvPr/>
        </p:nvSpPr>
        <p:spPr>
          <a:xfrm>
            <a:off x="849698" y="5569805"/>
            <a:ext cx="10492604" cy="830997"/>
          </a:xfrm>
          <a:prstGeom prst="rect">
            <a:avLst/>
          </a:prstGeom>
          <a:noFill/>
          <a:effectLst/>
        </p:spPr>
        <p:txBody>
          <a:bodyPr wrap="square" rtlCol="0">
            <a:spAutoFit/>
          </a:bodyPr>
          <a:lstStyle/>
          <a:p>
            <a:r>
              <a:rPr lang="en-US" sz="1200" dirty="0">
                <a:solidFill>
                  <a:prstClr val="white"/>
                </a:solidFill>
                <a:latin typeface="Arial" pitchFamily="34" charset="0"/>
                <a:cs typeface="Arial" pitchFamily="34" charset="0"/>
              </a:rPr>
              <a:t>Duncan, B. L., Miller, S. D., </a:t>
            </a:r>
            <a:r>
              <a:rPr lang="en-US" sz="1200" dirty="0" err="1">
                <a:solidFill>
                  <a:prstClr val="white"/>
                </a:solidFill>
                <a:latin typeface="Arial" pitchFamily="34" charset="0"/>
                <a:cs typeface="Arial" pitchFamily="34" charset="0"/>
              </a:rPr>
              <a:t>Wampold</a:t>
            </a:r>
            <a:r>
              <a:rPr lang="en-US" sz="1200" dirty="0">
                <a:solidFill>
                  <a:prstClr val="white"/>
                </a:solidFill>
                <a:latin typeface="Arial" pitchFamily="34" charset="0"/>
                <a:cs typeface="Arial" pitchFamily="34" charset="0"/>
              </a:rPr>
              <a:t>, B. E., &amp; Hubble, M.A. (Eds.), (2010). </a:t>
            </a:r>
            <a:r>
              <a:rPr lang="en-US" sz="1200" i="1" dirty="0">
                <a:solidFill>
                  <a:prstClr val="white"/>
                </a:solidFill>
                <a:latin typeface="Arial" pitchFamily="34" charset="0"/>
                <a:cs typeface="Arial" pitchFamily="34" charset="0"/>
              </a:rPr>
              <a:t>The heart and soul of  change: Delivering what works in therapy </a:t>
            </a:r>
            <a:r>
              <a:rPr lang="en-US" sz="1200" dirty="0">
                <a:solidFill>
                  <a:prstClr val="white"/>
                </a:solidFill>
                <a:latin typeface="Arial" pitchFamily="34" charset="0"/>
                <a:cs typeface="Arial" pitchFamily="34" charset="0"/>
              </a:rPr>
              <a:t>(2</a:t>
            </a:r>
            <a:r>
              <a:rPr lang="en-US" sz="1200" baseline="30000" dirty="0">
                <a:solidFill>
                  <a:prstClr val="white"/>
                </a:solidFill>
                <a:latin typeface="Arial" pitchFamily="34" charset="0"/>
                <a:cs typeface="Arial" pitchFamily="34" charset="0"/>
              </a:rPr>
              <a:t>nd</a:t>
            </a:r>
            <a:r>
              <a:rPr lang="en-US" sz="1200" dirty="0">
                <a:solidFill>
                  <a:prstClr val="white"/>
                </a:solidFill>
                <a:latin typeface="Arial" pitchFamily="34" charset="0"/>
                <a:cs typeface="Arial" pitchFamily="34" charset="0"/>
              </a:rPr>
              <a:t>, Ed.). </a:t>
            </a:r>
          </a:p>
          <a:p>
            <a:r>
              <a:rPr lang="en-US" sz="1200" dirty="0">
                <a:solidFill>
                  <a:prstClr val="white"/>
                </a:solidFill>
                <a:latin typeface="Arial" pitchFamily="34" charset="0"/>
                <a:cs typeface="Arial" pitchFamily="34" charset="0"/>
              </a:rPr>
              <a:t>     Washington, DC: American Psychological Association.</a:t>
            </a:r>
          </a:p>
          <a:p>
            <a:r>
              <a:rPr lang="en-US" sz="1200" dirty="0">
                <a:solidFill>
                  <a:prstClr val="white"/>
                </a:solidFill>
                <a:latin typeface="Arial" pitchFamily="34" charset="0"/>
                <a:cs typeface="Arial" pitchFamily="34" charset="0"/>
              </a:rPr>
              <a:t>Howard, K. I., </a:t>
            </a:r>
            <a:r>
              <a:rPr lang="en-US" sz="1200" dirty="0" err="1">
                <a:solidFill>
                  <a:prstClr val="white"/>
                </a:solidFill>
                <a:latin typeface="Arial" pitchFamily="34" charset="0"/>
                <a:cs typeface="Arial" pitchFamily="34" charset="0"/>
              </a:rPr>
              <a:t>Kopte</a:t>
            </a:r>
            <a:r>
              <a:rPr lang="en-US" sz="1200" dirty="0">
                <a:solidFill>
                  <a:prstClr val="white"/>
                </a:solidFill>
                <a:latin typeface="Arial" pitchFamily="34" charset="0"/>
                <a:cs typeface="Arial" pitchFamily="34" charset="0"/>
              </a:rPr>
              <a:t>, S. M., Krause, M. S., &amp; </a:t>
            </a:r>
            <a:r>
              <a:rPr lang="en-US" sz="1200" dirty="0" err="1">
                <a:solidFill>
                  <a:prstClr val="white"/>
                </a:solidFill>
                <a:latin typeface="Arial" pitchFamily="34" charset="0"/>
                <a:cs typeface="Arial" pitchFamily="34" charset="0"/>
              </a:rPr>
              <a:t>Orlinsky</a:t>
            </a:r>
            <a:r>
              <a:rPr lang="en-US" sz="1200" dirty="0">
                <a:solidFill>
                  <a:prstClr val="white"/>
                </a:solidFill>
                <a:latin typeface="Arial" pitchFamily="34" charset="0"/>
                <a:cs typeface="Arial" pitchFamily="34" charset="0"/>
              </a:rPr>
              <a:t>, D. E. (1986). The dose-effect relationship in psychotherapy. </a:t>
            </a:r>
            <a:r>
              <a:rPr lang="en-US" sz="1200" i="1" dirty="0">
                <a:solidFill>
                  <a:prstClr val="white"/>
                </a:solidFill>
                <a:latin typeface="Arial" pitchFamily="34" charset="0"/>
                <a:cs typeface="Arial" pitchFamily="34" charset="0"/>
              </a:rPr>
              <a:t>American Psychologist, 41</a:t>
            </a:r>
            <a:r>
              <a:rPr lang="en-US" sz="1200" dirty="0">
                <a:solidFill>
                  <a:prstClr val="white"/>
                </a:solidFill>
                <a:latin typeface="Arial" pitchFamily="34" charset="0"/>
                <a:cs typeface="Arial" pitchFamily="34" charset="0"/>
              </a:rPr>
              <a:t>(2), 159–</a:t>
            </a:r>
          </a:p>
          <a:p>
            <a:r>
              <a:rPr lang="en-US" sz="1200" dirty="0">
                <a:solidFill>
                  <a:prstClr val="white"/>
                </a:solidFill>
                <a:latin typeface="Arial" pitchFamily="34" charset="0"/>
                <a:cs typeface="Arial" pitchFamily="34" charset="0"/>
              </a:rPr>
              <a:t>     164.</a:t>
            </a:r>
          </a:p>
        </p:txBody>
      </p:sp>
    </p:spTree>
    <p:extLst>
      <p:ext uri="{BB962C8B-B14F-4D97-AF65-F5344CB8AC3E}">
        <p14:creationId xmlns:p14="http://schemas.microsoft.com/office/powerpoint/2010/main" val="2744079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365760" y="0"/>
            <a:ext cx="11389359" cy="1298893"/>
          </a:xfrm>
        </p:spPr>
        <p:txBody>
          <a:bodyPr/>
          <a:lstStyle/>
          <a:p>
            <a:pPr algn="ctr" eaLnBrk="1" hangingPunct="1"/>
            <a:r>
              <a:rPr lang="en-US" sz="4000" b="0" cap="none" dirty="0">
                <a:effectLst/>
                <a:latin typeface="Arial" panose="020B0604020202020204" pitchFamily="34" charset="0"/>
                <a:cs typeface="Arial" panose="020B0604020202020204" pitchFamily="34" charset="0"/>
              </a:rPr>
              <a:t>How Do Therapists Achieve Better Outcomes?</a:t>
            </a:r>
          </a:p>
        </p:txBody>
      </p:sp>
      <p:sp>
        <p:nvSpPr>
          <p:cNvPr id="547843" name="Rectangle 3"/>
          <p:cNvSpPr>
            <a:spLocks noGrp="1" noChangeArrowheads="1"/>
          </p:cNvSpPr>
          <p:nvPr>
            <p:ph sz="half" idx="1"/>
          </p:nvPr>
        </p:nvSpPr>
        <p:spPr>
          <a:xfrm>
            <a:off x="365760" y="1298893"/>
            <a:ext cx="4846320" cy="5129213"/>
          </a:xfrm>
        </p:spPr>
        <p:txBody>
          <a:bodyPr>
            <a:noAutofit/>
          </a:bodyPr>
          <a:lstStyle/>
          <a:p>
            <a:pPr>
              <a:lnSpc>
                <a:spcPct val="100000"/>
              </a:lnSpc>
              <a:spcBef>
                <a:spcPts val="600"/>
              </a:spcBef>
              <a:buClr>
                <a:schemeClr val="tx1"/>
              </a:buClr>
              <a:defRPr/>
            </a:pPr>
            <a:r>
              <a:rPr lang="en-US" sz="1800" dirty="0">
                <a:effectLst/>
                <a:latin typeface="Arial" panose="020B0604020202020204" pitchFamily="34" charset="0"/>
                <a:cs typeface="Arial" panose="020B0604020202020204" pitchFamily="34" charset="0"/>
              </a:rPr>
              <a:t>The findings from Chow and colleagues’ study showed a correlation between the time therapists spent on activities intended to improve their ability and their outcomes. </a:t>
            </a:r>
          </a:p>
          <a:p>
            <a:pPr>
              <a:lnSpc>
                <a:spcPct val="100000"/>
              </a:lnSpc>
              <a:spcBef>
                <a:spcPts val="600"/>
              </a:spcBef>
              <a:buClr>
                <a:schemeClr val="tx1"/>
              </a:buClr>
              <a:defRPr/>
            </a:pPr>
            <a:r>
              <a:rPr lang="en-US" sz="1800" dirty="0">
                <a:effectLst/>
                <a:latin typeface="Arial" panose="020B0604020202020204" pitchFamily="34" charset="0"/>
                <a:cs typeface="Arial" panose="020B0604020202020204" pitchFamily="34" charset="0"/>
              </a:rPr>
              <a:t>The top performers spent 2.5 to 4.5 more hours reflecting on actions, consulting about cases, reading, attending professional development activities, planning, and engaging in other learning activities than average therapists.</a:t>
            </a:r>
          </a:p>
          <a:p>
            <a:pPr>
              <a:lnSpc>
                <a:spcPct val="100000"/>
              </a:lnSpc>
              <a:spcBef>
                <a:spcPts val="600"/>
              </a:spcBef>
              <a:buClr>
                <a:schemeClr val="tx1"/>
              </a:buClr>
              <a:defRPr/>
            </a:pPr>
            <a:r>
              <a:rPr lang="en-US" sz="1800" dirty="0">
                <a:effectLst/>
                <a:latin typeface="Arial" panose="020B0604020202020204" pitchFamily="34" charset="0"/>
                <a:cs typeface="Arial" panose="020B0604020202020204" pitchFamily="34" charset="0"/>
              </a:rPr>
              <a:t>Researchers also estimated that that “the accumulative time spent by the top quartile (most effective therapists) was, on average, about 2.8 times more hours per week engaged in DP activities aimed at improving effectiveness than the rest of the other therapists” (p. 341). </a:t>
            </a:r>
          </a:p>
        </p:txBody>
      </p:sp>
      <p:pic>
        <p:nvPicPr>
          <p:cNvPr id="6" name="Picture 5">
            <a:extLst>
              <a:ext uri="{FF2B5EF4-FFF2-40B4-BE49-F238E27FC236}">
                <a16:creationId xmlns:a16="http://schemas.microsoft.com/office/drawing/2014/main" id="{C4E34BBF-4FE2-48BD-A5EC-2E1281C7653D}"/>
              </a:ext>
            </a:extLst>
          </p:cNvPr>
          <p:cNvPicPr>
            <a:picLocks noChangeAspect="1"/>
          </p:cNvPicPr>
          <p:nvPr/>
        </p:nvPicPr>
        <p:blipFill>
          <a:blip r:embed="rId3"/>
          <a:stretch>
            <a:fillRect/>
          </a:stretch>
        </p:blipFill>
        <p:spPr>
          <a:xfrm>
            <a:off x="5709603" y="1351467"/>
            <a:ext cx="5924350" cy="2549233"/>
          </a:xfrm>
          <a:prstGeom prst="rect">
            <a:avLst/>
          </a:prstGeom>
        </p:spPr>
      </p:pic>
      <p:pic>
        <p:nvPicPr>
          <p:cNvPr id="7" name="Picture 6">
            <a:extLst>
              <a:ext uri="{FF2B5EF4-FFF2-40B4-BE49-F238E27FC236}">
                <a16:creationId xmlns:a16="http://schemas.microsoft.com/office/drawing/2014/main" id="{CF9C57BB-CB68-4D19-949D-45CF8F52EEC7}"/>
              </a:ext>
            </a:extLst>
          </p:cNvPr>
          <p:cNvPicPr>
            <a:picLocks noChangeAspect="1"/>
          </p:cNvPicPr>
          <p:nvPr/>
        </p:nvPicPr>
        <p:blipFill>
          <a:blip r:embed="rId4"/>
          <a:stretch>
            <a:fillRect/>
          </a:stretch>
        </p:blipFill>
        <p:spPr>
          <a:xfrm>
            <a:off x="5740459" y="3945573"/>
            <a:ext cx="5893494" cy="2574905"/>
          </a:xfrm>
          <a:prstGeom prst="rect">
            <a:avLst/>
          </a:prstGeom>
        </p:spPr>
      </p:pic>
    </p:spTree>
    <p:extLst>
      <p:ext uri="{BB962C8B-B14F-4D97-AF65-F5344CB8AC3E}">
        <p14:creationId xmlns:p14="http://schemas.microsoft.com/office/powerpoint/2010/main" val="6220209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47782"/>
            <a:ext cx="8229600" cy="1145309"/>
          </a:xfrm>
        </p:spPr>
        <p:txBody>
          <a:bodyPr/>
          <a:lstStyle/>
          <a:p>
            <a:pPr algn="ctr" eaLnBrk="1" hangingPunct="1"/>
            <a:r>
              <a:rPr lang="en-US" sz="4000" dirty="0">
                <a:effectLst/>
              </a:rPr>
              <a:t>Outcomes Indicators</a:t>
            </a:r>
          </a:p>
        </p:txBody>
      </p:sp>
      <p:sp>
        <p:nvSpPr>
          <p:cNvPr id="547843" name="Rectangle 3"/>
          <p:cNvSpPr>
            <a:spLocks noGrp="1" noChangeArrowheads="1"/>
          </p:cNvSpPr>
          <p:nvPr>
            <p:ph type="body" idx="1"/>
          </p:nvPr>
        </p:nvSpPr>
        <p:spPr>
          <a:xfrm>
            <a:off x="863600" y="1293091"/>
            <a:ext cx="10198847" cy="5087389"/>
          </a:xfrm>
        </p:spPr>
        <p:txBody>
          <a:bodyPr>
            <a:normAutofit/>
          </a:bodyPr>
          <a:lstStyle/>
          <a:p>
            <a:pPr marL="609600" indent="-609600">
              <a:lnSpc>
                <a:spcPct val="110000"/>
              </a:lnSpc>
              <a:spcBef>
                <a:spcPts val="600"/>
              </a:spcBef>
              <a:buClr>
                <a:schemeClr val="tx1"/>
              </a:buClr>
              <a:defRPr/>
            </a:pPr>
            <a:r>
              <a:rPr lang="en-US" sz="3000" dirty="0">
                <a:effectLst/>
                <a:cs typeface="Arial" pitchFamily="34" charset="0"/>
              </a:rPr>
              <a:t>What statistics are most meaningful in terms of outcomes?</a:t>
            </a:r>
          </a:p>
          <a:p>
            <a:pPr marL="1066800" lvl="1" indent="-609600">
              <a:lnSpc>
                <a:spcPct val="110000"/>
              </a:lnSpc>
              <a:spcBef>
                <a:spcPts val="600"/>
              </a:spcBef>
              <a:buClr>
                <a:schemeClr val="tx1"/>
              </a:buClr>
              <a:defRPr/>
            </a:pPr>
            <a:r>
              <a:rPr lang="en-US" sz="2800" dirty="0">
                <a:effectLst/>
                <a:cs typeface="Arial" pitchFamily="34" charset="0"/>
              </a:rPr>
              <a:t>Reliable Change Index</a:t>
            </a:r>
          </a:p>
          <a:p>
            <a:pPr marL="1066800" lvl="1" indent="-609600">
              <a:lnSpc>
                <a:spcPct val="110000"/>
              </a:lnSpc>
              <a:spcBef>
                <a:spcPts val="600"/>
              </a:spcBef>
              <a:buClr>
                <a:schemeClr val="tx1"/>
              </a:buClr>
              <a:defRPr/>
            </a:pPr>
            <a:r>
              <a:rPr lang="en-US" sz="2800" dirty="0">
                <a:effectLst/>
                <a:cs typeface="Arial" pitchFamily="34" charset="0"/>
              </a:rPr>
              <a:t>Clinical Significance</a:t>
            </a:r>
          </a:p>
          <a:p>
            <a:pPr marL="1066800" lvl="1" indent="-609600">
              <a:lnSpc>
                <a:spcPct val="110000"/>
              </a:lnSpc>
              <a:spcBef>
                <a:spcPts val="600"/>
              </a:spcBef>
              <a:buClr>
                <a:schemeClr val="tx1"/>
              </a:buClr>
              <a:defRPr/>
            </a:pPr>
            <a:r>
              <a:rPr lang="en-US" sz="2800" dirty="0">
                <a:effectLst/>
                <a:cs typeface="Arial" pitchFamily="34" charset="0"/>
              </a:rPr>
              <a:t>Clinical Cutoffs</a:t>
            </a:r>
          </a:p>
          <a:p>
            <a:pPr marL="1066800" lvl="1" indent="-609600">
              <a:lnSpc>
                <a:spcPct val="110000"/>
              </a:lnSpc>
              <a:spcBef>
                <a:spcPts val="600"/>
              </a:spcBef>
              <a:buClr>
                <a:schemeClr val="tx1"/>
              </a:buClr>
              <a:defRPr/>
            </a:pPr>
            <a:r>
              <a:rPr lang="en-US" sz="2800" dirty="0">
                <a:effectLst/>
                <a:cs typeface="Arial" pitchFamily="34" charset="0"/>
              </a:rPr>
              <a:t>Effect Sizes</a:t>
            </a:r>
          </a:p>
          <a:p>
            <a:pPr marL="1066800" lvl="1" indent="-609600">
              <a:lnSpc>
                <a:spcPct val="110000"/>
              </a:lnSpc>
              <a:spcBef>
                <a:spcPts val="600"/>
              </a:spcBef>
              <a:buClr>
                <a:schemeClr val="tx1"/>
              </a:buClr>
              <a:defRPr/>
            </a:pPr>
            <a:r>
              <a:rPr lang="en-US" sz="2800" dirty="0">
                <a:effectLst/>
                <a:cs typeface="Arial" pitchFamily="34" charset="0"/>
              </a:rPr>
              <a:t>Service Targets/Predictive Trajectories</a:t>
            </a:r>
          </a:p>
        </p:txBody>
      </p:sp>
    </p:spTree>
    <p:extLst>
      <p:ext uri="{BB962C8B-B14F-4D97-AF65-F5344CB8AC3E}">
        <p14:creationId xmlns:p14="http://schemas.microsoft.com/office/powerpoint/2010/main" val="15461913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barn(inVertical)">
                                      <p:cBhvr>
                                        <p:cTn id="7" dur="500"/>
                                        <p:tgtEl>
                                          <p:spTgt spid="54784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47843">
                                            <p:txEl>
                                              <p:pRg st="1" end="1"/>
                                            </p:txEl>
                                          </p:spTgt>
                                        </p:tgtEl>
                                        <p:attrNameLst>
                                          <p:attrName>style.visibility</p:attrName>
                                        </p:attrNameLst>
                                      </p:cBhvr>
                                      <p:to>
                                        <p:strVal val="visible"/>
                                      </p:to>
                                    </p:set>
                                    <p:animEffect transition="in" filter="barn(inVertical)">
                                      <p:cBhvr>
                                        <p:cTn id="10" dur="500"/>
                                        <p:tgtEl>
                                          <p:spTgt spid="54784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47843">
                                            <p:txEl>
                                              <p:pRg st="2" end="2"/>
                                            </p:txEl>
                                          </p:spTgt>
                                        </p:tgtEl>
                                        <p:attrNameLst>
                                          <p:attrName>style.visibility</p:attrName>
                                        </p:attrNameLst>
                                      </p:cBhvr>
                                      <p:to>
                                        <p:strVal val="visible"/>
                                      </p:to>
                                    </p:set>
                                    <p:animEffect transition="in" filter="barn(inVertical)">
                                      <p:cBhvr>
                                        <p:cTn id="13" dur="500"/>
                                        <p:tgtEl>
                                          <p:spTgt spid="54784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47843">
                                            <p:txEl>
                                              <p:pRg st="3" end="3"/>
                                            </p:txEl>
                                          </p:spTgt>
                                        </p:tgtEl>
                                        <p:attrNameLst>
                                          <p:attrName>style.visibility</p:attrName>
                                        </p:attrNameLst>
                                      </p:cBhvr>
                                      <p:to>
                                        <p:strVal val="visible"/>
                                      </p:to>
                                    </p:set>
                                    <p:animEffect transition="in" filter="barn(inVertical)">
                                      <p:cBhvr>
                                        <p:cTn id="16" dur="500"/>
                                        <p:tgtEl>
                                          <p:spTgt spid="54784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47843">
                                            <p:txEl>
                                              <p:pRg st="4" end="4"/>
                                            </p:txEl>
                                          </p:spTgt>
                                        </p:tgtEl>
                                        <p:attrNameLst>
                                          <p:attrName>style.visibility</p:attrName>
                                        </p:attrNameLst>
                                      </p:cBhvr>
                                      <p:to>
                                        <p:strVal val="visible"/>
                                      </p:to>
                                    </p:set>
                                    <p:animEffect transition="in" filter="barn(inVertical)">
                                      <p:cBhvr>
                                        <p:cTn id="19" dur="500"/>
                                        <p:tgtEl>
                                          <p:spTgt spid="547843">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47843">
                                            <p:txEl>
                                              <p:pRg st="5" end="5"/>
                                            </p:txEl>
                                          </p:spTgt>
                                        </p:tgtEl>
                                        <p:attrNameLst>
                                          <p:attrName>style.visibility</p:attrName>
                                        </p:attrNameLst>
                                      </p:cBhvr>
                                      <p:to>
                                        <p:strVal val="visible"/>
                                      </p:to>
                                    </p:set>
                                    <p:animEffect transition="in" filter="barn(inVertical)">
                                      <p:cBhvr>
                                        <p:cTn id="2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1168400" y="830317"/>
            <a:ext cx="9776505" cy="4162098"/>
          </a:xfrm>
        </p:spPr>
        <p:txBody>
          <a:bodyPr>
            <a:normAutofit/>
          </a:bodyPr>
          <a:lstStyle/>
          <a:p>
            <a:pPr>
              <a:defRPr/>
            </a:pPr>
            <a:r>
              <a:rPr lang="en-US" sz="5400" b="0" cap="none" dirty="0">
                <a:effectLst/>
                <a:latin typeface="Arial" pitchFamily="34" charset="0"/>
                <a:cs typeface="Arial" pitchFamily="34" charset="0"/>
              </a:rPr>
              <a:t>The Effectiveness of Psychotherapy</a:t>
            </a:r>
            <a:br>
              <a:rPr lang="en-US" sz="2000" b="0" cap="none" dirty="0">
                <a:effectLst/>
                <a:latin typeface="Arial" pitchFamily="34" charset="0"/>
                <a:cs typeface="Arial" pitchFamily="34" charset="0"/>
              </a:rPr>
            </a:br>
            <a:br>
              <a:rPr lang="en-US" sz="1000" b="0" cap="none" dirty="0">
                <a:effectLst/>
                <a:latin typeface="Arial" pitchFamily="34" charset="0"/>
                <a:cs typeface="Arial" pitchFamily="34" charset="0"/>
              </a:rPr>
            </a:br>
            <a:r>
              <a:rPr lang="en-US" sz="4000" b="0" cap="none" dirty="0">
                <a:effectLst/>
                <a:latin typeface="Arial" pitchFamily="34" charset="0"/>
                <a:cs typeface="Arial" pitchFamily="34" charset="0"/>
              </a:rPr>
              <a:t>The Good News</a:t>
            </a:r>
            <a:endParaRPr lang="en-US" sz="3600" b="0" cap="none" dirty="0">
              <a:solidFill>
                <a:schemeClr val="tx1"/>
              </a:solidFill>
              <a:effectLst/>
              <a:latin typeface="Arial" pitchFamily="34" charset="0"/>
              <a:cs typeface="Arial" pitchFamily="34" charset="0"/>
            </a:endParaRPr>
          </a:p>
        </p:txBody>
      </p:sp>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078106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199535" y="147783"/>
            <a:ext cx="9733936" cy="982928"/>
          </a:xfrm>
        </p:spPr>
        <p:txBody>
          <a:bodyPr>
            <a:normAutofit/>
          </a:bodyPr>
          <a:lstStyle/>
          <a:p>
            <a:pPr algn="ctr" eaLnBrk="1" hangingPunct="1"/>
            <a:r>
              <a:rPr lang="en-US" sz="3600" dirty="0">
                <a:effectLst/>
              </a:rPr>
              <a:t>Reliable Change Index</a:t>
            </a:r>
          </a:p>
        </p:txBody>
      </p:sp>
      <p:sp>
        <p:nvSpPr>
          <p:cNvPr id="547843" name="Rectangle 3"/>
          <p:cNvSpPr>
            <a:spLocks noGrp="1" noChangeArrowheads="1"/>
          </p:cNvSpPr>
          <p:nvPr>
            <p:ph type="body" idx="1"/>
          </p:nvPr>
        </p:nvSpPr>
        <p:spPr>
          <a:xfrm>
            <a:off x="835743" y="1413164"/>
            <a:ext cx="10589342" cy="4936836"/>
          </a:xfrm>
        </p:spPr>
        <p:txBody>
          <a:bodyPr>
            <a:normAutofit/>
          </a:bodyPr>
          <a:lstStyle/>
          <a:p>
            <a:pPr marL="609600" indent="-609600">
              <a:lnSpc>
                <a:spcPct val="100000"/>
              </a:lnSpc>
              <a:spcBef>
                <a:spcPts val="600"/>
              </a:spcBef>
              <a:buClr>
                <a:schemeClr val="tx1"/>
              </a:buClr>
              <a:defRPr/>
            </a:pPr>
            <a:r>
              <a:rPr lang="en-US" sz="3200" i="1" dirty="0">
                <a:effectLst/>
                <a:cs typeface="Arial" pitchFamily="34" charset="0"/>
              </a:rPr>
              <a:t>Reliable Change Index (RCI)</a:t>
            </a:r>
            <a:r>
              <a:rPr lang="en-US" sz="3200" dirty="0">
                <a:effectLst/>
                <a:cs typeface="Arial" pitchFamily="34" charset="0"/>
              </a:rPr>
              <a:t>: A measure used to assess the magnitude of change necessary to be considered statistically reliable and not due to chance, maturation (the passage of time), or measurement (statistical) error. It is an average based on the reliability or consistency of an instrument. </a:t>
            </a:r>
          </a:p>
          <a:p>
            <a:pPr marL="1066800" lvl="1" indent="-609600">
              <a:lnSpc>
                <a:spcPct val="100000"/>
              </a:lnSpc>
              <a:spcBef>
                <a:spcPts val="600"/>
              </a:spcBef>
              <a:buClr>
                <a:schemeClr val="tx1"/>
              </a:buClr>
              <a:defRPr/>
            </a:pPr>
            <a:r>
              <a:rPr lang="en-US" sz="2800" dirty="0">
                <a:effectLst/>
                <a:cs typeface="Arial" pitchFamily="34" charset="0"/>
              </a:rPr>
              <a:t>The RCI for the ORS is 5 point increase between two scores</a:t>
            </a:r>
          </a:p>
        </p:txBody>
      </p:sp>
    </p:spTree>
    <p:extLst>
      <p:ext uri="{BB962C8B-B14F-4D97-AF65-F5344CB8AC3E}">
        <p14:creationId xmlns:p14="http://schemas.microsoft.com/office/powerpoint/2010/main" val="14357704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 calcmode="lin" valueType="num">
                                      <p:cBhvr additive="base">
                                        <p:cTn id="7" dur="500" fill="hold"/>
                                        <p:tgtEl>
                                          <p:spTgt spid="547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78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47843">
                                            <p:txEl>
                                              <p:pRg st="1" end="1"/>
                                            </p:txEl>
                                          </p:spTgt>
                                        </p:tgtEl>
                                        <p:attrNameLst>
                                          <p:attrName>style.visibility</p:attrName>
                                        </p:attrNameLst>
                                      </p:cBhvr>
                                      <p:to>
                                        <p:strVal val="visible"/>
                                      </p:to>
                                    </p:set>
                                    <p:anim calcmode="lin" valueType="num">
                                      <p:cBhvr additive="base">
                                        <p:cTn id="11" dur="500" fill="hold"/>
                                        <p:tgtEl>
                                          <p:spTgt spid="54784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4784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199535" y="147783"/>
            <a:ext cx="9733936" cy="904270"/>
          </a:xfrm>
        </p:spPr>
        <p:txBody>
          <a:bodyPr>
            <a:normAutofit/>
          </a:bodyPr>
          <a:lstStyle/>
          <a:p>
            <a:pPr algn="ctr" eaLnBrk="1" hangingPunct="1"/>
            <a:r>
              <a:rPr lang="en-US" sz="3600" dirty="0">
                <a:effectLst/>
              </a:rPr>
              <a:t>Clinical Cutoffs</a:t>
            </a:r>
          </a:p>
        </p:txBody>
      </p:sp>
      <p:sp>
        <p:nvSpPr>
          <p:cNvPr id="547843" name="Rectangle 3"/>
          <p:cNvSpPr>
            <a:spLocks noGrp="1" noChangeArrowheads="1"/>
          </p:cNvSpPr>
          <p:nvPr>
            <p:ph type="body" idx="1"/>
          </p:nvPr>
        </p:nvSpPr>
        <p:spPr>
          <a:xfrm>
            <a:off x="835742" y="1189703"/>
            <a:ext cx="10569677" cy="5160297"/>
          </a:xfrm>
        </p:spPr>
        <p:txBody>
          <a:bodyPr>
            <a:noAutofit/>
          </a:bodyPr>
          <a:lstStyle/>
          <a:p>
            <a:pPr marL="609600" indent="-609600">
              <a:lnSpc>
                <a:spcPct val="100000"/>
              </a:lnSpc>
              <a:spcBef>
                <a:spcPts val="600"/>
              </a:spcBef>
              <a:buClr>
                <a:schemeClr val="tx1"/>
              </a:buClr>
              <a:defRPr/>
            </a:pPr>
            <a:r>
              <a:rPr lang="en-US" sz="3200" i="1" dirty="0">
                <a:effectLst/>
                <a:cs typeface="Arial" pitchFamily="34" charset="0"/>
              </a:rPr>
              <a:t>Clinical cutoff (CC) </a:t>
            </a:r>
            <a:r>
              <a:rPr lang="en-US" sz="3200" dirty="0">
                <a:effectLst/>
                <a:cs typeface="Arial" pitchFamily="34" charset="0"/>
              </a:rPr>
              <a:t>for an outcome measure: (1) Defines the boundary between a normal and clinical range of distress; and (2) Provides a reference point for evaluating the severity of distress for a particular client or client sample. </a:t>
            </a:r>
          </a:p>
          <a:p>
            <a:pPr marL="1066800" lvl="1" indent="-609600">
              <a:lnSpc>
                <a:spcPct val="100000"/>
              </a:lnSpc>
              <a:spcBef>
                <a:spcPts val="600"/>
              </a:spcBef>
              <a:buClr>
                <a:schemeClr val="tx1"/>
              </a:buClr>
              <a:defRPr/>
            </a:pPr>
            <a:r>
              <a:rPr lang="en-US" sz="2800" dirty="0">
                <a:effectLst/>
                <a:cs typeface="Arial" pitchFamily="34" charset="0"/>
              </a:rPr>
              <a:t>CCs for ORS/CORS measure: 25 (&gt;19); 28 (13-19); 32 (≤12)</a:t>
            </a:r>
          </a:p>
          <a:p>
            <a:pPr marL="1066800" lvl="1" indent="-609600">
              <a:lnSpc>
                <a:spcPct val="100000"/>
              </a:lnSpc>
              <a:spcBef>
                <a:spcPts val="600"/>
              </a:spcBef>
              <a:buClr>
                <a:schemeClr val="tx1"/>
              </a:buClr>
              <a:defRPr/>
            </a:pPr>
            <a:r>
              <a:rPr lang="en-US" sz="2800" dirty="0">
                <a:effectLst/>
                <a:cs typeface="Arial" pitchFamily="34" charset="0"/>
              </a:rPr>
              <a:t>Note: 25-33% of people presenting for treatment score above the CC at intake</a:t>
            </a:r>
            <a:endParaRPr lang="en-US" sz="3200" i="1" dirty="0">
              <a:effectLst/>
              <a:cs typeface="Arial" pitchFamily="34" charset="0"/>
            </a:endParaRPr>
          </a:p>
        </p:txBody>
      </p:sp>
    </p:spTree>
    <p:extLst>
      <p:ext uri="{BB962C8B-B14F-4D97-AF65-F5344CB8AC3E}">
        <p14:creationId xmlns:p14="http://schemas.microsoft.com/office/powerpoint/2010/main" val="92497087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 calcmode="lin" valueType="num">
                                      <p:cBhvr additive="base">
                                        <p:cTn id="7" dur="500" fill="hold"/>
                                        <p:tgtEl>
                                          <p:spTgt spid="547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78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47843">
                                            <p:txEl>
                                              <p:pRg st="1" end="1"/>
                                            </p:txEl>
                                          </p:spTgt>
                                        </p:tgtEl>
                                        <p:attrNameLst>
                                          <p:attrName>style.visibility</p:attrName>
                                        </p:attrNameLst>
                                      </p:cBhvr>
                                      <p:to>
                                        <p:strVal val="visible"/>
                                      </p:to>
                                    </p:set>
                                    <p:anim calcmode="lin" valueType="num">
                                      <p:cBhvr additive="base">
                                        <p:cTn id="11" dur="500" fill="hold"/>
                                        <p:tgtEl>
                                          <p:spTgt spid="54784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4784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47843">
                                            <p:txEl>
                                              <p:pRg st="2" end="2"/>
                                            </p:txEl>
                                          </p:spTgt>
                                        </p:tgtEl>
                                        <p:attrNameLst>
                                          <p:attrName>style.visibility</p:attrName>
                                        </p:attrNameLst>
                                      </p:cBhvr>
                                      <p:to>
                                        <p:strVal val="visible"/>
                                      </p:to>
                                    </p:set>
                                    <p:anim calcmode="lin" valueType="num">
                                      <p:cBhvr additive="base">
                                        <p:cTn id="15" dur="500" fill="hold"/>
                                        <p:tgtEl>
                                          <p:spTgt spid="54784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478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199535" y="147783"/>
            <a:ext cx="9733936" cy="904270"/>
          </a:xfrm>
        </p:spPr>
        <p:txBody>
          <a:bodyPr>
            <a:normAutofit/>
          </a:bodyPr>
          <a:lstStyle/>
          <a:p>
            <a:pPr algn="ctr" eaLnBrk="1" hangingPunct="1"/>
            <a:r>
              <a:rPr lang="en-US" sz="3600" dirty="0">
                <a:effectLst/>
              </a:rPr>
              <a:t>Clinical Significance</a:t>
            </a:r>
          </a:p>
        </p:txBody>
      </p:sp>
      <p:sp>
        <p:nvSpPr>
          <p:cNvPr id="547843" name="Rectangle 3"/>
          <p:cNvSpPr>
            <a:spLocks noGrp="1" noChangeArrowheads="1"/>
          </p:cNvSpPr>
          <p:nvPr>
            <p:ph type="body" idx="1"/>
          </p:nvPr>
        </p:nvSpPr>
        <p:spPr>
          <a:xfrm>
            <a:off x="835742" y="1189703"/>
            <a:ext cx="10569677" cy="5160297"/>
          </a:xfrm>
        </p:spPr>
        <p:txBody>
          <a:bodyPr>
            <a:noAutofit/>
          </a:bodyPr>
          <a:lstStyle/>
          <a:p>
            <a:pPr marL="609600" indent="-609600">
              <a:lnSpc>
                <a:spcPct val="100000"/>
              </a:lnSpc>
              <a:spcBef>
                <a:spcPts val="600"/>
              </a:spcBef>
              <a:buClr>
                <a:schemeClr val="tx1"/>
              </a:buClr>
              <a:defRPr/>
            </a:pPr>
            <a:r>
              <a:rPr lang="en-US" sz="3200" i="1" dirty="0">
                <a:effectLst/>
                <a:cs typeface="Arial" pitchFamily="34" charset="0"/>
              </a:rPr>
              <a:t>Clinical significance (CS)</a:t>
            </a:r>
            <a:r>
              <a:rPr lang="en-US" sz="3200" dirty="0">
                <a:effectLst/>
                <a:cs typeface="Arial" pitchFamily="34" charset="0"/>
              </a:rPr>
              <a:t> or clinically significant change, refers to reliable improvement (i.e., 5 points or more on the ORS) that is beyond a trivial amount of “day-to-day” fluctuation and also corresponds to a change in clinical status—movement from a clinical (i.e., distressed) range to a nonclinical (non-distressed, functional) range.</a:t>
            </a:r>
          </a:p>
        </p:txBody>
      </p:sp>
    </p:spTree>
    <p:extLst>
      <p:ext uri="{BB962C8B-B14F-4D97-AF65-F5344CB8AC3E}">
        <p14:creationId xmlns:p14="http://schemas.microsoft.com/office/powerpoint/2010/main" val="390481312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 calcmode="lin" valueType="num">
                                      <p:cBhvr additive="base">
                                        <p:cTn id="7" dur="500" fill="hold"/>
                                        <p:tgtEl>
                                          <p:spTgt spid="547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784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47782"/>
            <a:ext cx="8229600" cy="1145309"/>
          </a:xfrm>
        </p:spPr>
        <p:txBody>
          <a:bodyPr/>
          <a:lstStyle/>
          <a:p>
            <a:pPr algn="ctr" eaLnBrk="1" hangingPunct="1"/>
            <a:r>
              <a:rPr lang="en-US" sz="4000" dirty="0">
                <a:effectLst/>
              </a:rPr>
              <a:t>Standard Effect Size (ES)</a:t>
            </a:r>
          </a:p>
        </p:txBody>
      </p:sp>
      <p:sp>
        <p:nvSpPr>
          <p:cNvPr id="547843" name="Rectangle 3"/>
          <p:cNvSpPr>
            <a:spLocks noGrp="1" noChangeArrowheads="1"/>
          </p:cNvSpPr>
          <p:nvPr>
            <p:ph type="body" idx="1"/>
          </p:nvPr>
        </p:nvSpPr>
        <p:spPr>
          <a:xfrm>
            <a:off x="923364" y="1413164"/>
            <a:ext cx="10452559" cy="4936836"/>
          </a:xfrm>
        </p:spPr>
        <p:txBody>
          <a:bodyPr>
            <a:normAutofit/>
          </a:bodyPr>
          <a:lstStyle/>
          <a:p>
            <a:pPr marL="609600" indent="-609600">
              <a:lnSpc>
                <a:spcPct val="100000"/>
              </a:lnSpc>
              <a:spcBef>
                <a:spcPts val="600"/>
              </a:spcBef>
              <a:buClr>
                <a:schemeClr val="tx1"/>
              </a:buClr>
              <a:defRPr/>
            </a:pPr>
            <a:r>
              <a:rPr lang="en-US" sz="2600" dirty="0">
                <a:effectLst/>
                <a:cs typeface="Arial" pitchFamily="34" charset="0"/>
              </a:rPr>
              <a:t>Pre-Post Effect Size</a:t>
            </a:r>
          </a:p>
          <a:p>
            <a:pPr marL="609600" indent="-609600">
              <a:lnSpc>
                <a:spcPct val="100000"/>
              </a:lnSpc>
              <a:spcBef>
                <a:spcPts val="600"/>
              </a:spcBef>
              <a:buClr>
                <a:schemeClr val="tx1"/>
              </a:buClr>
              <a:defRPr/>
            </a:pPr>
            <a:r>
              <a:rPr lang="en-US" sz="2600" dirty="0">
                <a:effectLst/>
                <a:cs typeface="Arial" pitchFamily="34" charset="0"/>
              </a:rPr>
              <a:t>Measure of change from point A to Point B. Estimates client progress compared to no treatment controls. ES for no treatment is typically reported to be around .20 and for therapy around .80; therefore an ES &gt;.20 indicates client improvement is better that no treatment. ES will be lower for active clients than inactive clients in the data base because they have not completed service. The larger the number of clients in the data pool the more confidence in the Effect Size (need at least 30-40).</a:t>
            </a:r>
          </a:p>
          <a:p>
            <a:pPr marL="609600" indent="-609600">
              <a:lnSpc>
                <a:spcPct val="100000"/>
              </a:lnSpc>
              <a:spcBef>
                <a:spcPts val="600"/>
              </a:spcBef>
              <a:buClr>
                <a:schemeClr val="tx1"/>
              </a:buClr>
              <a:defRPr/>
            </a:pPr>
            <a:r>
              <a:rPr lang="en-US" sz="2600" dirty="0">
                <a:effectLst/>
                <a:cs typeface="Arial" pitchFamily="34" charset="0"/>
              </a:rPr>
              <a:t>Average: .80 - 1.02</a:t>
            </a:r>
          </a:p>
        </p:txBody>
      </p:sp>
    </p:spTree>
    <p:extLst>
      <p:ext uri="{BB962C8B-B14F-4D97-AF65-F5344CB8AC3E}">
        <p14:creationId xmlns:p14="http://schemas.microsoft.com/office/powerpoint/2010/main" val="6334080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 calcmode="lin" valueType="num">
                                      <p:cBhvr additive="base">
                                        <p:cTn id="7" dur="500" fill="hold"/>
                                        <p:tgtEl>
                                          <p:spTgt spid="547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7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7843">
                                            <p:txEl>
                                              <p:pRg st="1" end="1"/>
                                            </p:txEl>
                                          </p:spTgt>
                                        </p:tgtEl>
                                        <p:attrNameLst>
                                          <p:attrName>style.visibility</p:attrName>
                                        </p:attrNameLst>
                                      </p:cBhvr>
                                      <p:to>
                                        <p:strVal val="visible"/>
                                      </p:to>
                                    </p:set>
                                    <p:anim calcmode="lin" valueType="num">
                                      <p:cBhvr additive="base">
                                        <p:cTn id="13" dur="500" fill="hold"/>
                                        <p:tgtEl>
                                          <p:spTgt spid="547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7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7843">
                                            <p:txEl>
                                              <p:pRg st="2" end="2"/>
                                            </p:txEl>
                                          </p:spTgt>
                                        </p:tgtEl>
                                        <p:attrNameLst>
                                          <p:attrName>style.visibility</p:attrName>
                                        </p:attrNameLst>
                                      </p:cBhvr>
                                      <p:to>
                                        <p:strVal val="visible"/>
                                      </p:to>
                                    </p:set>
                                    <p:anim calcmode="lin" valueType="num">
                                      <p:cBhvr additive="base">
                                        <p:cTn id="19" dur="500" fill="hold"/>
                                        <p:tgtEl>
                                          <p:spTgt spid="547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78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47782"/>
            <a:ext cx="8229600" cy="1145309"/>
          </a:xfrm>
        </p:spPr>
        <p:txBody>
          <a:bodyPr/>
          <a:lstStyle/>
          <a:p>
            <a:pPr algn="ctr" eaLnBrk="1" hangingPunct="1"/>
            <a:r>
              <a:rPr lang="en-US" sz="4000" dirty="0">
                <a:effectLst/>
              </a:rPr>
              <a:t>Relative Effect Size</a:t>
            </a:r>
          </a:p>
        </p:txBody>
      </p:sp>
      <p:sp>
        <p:nvSpPr>
          <p:cNvPr id="547843" name="Rectangle 3"/>
          <p:cNvSpPr>
            <a:spLocks noGrp="1" noChangeArrowheads="1"/>
          </p:cNvSpPr>
          <p:nvPr>
            <p:ph type="body" idx="1"/>
          </p:nvPr>
        </p:nvSpPr>
        <p:spPr>
          <a:xfrm>
            <a:off x="923364" y="1293091"/>
            <a:ext cx="10557435" cy="5077229"/>
          </a:xfrm>
        </p:spPr>
        <p:txBody>
          <a:bodyPr>
            <a:normAutofit/>
          </a:bodyPr>
          <a:lstStyle/>
          <a:p>
            <a:pPr marL="609600" indent="-609600">
              <a:lnSpc>
                <a:spcPct val="100000"/>
              </a:lnSpc>
              <a:spcBef>
                <a:spcPts val="600"/>
              </a:spcBef>
              <a:buClr>
                <a:schemeClr val="tx1"/>
              </a:buClr>
              <a:defRPr/>
            </a:pPr>
            <a:r>
              <a:rPr lang="en-US" sz="2800" dirty="0">
                <a:effectLst/>
                <a:cs typeface="Arial" pitchFamily="34" charset="0"/>
              </a:rPr>
              <a:t>Also referred to as comparative or corrected effect size.</a:t>
            </a:r>
          </a:p>
          <a:p>
            <a:pPr marL="609600" indent="-609600">
              <a:lnSpc>
                <a:spcPct val="100000"/>
              </a:lnSpc>
              <a:spcBef>
                <a:spcPts val="600"/>
              </a:spcBef>
              <a:buClr>
                <a:schemeClr val="tx1"/>
              </a:buClr>
              <a:defRPr/>
            </a:pPr>
            <a:r>
              <a:rPr lang="en-US" sz="2800" dirty="0">
                <a:effectLst/>
                <a:cs typeface="Arial" pitchFamily="34" charset="0"/>
              </a:rPr>
              <a:t>Compares client progress to progress of clients in the normative sample who have the same intake score (compares like to like).</a:t>
            </a:r>
          </a:p>
          <a:p>
            <a:pPr marL="609600" indent="-609600">
              <a:lnSpc>
                <a:spcPct val="100000"/>
              </a:lnSpc>
              <a:spcBef>
                <a:spcPts val="600"/>
              </a:spcBef>
              <a:buClr>
                <a:schemeClr val="tx1"/>
              </a:buClr>
              <a:defRPr/>
            </a:pPr>
            <a:r>
              <a:rPr lang="en-US" sz="2800" dirty="0">
                <a:effectLst/>
                <a:cs typeface="Arial" pitchFamily="34" charset="0"/>
              </a:rPr>
              <a:t>A corrected ES of 0.0 indicates change is average; above 0.0 is better than average; less than 0.0 is below average. The larger the number of clients in the data pool the more confidence in the Corrected Effect Size.</a:t>
            </a:r>
          </a:p>
          <a:p>
            <a:pPr marL="609600" indent="-609600">
              <a:lnSpc>
                <a:spcPct val="100000"/>
              </a:lnSpc>
              <a:spcBef>
                <a:spcPts val="600"/>
              </a:spcBef>
              <a:buClr>
                <a:schemeClr val="tx1"/>
              </a:buClr>
              <a:defRPr/>
            </a:pPr>
            <a:r>
              <a:rPr lang="en-US" sz="2800" dirty="0">
                <a:effectLst/>
                <a:cs typeface="Arial" pitchFamily="34" charset="0"/>
              </a:rPr>
              <a:t>-.3 - .3 (0 is average)</a:t>
            </a:r>
          </a:p>
        </p:txBody>
      </p:sp>
    </p:spTree>
    <p:extLst>
      <p:ext uri="{BB962C8B-B14F-4D97-AF65-F5344CB8AC3E}">
        <p14:creationId xmlns:p14="http://schemas.microsoft.com/office/powerpoint/2010/main" val="271893783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 calcmode="lin" valueType="num">
                                      <p:cBhvr additive="base">
                                        <p:cTn id="7" dur="500" fill="hold"/>
                                        <p:tgtEl>
                                          <p:spTgt spid="547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7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7843">
                                            <p:txEl>
                                              <p:pRg st="1" end="1"/>
                                            </p:txEl>
                                          </p:spTgt>
                                        </p:tgtEl>
                                        <p:attrNameLst>
                                          <p:attrName>style.visibility</p:attrName>
                                        </p:attrNameLst>
                                      </p:cBhvr>
                                      <p:to>
                                        <p:strVal val="visible"/>
                                      </p:to>
                                    </p:set>
                                    <p:anim calcmode="lin" valueType="num">
                                      <p:cBhvr additive="base">
                                        <p:cTn id="13" dur="500" fill="hold"/>
                                        <p:tgtEl>
                                          <p:spTgt spid="547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7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7843">
                                            <p:txEl>
                                              <p:pRg st="2" end="2"/>
                                            </p:txEl>
                                          </p:spTgt>
                                        </p:tgtEl>
                                        <p:attrNameLst>
                                          <p:attrName>style.visibility</p:attrName>
                                        </p:attrNameLst>
                                      </p:cBhvr>
                                      <p:to>
                                        <p:strVal val="visible"/>
                                      </p:to>
                                    </p:set>
                                    <p:anim calcmode="lin" valueType="num">
                                      <p:cBhvr additive="base">
                                        <p:cTn id="19" dur="500" fill="hold"/>
                                        <p:tgtEl>
                                          <p:spTgt spid="547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7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47843">
                                            <p:txEl>
                                              <p:pRg st="3" end="3"/>
                                            </p:txEl>
                                          </p:spTgt>
                                        </p:tgtEl>
                                        <p:attrNameLst>
                                          <p:attrName>style.visibility</p:attrName>
                                        </p:attrNameLst>
                                      </p:cBhvr>
                                      <p:to>
                                        <p:strVal val="visible"/>
                                      </p:to>
                                    </p:set>
                                    <p:anim calcmode="lin" valueType="num">
                                      <p:cBhvr additive="base">
                                        <p:cTn id="25" dur="500" fill="hold"/>
                                        <p:tgtEl>
                                          <p:spTgt spid="5478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478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099128" y="147782"/>
            <a:ext cx="9633528" cy="1145309"/>
          </a:xfrm>
        </p:spPr>
        <p:txBody>
          <a:bodyPr>
            <a:normAutofit/>
          </a:bodyPr>
          <a:lstStyle/>
          <a:p>
            <a:pPr algn="ctr" eaLnBrk="1" hangingPunct="1"/>
            <a:r>
              <a:rPr lang="en-US" sz="4000" dirty="0">
                <a:effectLst/>
              </a:rPr>
              <a:t>Target Scores &amp; Predictive Trajectories </a:t>
            </a:r>
          </a:p>
        </p:txBody>
      </p:sp>
      <p:sp>
        <p:nvSpPr>
          <p:cNvPr id="547843" name="Rectangle 3"/>
          <p:cNvSpPr>
            <a:spLocks noGrp="1" noChangeArrowheads="1"/>
          </p:cNvSpPr>
          <p:nvPr>
            <p:ph type="body" idx="1"/>
          </p:nvPr>
        </p:nvSpPr>
        <p:spPr>
          <a:xfrm>
            <a:off x="923365" y="1376517"/>
            <a:ext cx="10354236" cy="4993804"/>
          </a:xfrm>
        </p:spPr>
        <p:txBody>
          <a:bodyPr>
            <a:normAutofit/>
          </a:bodyPr>
          <a:lstStyle/>
          <a:p>
            <a:pPr marL="609600" indent="-609600">
              <a:lnSpc>
                <a:spcPct val="100000"/>
              </a:lnSpc>
              <a:spcBef>
                <a:spcPts val="600"/>
              </a:spcBef>
              <a:buClr>
                <a:schemeClr val="tx1"/>
              </a:buClr>
              <a:defRPr/>
            </a:pPr>
            <a:r>
              <a:rPr lang="en-US" sz="2800" dirty="0">
                <a:effectLst/>
                <a:cs typeface="Arial" pitchFamily="34" charset="0"/>
              </a:rPr>
              <a:t>Target Scores are the best way of determining the actual benefit of services.</a:t>
            </a:r>
          </a:p>
          <a:p>
            <a:pPr marL="609600" indent="-609600">
              <a:lnSpc>
                <a:spcPct val="100000"/>
              </a:lnSpc>
              <a:spcBef>
                <a:spcPts val="600"/>
              </a:spcBef>
              <a:buClr>
                <a:schemeClr val="tx1"/>
              </a:buClr>
              <a:defRPr/>
            </a:pPr>
            <a:r>
              <a:rPr lang="en-US" sz="2800" dirty="0">
                <a:effectLst/>
                <a:cs typeface="Arial" pitchFamily="34" charset="0"/>
              </a:rPr>
              <a:t>Service Targets/Predictive Trajectories</a:t>
            </a:r>
          </a:p>
          <a:p>
            <a:pPr marL="1066800" lvl="1" indent="-609600">
              <a:lnSpc>
                <a:spcPct val="100000"/>
              </a:lnSpc>
              <a:spcBef>
                <a:spcPts val="600"/>
              </a:spcBef>
              <a:buClr>
                <a:schemeClr val="tx1"/>
              </a:buClr>
              <a:defRPr/>
            </a:pPr>
            <a:r>
              <a:rPr lang="en-US" sz="2400" dirty="0">
                <a:effectLst/>
                <a:cs typeface="Arial" pitchFamily="34" charset="0"/>
              </a:rPr>
              <a:t>Require comparative samples and are most often produced by computerized statistical packages</a:t>
            </a:r>
          </a:p>
          <a:p>
            <a:pPr marL="1066800" lvl="1" indent="-609600">
              <a:lnSpc>
                <a:spcPct val="100000"/>
              </a:lnSpc>
              <a:spcBef>
                <a:spcPts val="600"/>
              </a:spcBef>
              <a:buClr>
                <a:schemeClr val="tx1"/>
              </a:buClr>
              <a:defRPr/>
            </a:pPr>
            <a:r>
              <a:rPr lang="en-US" sz="2400" dirty="0">
                <a:effectLst/>
                <a:cs typeface="Arial" pitchFamily="34" charset="0"/>
              </a:rPr>
              <a:t>The service target is the highest score of the expected treatment response (ETR) based on the intake score;</a:t>
            </a:r>
          </a:p>
          <a:p>
            <a:pPr marL="1066800" lvl="1" indent="-609600">
              <a:lnSpc>
                <a:spcPct val="100000"/>
              </a:lnSpc>
              <a:spcBef>
                <a:spcPts val="600"/>
              </a:spcBef>
              <a:buClr>
                <a:schemeClr val="tx1"/>
              </a:buClr>
              <a:defRPr/>
            </a:pPr>
            <a:r>
              <a:rPr lang="en-US" sz="2400" dirty="0">
                <a:effectLst/>
                <a:cs typeface="Arial" pitchFamily="34" charset="0"/>
              </a:rPr>
              <a:t>The % reaching targets will typically be lower for active clients than inactive clients because active clients have not completed service;</a:t>
            </a:r>
          </a:p>
          <a:p>
            <a:pPr marL="1066800" lvl="1" indent="-609600">
              <a:lnSpc>
                <a:spcPct val="100000"/>
              </a:lnSpc>
              <a:spcBef>
                <a:spcPts val="600"/>
              </a:spcBef>
              <a:buClr>
                <a:schemeClr val="tx1"/>
              </a:buClr>
              <a:defRPr/>
            </a:pPr>
            <a:r>
              <a:rPr lang="en-US" sz="2400" dirty="0">
                <a:effectLst/>
                <a:cs typeface="Arial" pitchFamily="34" charset="0"/>
              </a:rPr>
              <a:t>Normally will be between 64-74% for inactive clients;</a:t>
            </a:r>
          </a:p>
          <a:p>
            <a:pPr marL="1066800" lvl="1" indent="-609600">
              <a:lnSpc>
                <a:spcPct val="100000"/>
              </a:lnSpc>
              <a:spcBef>
                <a:spcPts val="600"/>
              </a:spcBef>
              <a:buClr>
                <a:schemeClr val="tx1"/>
              </a:buClr>
              <a:defRPr/>
            </a:pPr>
            <a:r>
              <a:rPr lang="en-US" sz="2400" dirty="0">
                <a:effectLst/>
                <a:cs typeface="Arial" pitchFamily="34" charset="0"/>
              </a:rPr>
              <a:t>If higher than 74% then data can be suspect.</a:t>
            </a:r>
            <a:endParaRPr lang="en-US" sz="3000" dirty="0">
              <a:effectLst/>
              <a:cs typeface="Arial" pitchFamily="34" charset="0"/>
            </a:endParaRPr>
          </a:p>
        </p:txBody>
      </p:sp>
    </p:spTree>
    <p:extLst>
      <p:ext uri="{BB962C8B-B14F-4D97-AF65-F5344CB8AC3E}">
        <p14:creationId xmlns:p14="http://schemas.microsoft.com/office/powerpoint/2010/main" val="347867142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 calcmode="lin" valueType="num">
                                      <p:cBhvr additive="base">
                                        <p:cTn id="7" dur="500" fill="hold"/>
                                        <p:tgtEl>
                                          <p:spTgt spid="547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7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7843">
                                            <p:txEl>
                                              <p:pRg st="1" end="1"/>
                                            </p:txEl>
                                          </p:spTgt>
                                        </p:tgtEl>
                                        <p:attrNameLst>
                                          <p:attrName>style.visibility</p:attrName>
                                        </p:attrNameLst>
                                      </p:cBhvr>
                                      <p:to>
                                        <p:strVal val="visible"/>
                                      </p:to>
                                    </p:set>
                                    <p:anim calcmode="lin" valueType="num">
                                      <p:cBhvr additive="base">
                                        <p:cTn id="13" dur="500" fill="hold"/>
                                        <p:tgtEl>
                                          <p:spTgt spid="547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784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 calcmode="lin" valueType="num">
                                      <p:cBhvr additive="base">
                                        <p:cTn id="17" dur="500" fill="hold"/>
                                        <p:tgtEl>
                                          <p:spTgt spid="54784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478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92365"/>
            <a:ext cx="8229600" cy="940024"/>
          </a:xfrm>
        </p:spPr>
        <p:txBody>
          <a:bodyPr>
            <a:normAutofit/>
          </a:bodyPr>
          <a:lstStyle/>
          <a:p>
            <a:pPr>
              <a:lnSpc>
                <a:spcPct val="100000"/>
              </a:lnSpc>
            </a:pPr>
            <a:r>
              <a:rPr lang="en-US" sz="4000" dirty="0">
                <a:effectLst/>
                <a:cs typeface="Arial" pitchFamily="34" charset="0"/>
              </a:rPr>
              <a:t>The Good News</a:t>
            </a:r>
            <a:endParaRPr lang="en-US" sz="4000" dirty="0">
              <a:effectLst>
                <a:outerShdw blurRad="38100" dist="38100" dir="2700000" algn="tl">
                  <a:srgbClr val="000000">
                    <a:alpha val="43137"/>
                  </a:srgbClr>
                </a:outerShdw>
              </a:effectLst>
            </a:endParaRPr>
          </a:p>
        </p:txBody>
      </p:sp>
      <p:sp>
        <p:nvSpPr>
          <p:cNvPr id="547843" name="Rectangle 3"/>
          <p:cNvSpPr>
            <a:spLocks noGrp="1" noChangeArrowheads="1"/>
          </p:cNvSpPr>
          <p:nvPr>
            <p:ph type="body" idx="1"/>
          </p:nvPr>
        </p:nvSpPr>
        <p:spPr>
          <a:xfrm>
            <a:off x="923365" y="1032388"/>
            <a:ext cx="10139082" cy="5171768"/>
          </a:xfrm>
        </p:spPr>
        <p:txBody>
          <a:bodyPr>
            <a:normAutofit/>
          </a:bodyPr>
          <a:lstStyle/>
          <a:p>
            <a:pPr>
              <a:lnSpc>
                <a:spcPct val="110000"/>
              </a:lnSpc>
              <a:spcBef>
                <a:spcPts val="600"/>
              </a:spcBef>
              <a:buClr>
                <a:schemeClr val="tx1"/>
              </a:buClr>
              <a:defRPr/>
            </a:pPr>
            <a:r>
              <a:rPr lang="en-US" dirty="0">
                <a:effectLst/>
                <a:cs typeface="Arial" pitchFamily="34" charset="0"/>
              </a:rPr>
              <a:t>“The general or average effects of psychotherapy are widely accepted to be significant and large. These large effects of psychotherapy are quite constant across most diagnostic conditions, with variations being more influenced by general severity than by particular diagnoses—That is, variations in outcome are more heavily influenced by patient characteristics e.g., chronicity, complexity, social support, and intensity—and by clinician and context factors than by particular diagnoses or specific treatment “’brands.’”</a:t>
            </a:r>
          </a:p>
          <a:p>
            <a:pPr>
              <a:lnSpc>
                <a:spcPct val="110000"/>
              </a:lnSpc>
              <a:spcBef>
                <a:spcPts val="600"/>
              </a:spcBef>
              <a:buClr>
                <a:schemeClr val="tx1"/>
              </a:buClr>
              <a:defRPr/>
            </a:pPr>
            <a:r>
              <a:rPr lang="en-US" dirty="0">
                <a:effectLst/>
                <a:cs typeface="Arial" pitchFamily="34" charset="0"/>
              </a:rPr>
              <a:t>The research evidence shows that psychotherapy is an effective treatment, with most clients/patients who are experiencing such conditions as depression and anxiety disorders attaining or returning to a level of functioning, after a relatively short course of treatment, that is typical of well-functioning individuals in the general population.</a:t>
            </a:r>
          </a:p>
          <a:p>
            <a:pPr>
              <a:lnSpc>
                <a:spcPct val="110000"/>
              </a:lnSpc>
              <a:spcBef>
                <a:spcPts val="600"/>
              </a:spcBef>
              <a:buClr>
                <a:schemeClr val="tx1"/>
              </a:buClr>
              <a:defRPr/>
            </a:pPr>
            <a:r>
              <a:rPr lang="en-US" dirty="0">
                <a:effectLst/>
                <a:cs typeface="Arial" pitchFamily="34" charset="0"/>
              </a:rPr>
              <a:t>The best research evidence conclusively shows that individual, group and couple/family psychotherapy are effective for a broad range of disorders, symptoms and problems with children, adolescents, adults, and older adults.</a:t>
            </a:r>
          </a:p>
          <a:p>
            <a:pPr>
              <a:lnSpc>
                <a:spcPct val="110000"/>
              </a:lnSpc>
              <a:spcBef>
                <a:spcPts val="600"/>
              </a:spcBef>
              <a:buClr>
                <a:schemeClr val="tx1"/>
              </a:buClr>
              <a:defRPr/>
            </a:pPr>
            <a:endParaRPr lang="en-US" dirty="0">
              <a:effectLst/>
              <a:cs typeface="Arial" pitchFamily="34" charset="0"/>
            </a:endParaRPr>
          </a:p>
        </p:txBody>
      </p:sp>
      <p:sp>
        <p:nvSpPr>
          <p:cNvPr id="2" name="TextBox 1">
            <a:extLst>
              <a:ext uri="{FF2B5EF4-FFF2-40B4-BE49-F238E27FC236}">
                <a16:creationId xmlns:a16="http://schemas.microsoft.com/office/drawing/2014/main" id="{C9CBCC1E-DF06-4C19-990B-6ADCF7486533}"/>
              </a:ext>
            </a:extLst>
          </p:cNvPr>
          <p:cNvSpPr txBox="1"/>
          <p:nvPr/>
        </p:nvSpPr>
        <p:spPr>
          <a:xfrm>
            <a:off x="1229032" y="6204156"/>
            <a:ext cx="983341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APA Recognition of Psychotherapy Effectiveness (2012) – http://www.apa.org/about/policy/resolution-psychotherapy.aspx </a:t>
            </a:r>
          </a:p>
        </p:txBody>
      </p:sp>
    </p:spTree>
    <p:extLst>
      <p:ext uri="{BB962C8B-B14F-4D97-AF65-F5344CB8AC3E}">
        <p14:creationId xmlns:p14="http://schemas.microsoft.com/office/powerpoint/2010/main" val="31046377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0709" y="76200"/>
            <a:ext cx="9810857" cy="1093839"/>
          </a:xfrm>
          <a:effectLst/>
        </p:spPr>
        <p:txBody>
          <a:bodyPr>
            <a:noAutofit/>
          </a:bodyPr>
          <a:lstStyle/>
          <a:p>
            <a:pPr>
              <a:defRPr/>
            </a:pPr>
            <a:r>
              <a:rPr lang="en-US" sz="3600" dirty="0">
                <a:solidFill>
                  <a:prstClr val="white"/>
                </a:solidFill>
                <a:effectLst/>
                <a:cs typeface="Arial" pitchFamily="34" charset="0"/>
              </a:rPr>
              <a:t>The Good News </a:t>
            </a:r>
            <a:r>
              <a:rPr lang="en-US" sz="3200" dirty="0">
                <a:solidFill>
                  <a:prstClr val="white"/>
                </a:solidFill>
                <a:effectLst/>
                <a:cs typeface="Arial" pitchFamily="34" charset="0"/>
              </a:rPr>
              <a:t>(cont.)</a:t>
            </a:r>
            <a:endParaRPr lang="en-US" sz="4000" dirty="0">
              <a:solidFill>
                <a:schemeClr val="tx1"/>
              </a:solidFill>
              <a:effectLst/>
              <a:latin typeface="Arial" pitchFamily="34" charset="0"/>
              <a:cs typeface="Arial" pitchFamily="34" charset="0"/>
            </a:endParaRPr>
          </a:p>
        </p:txBody>
      </p:sp>
      <p:sp>
        <p:nvSpPr>
          <p:cNvPr id="5" name="Content Placeholder 4"/>
          <p:cNvSpPr>
            <a:spLocks noGrp="1"/>
          </p:cNvSpPr>
          <p:nvPr>
            <p:ph idx="1"/>
          </p:nvPr>
        </p:nvSpPr>
        <p:spPr>
          <a:xfrm>
            <a:off x="689113" y="1170039"/>
            <a:ext cx="10669169" cy="4532671"/>
          </a:xfrm>
          <a:effectLst/>
        </p:spPr>
        <p:txBody>
          <a:bodyPr>
            <a:normAutofit lnSpcReduction="10000"/>
          </a:bodyPr>
          <a:lstStyle/>
          <a:p>
            <a:pPr>
              <a:lnSpc>
                <a:spcPct val="100000"/>
              </a:lnSpc>
              <a:spcBef>
                <a:spcPts val="600"/>
              </a:spcBef>
              <a:buClr>
                <a:schemeClr val="tx1"/>
              </a:buClr>
              <a:buSzPct val="100000"/>
              <a:defRPr/>
            </a:pPr>
            <a:r>
              <a:rPr lang="en-US" dirty="0">
                <a:effectLst/>
                <a:cs typeface="Arial" pitchFamily="34" charset="0"/>
              </a:rPr>
              <a:t>Meta-analyses in settings ranging from community mental health centers to university counseling centers to independent practices have demonstrated that the average person who is psychologically distressed and receives therapy is better off than 80% of persons who do not. </a:t>
            </a:r>
          </a:p>
          <a:p>
            <a:pPr>
              <a:lnSpc>
                <a:spcPct val="100000"/>
              </a:lnSpc>
              <a:spcBef>
                <a:spcPts val="600"/>
              </a:spcBef>
              <a:buClr>
                <a:schemeClr val="tx1"/>
              </a:buClr>
              <a:buSzPct val="100000"/>
              <a:defRPr/>
            </a:pPr>
            <a:r>
              <a:rPr lang="en-US" dirty="0">
                <a:effectLst/>
                <a:ea typeface="Times New Roman" panose="02020603050405020304" pitchFamily="18" charset="0"/>
              </a:rPr>
              <a:t>These results are robust and provide evidence that psychotherapy produces results on par with various medical procedures and practices (e.g., chemotherapy for breast cancer, heart bypass surgery, treatments for asthma, flu vaccines) and are equal to or exceed the effects of psychotropic medications.</a:t>
            </a:r>
          </a:p>
          <a:p>
            <a:pPr>
              <a:lnSpc>
                <a:spcPct val="100000"/>
              </a:lnSpc>
              <a:spcBef>
                <a:spcPts val="600"/>
              </a:spcBef>
              <a:buClr>
                <a:schemeClr val="tx1"/>
              </a:buClr>
              <a:buSzPct val="100000"/>
              <a:defRPr/>
            </a:pPr>
            <a:r>
              <a:rPr lang="en-US" dirty="0">
                <a:effectLst/>
                <a:cs typeface="Arial" pitchFamily="34" charset="0"/>
              </a:rPr>
              <a:t>In clinical trials, psychotherapy has been shown to be effective in treating depression, anxiety, marital dissatisfaction, substance abuse, health problems (including smoking, pain and eating disorders) and sexual dysfunction, and with various populations, including children, adolescents, adults, and elders.</a:t>
            </a:r>
          </a:p>
          <a:p>
            <a:pPr>
              <a:lnSpc>
                <a:spcPct val="100000"/>
              </a:lnSpc>
              <a:spcBef>
                <a:spcPts val="600"/>
              </a:spcBef>
              <a:buClr>
                <a:schemeClr val="tx1"/>
              </a:buClr>
              <a:buSzPct val="100000"/>
              <a:defRPr/>
            </a:pPr>
            <a:r>
              <a:rPr lang="en-US" dirty="0">
                <a:effectLst/>
                <a:cs typeface="Arial" pitchFamily="34" charset="0"/>
              </a:rPr>
              <a:t>The benefits of psychotherapy are also longer lasting than that of medications (i.e., lower relapse rates after treatment is discontinued) and it is less resistant to additional courses of treatment. </a:t>
            </a:r>
            <a:endParaRPr lang="en-US" dirty="0">
              <a:solidFill>
                <a:schemeClr val="tx1"/>
              </a:solidFill>
              <a:effectLst/>
              <a:cs typeface="Arial" pitchFamily="34" charset="0"/>
            </a:endParaRPr>
          </a:p>
        </p:txBody>
      </p:sp>
      <p:sp>
        <p:nvSpPr>
          <p:cNvPr id="2" name="TextBox 1"/>
          <p:cNvSpPr txBox="1"/>
          <p:nvPr/>
        </p:nvSpPr>
        <p:spPr>
          <a:xfrm>
            <a:off x="960340" y="5956656"/>
            <a:ext cx="9981226" cy="523220"/>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uLnTx/>
                <a:uFillTx/>
                <a:latin typeface="Arial" pitchFamily="34" charset="0"/>
                <a:ea typeface="+mn-ea"/>
                <a:cs typeface="Arial" pitchFamily="34" charset="0"/>
              </a:rPr>
              <a:t>A </a:t>
            </a:r>
            <a:r>
              <a:rPr lang="en-US" sz="1400" dirty="0">
                <a:solidFill>
                  <a:prstClr val="white"/>
                </a:solidFill>
                <a:latin typeface="Arial" pitchFamily="34" charset="0"/>
                <a:cs typeface="Arial" pitchFamily="34" charset="0"/>
              </a:rPr>
              <a:t>summary studies and research findings can be found in: </a:t>
            </a:r>
            <a:r>
              <a:rPr lang="en-US" sz="1400" dirty="0">
                <a:solidFill>
                  <a:schemeClr val="tx2">
                    <a:lumMod val="75000"/>
                  </a:schemeClr>
                </a:solidFill>
                <a:latin typeface="Arial" pitchFamily="34" charset="0"/>
                <a:cs typeface="Arial" pitchFamily="34" charset="0"/>
              </a:rPr>
              <a:t>Bertolino, B. (2018). </a:t>
            </a:r>
            <a:r>
              <a:rPr kumimoji="0" lang="en-US" sz="1400" b="0" i="0" u="none" strike="noStrike" kern="1200" cap="none" spc="0" normalizeH="0" baseline="0" noProof="0" dirty="0">
                <a:ln>
                  <a:noFill/>
                </a:ln>
                <a:solidFill>
                  <a:schemeClr val="tx2">
                    <a:lumMod val="75000"/>
                  </a:schemeClr>
                </a:solidFill>
                <a:uLnTx/>
                <a:uFillTx/>
                <a:latin typeface="Arial" pitchFamily="34" charset="0"/>
                <a:ea typeface="+mn-ea"/>
                <a:cs typeface="Arial" pitchFamily="34" charset="0"/>
              </a:rPr>
              <a:t> </a:t>
            </a:r>
            <a:r>
              <a:rPr kumimoji="0" lang="en-US" sz="1400" b="0" i="1" u="none" strike="noStrike" kern="1200" cap="none" spc="0" normalizeH="0" baseline="0" noProof="0" dirty="0">
                <a:ln>
                  <a:noFill/>
                </a:ln>
                <a:solidFill>
                  <a:schemeClr val="tx2">
                    <a:lumMod val="75000"/>
                  </a:schemeClr>
                </a:solidFill>
                <a:uLnTx/>
                <a:uFillTx/>
                <a:latin typeface="Arial" pitchFamily="34" charset="0"/>
                <a:ea typeface="+mn-ea"/>
                <a:cs typeface="Arial" pitchFamily="34" charset="0"/>
              </a:rPr>
              <a:t>Effective counseling and psychotherapy: An evidence-based approach</a:t>
            </a:r>
            <a:r>
              <a:rPr kumimoji="0" lang="en-US" sz="1400" b="0" u="none" strike="noStrike" kern="1200" cap="none" spc="0" normalizeH="0" baseline="0" noProof="0" dirty="0">
                <a:ln>
                  <a:noFill/>
                </a:ln>
                <a:solidFill>
                  <a:schemeClr val="tx2">
                    <a:lumMod val="75000"/>
                  </a:schemeClr>
                </a:solidFill>
                <a:uLnTx/>
                <a:uFillTx/>
                <a:latin typeface="Arial" pitchFamily="34" charset="0"/>
                <a:ea typeface="+mn-ea"/>
                <a:cs typeface="Arial" pitchFamily="34" charset="0"/>
              </a:rPr>
              <a:t>. New York: Springer.</a:t>
            </a:r>
            <a:endParaRPr kumimoji="0" lang="en-US" sz="1400" b="0" i="0" u="none" strike="noStrike" kern="1200" cap="none" spc="0" normalizeH="0" baseline="0" noProof="0" dirty="0">
              <a:ln>
                <a:noFill/>
              </a:ln>
              <a:solidFill>
                <a:schemeClr val="tx2">
                  <a:lumMod val="75000"/>
                </a:schemeClr>
              </a:solidFill>
              <a:uLnTx/>
              <a:uFillTx/>
              <a:latin typeface="Arial" pitchFamily="34" charset="0"/>
              <a:ea typeface="+mn-ea"/>
              <a:cs typeface="Arial" pitchFamily="34" charset="0"/>
            </a:endParaRPr>
          </a:p>
        </p:txBody>
      </p:sp>
    </p:spTree>
    <p:extLst>
      <p:ext uri="{BB962C8B-B14F-4D97-AF65-F5344CB8AC3E}">
        <p14:creationId xmlns:p14="http://schemas.microsoft.com/office/powerpoint/2010/main" val="268463151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6683" y="76200"/>
            <a:ext cx="9429135" cy="1093839"/>
          </a:xfrm>
          <a:effectLst/>
        </p:spPr>
        <p:txBody>
          <a:bodyPr>
            <a:noAutofit/>
          </a:bodyPr>
          <a:lstStyle/>
          <a:p>
            <a:pPr>
              <a:defRPr/>
            </a:pPr>
            <a:r>
              <a:rPr lang="en-US" sz="3600" dirty="0">
                <a:solidFill>
                  <a:prstClr val="white"/>
                </a:solidFill>
                <a:effectLst/>
                <a:cs typeface="Arial" pitchFamily="34" charset="0"/>
              </a:rPr>
              <a:t>The Good News </a:t>
            </a:r>
            <a:r>
              <a:rPr lang="en-US" sz="3200" dirty="0">
                <a:solidFill>
                  <a:prstClr val="white"/>
                </a:solidFill>
                <a:effectLst/>
                <a:cs typeface="Arial" pitchFamily="34" charset="0"/>
              </a:rPr>
              <a:t>(cont.)</a:t>
            </a:r>
            <a:endParaRPr lang="en-US" sz="4000" dirty="0">
              <a:solidFill>
                <a:schemeClr val="tx1"/>
              </a:solidFill>
              <a:effectLst/>
              <a:latin typeface="Arial" pitchFamily="34" charset="0"/>
              <a:cs typeface="Arial" pitchFamily="34" charset="0"/>
            </a:endParaRPr>
          </a:p>
        </p:txBody>
      </p:sp>
      <p:sp>
        <p:nvSpPr>
          <p:cNvPr id="5" name="Content Placeholder 4"/>
          <p:cNvSpPr>
            <a:spLocks noGrp="1"/>
          </p:cNvSpPr>
          <p:nvPr>
            <p:ph idx="1"/>
          </p:nvPr>
        </p:nvSpPr>
        <p:spPr>
          <a:xfrm>
            <a:off x="689113" y="1170039"/>
            <a:ext cx="10669169" cy="5230764"/>
          </a:xfrm>
          <a:effectLst/>
        </p:spPr>
        <p:txBody>
          <a:bodyPr>
            <a:normAutofit/>
          </a:bodyPr>
          <a:lstStyle/>
          <a:p>
            <a:pPr>
              <a:lnSpc>
                <a:spcPct val="100000"/>
              </a:lnSpc>
              <a:spcBef>
                <a:spcPts val="600"/>
              </a:spcBef>
              <a:buClr>
                <a:schemeClr val="tx1"/>
              </a:buClr>
              <a:buSzPct val="100000"/>
              <a:buFont typeface="Arial" pitchFamily="34" charset="0"/>
              <a:buChar char="•"/>
              <a:defRPr/>
            </a:pPr>
            <a:r>
              <a:rPr lang="en-US" sz="2400" dirty="0">
                <a:solidFill>
                  <a:schemeClr val="tx1"/>
                </a:solidFill>
                <a:effectLst/>
                <a:cs typeface="Arial" pitchFamily="34" charset="0"/>
              </a:rPr>
              <a:t>Referred to as “cost-offset research,” psychotherapy has shown to reduce inpatient stays, consultations with primary-care physicians, use of medications, care provided by relatives, and general health care expenditures by 60% to 90% (Chiles, Lambert, &amp; Hatch, 1999; Kraft, </a:t>
            </a:r>
            <a:r>
              <a:rPr lang="en-US" sz="2400" dirty="0" err="1">
                <a:solidFill>
                  <a:schemeClr val="tx1"/>
                </a:solidFill>
                <a:effectLst/>
                <a:cs typeface="Arial" pitchFamily="34" charset="0"/>
              </a:rPr>
              <a:t>Puschner</a:t>
            </a:r>
            <a:r>
              <a:rPr lang="en-US" sz="2400" dirty="0">
                <a:solidFill>
                  <a:schemeClr val="tx1"/>
                </a:solidFill>
                <a:effectLst/>
                <a:cs typeface="Arial" pitchFamily="34" charset="0"/>
              </a:rPr>
              <a:t>, Lambert, &amp; </a:t>
            </a:r>
            <a:r>
              <a:rPr lang="en-US" sz="2400" dirty="0" err="1">
                <a:solidFill>
                  <a:schemeClr val="tx1"/>
                </a:solidFill>
                <a:effectLst/>
                <a:cs typeface="Arial" pitchFamily="34" charset="0"/>
              </a:rPr>
              <a:t>Kordy</a:t>
            </a:r>
            <a:r>
              <a:rPr lang="en-US" sz="2400" dirty="0">
                <a:solidFill>
                  <a:schemeClr val="tx1"/>
                </a:solidFill>
                <a:effectLst/>
                <a:cs typeface="Arial" pitchFamily="34" charset="0"/>
              </a:rPr>
              <a:t>, 2006)</a:t>
            </a:r>
          </a:p>
          <a:p>
            <a:pPr>
              <a:lnSpc>
                <a:spcPct val="100000"/>
              </a:lnSpc>
              <a:spcBef>
                <a:spcPts val="600"/>
              </a:spcBef>
              <a:buClr>
                <a:schemeClr val="tx1"/>
              </a:buClr>
              <a:buSzPct val="100000"/>
              <a:defRPr/>
            </a:pPr>
            <a:r>
              <a:rPr lang="en-US" sz="2400" dirty="0">
                <a:solidFill>
                  <a:schemeClr val="tx1"/>
                </a:solidFill>
                <a:effectLst/>
                <a:cs typeface="Arial" pitchFamily="34" charset="0"/>
              </a:rPr>
              <a:t>Findings demonstrated with persons with high-utilization rates of medical and health-related services </a:t>
            </a:r>
            <a:r>
              <a:rPr lang="en-US" sz="2400" dirty="0">
                <a:effectLst/>
                <a:cs typeface="Arial" pitchFamily="34" charset="0"/>
              </a:rPr>
              <a:t>(Crane &amp; Christensen, 2008; Cummings</a:t>
            </a:r>
            <a:r>
              <a:rPr lang="en-US" sz="2400" dirty="0">
                <a:solidFill>
                  <a:schemeClr val="tx1"/>
                </a:solidFill>
                <a:effectLst/>
                <a:cs typeface="Arial" pitchFamily="34" charset="0"/>
              </a:rPr>
              <a:t>, 2007; Law, Crane, &amp; Berge, 2003).</a:t>
            </a:r>
          </a:p>
        </p:txBody>
      </p:sp>
      <p:sp>
        <p:nvSpPr>
          <p:cNvPr id="2" name="TextBox 1"/>
          <p:cNvSpPr txBox="1"/>
          <p:nvPr/>
        </p:nvSpPr>
        <p:spPr>
          <a:xfrm>
            <a:off x="1033084" y="4718465"/>
            <a:ext cx="9981226" cy="1938992"/>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uLnTx/>
                <a:uFillTx/>
                <a:latin typeface="Arial" pitchFamily="34" charset="0"/>
                <a:ea typeface="+mn-ea"/>
                <a:cs typeface="Arial" pitchFamily="34" charset="0"/>
              </a:rPr>
              <a:t>Chiles, J., Lambert, M. J., &amp; Hatch, A. L. (1999). The impact of psychological interventions on medical cost offset: A meta-analytic review. </a:t>
            </a:r>
            <a:r>
              <a:rPr kumimoji="0" lang="en-US" sz="1200" b="0" i="1" u="none" strike="noStrike" kern="1200" cap="none" spc="0" normalizeH="0" baseline="0" noProof="0" dirty="0">
                <a:ln>
                  <a:noFill/>
                </a:ln>
                <a:solidFill>
                  <a:prstClr val="white"/>
                </a:solidFill>
                <a:uLnTx/>
                <a:uFillTx/>
                <a:latin typeface="Arial" pitchFamily="34" charset="0"/>
                <a:ea typeface="+mn-ea"/>
                <a:cs typeface="Arial" pitchFamily="34" charset="0"/>
              </a:rPr>
              <a:t>Clinical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solidFill>
                  <a:prstClr val="white"/>
                </a:solidFill>
                <a:latin typeface="Arial" pitchFamily="34" charset="0"/>
                <a:cs typeface="Arial" pitchFamily="34" charset="0"/>
              </a:rPr>
              <a:t>     </a:t>
            </a:r>
            <a:r>
              <a:rPr kumimoji="0" lang="en-US" sz="1200" b="0" i="1" u="none" strike="noStrike" kern="1200" cap="none" spc="0" normalizeH="0" baseline="0" noProof="0" dirty="0">
                <a:ln>
                  <a:noFill/>
                </a:ln>
                <a:solidFill>
                  <a:prstClr val="white"/>
                </a:solidFill>
                <a:uLnTx/>
                <a:uFillTx/>
                <a:latin typeface="Arial" pitchFamily="34" charset="0"/>
                <a:ea typeface="+mn-ea"/>
                <a:cs typeface="Arial" pitchFamily="34" charset="0"/>
              </a:rPr>
              <a:t>Psychology</a:t>
            </a:r>
            <a:r>
              <a:rPr kumimoji="0" lang="en-US" sz="1200" b="0" i="0" u="none" strike="noStrike" kern="1200" cap="none" spc="0" normalizeH="0" baseline="0" noProof="0" dirty="0">
                <a:ln>
                  <a:noFill/>
                </a:ln>
                <a:solidFill>
                  <a:prstClr val="white"/>
                </a:solidFill>
                <a:uLnTx/>
                <a:uFillTx/>
                <a:latin typeface="Arial" pitchFamily="34" charset="0"/>
                <a:ea typeface="+mn-ea"/>
                <a:cs typeface="Arial" pitchFamily="34" charset="0"/>
              </a:rPr>
              <a:t>, </a:t>
            </a:r>
            <a:r>
              <a:rPr kumimoji="0" lang="en-US" sz="1200" b="0" i="1" u="none" strike="noStrike" kern="1200" cap="none" spc="0" normalizeH="0" baseline="0" noProof="0" dirty="0">
                <a:ln>
                  <a:noFill/>
                </a:ln>
                <a:solidFill>
                  <a:prstClr val="white"/>
                </a:solidFill>
                <a:uLnTx/>
                <a:uFillTx/>
                <a:latin typeface="Arial" pitchFamily="34" charset="0"/>
                <a:ea typeface="+mn-ea"/>
                <a:cs typeface="Arial" pitchFamily="34" charset="0"/>
              </a:rPr>
              <a:t>6</a:t>
            </a:r>
            <a:r>
              <a:rPr kumimoji="0" lang="en-US" sz="1200" b="0" i="0" u="none" strike="noStrike" kern="1200" cap="none" spc="0" normalizeH="0" baseline="0" noProof="0" dirty="0">
                <a:ln>
                  <a:noFill/>
                </a:ln>
                <a:solidFill>
                  <a:prstClr val="white"/>
                </a:solidFill>
                <a:uLnTx/>
                <a:uFillTx/>
                <a:latin typeface="Arial" pitchFamily="34" charset="0"/>
                <a:ea typeface="+mn-ea"/>
                <a:cs typeface="Arial" pitchFamily="34" charset="0"/>
              </a:rPr>
              <a:t>(2), 204–220.</a:t>
            </a:r>
          </a:p>
          <a:p>
            <a:pPr lvl="0"/>
            <a:r>
              <a:rPr lang="en-US" sz="1200" dirty="0">
                <a:solidFill>
                  <a:prstClr val="white"/>
                </a:solidFill>
                <a:latin typeface="Arial" pitchFamily="34" charset="0"/>
                <a:cs typeface="Arial" pitchFamily="34" charset="0"/>
              </a:rPr>
              <a:t>Crane, D. R., &amp; Christensen, J. D. (2008). The medical offset effect: Patterns in outpatient services reduction for high utilizers of health care. </a:t>
            </a:r>
          </a:p>
          <a:p>
            <a:pPr lvl="0"/>
            <a:r>
              <a:rPr lang="en-US" sz="1200" i="1" dirty="0">
                <a:solidFill>
                  <a:prstClr val="white"/>
                </a:solidFill>
                <a:latin typeface="Arial" pitchFamily="34" charset="0"/>
                <a:cs typeface="Arial" pitchFamily="34" charset="0"/>
              </a:rPr>
              <a:t>     Contemporary Family Medicine, 30</a:t>
            </a:r>
            <a:r>
              <a:rPr lang="en-US" sz="1200" dirty="0">
                <a:solidFill>
                  <a:prstClr val="white"/>
                </a:solidFill>
                <a:latin typeface="Arial" pitchFamily="34" charset="0"/>
                <a:cs typeface="Arial" pitchFamily="34" charset="0"/>
              </a:rPr>
              <a:t>(2), 127-138.</a:t>
            </a:r>
            <a:endParaRPr kumimoji="0" lang="en-US" sz="1200" b="0" i="0" u="none" strike="noStrike" kern="1200" cap="none" spc="0" normalizeH="0" baseline="0" noProof="0" dirty="0">
              <a:ln>
                <a:noFill/>
              </a:ln>
              <a:solidFill>
                <a:prstClr val="white"/>
              </a:solidFill>
              <a:uLnTx/>
              <a:uFillTx/>
              <a:latin typeface="Arial" pitchFamily="34" charset="0"/>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uLnTx/>
                <a:uFillTx/>
                <a:latin typeface="Arial" pitchFamily="34" charset="0"/>
                <a:ea typeface="+mn-ea"/>
                <a:cs typeface="Arial" pitchFamily="34" charset="0"/>
              </a:rPr>
              <a:t>Cummings, N. A. (2007). Treatment and assessment take place in an economic context, always. In S. O. </a:t>
            </a:r>
            <a:r>
              <a:rPr kumimoji="0" lang="en-US" sz="1200" b="0" i="0" u="none" strike="noStrike" kern="1200" cap="none" spc="0" normalizeH="0" baseline="0" noProof="0" dirty="0" err="1">
                <a:ln>
                  <a:noFill/>
                </a:ln>
                <a:solidFill>
                  <a:prstClr val="white"/>
                </a:solidFill>
                <a:uLnTx/>
                <a:uFillTx/>
                <a:latin typeface="Arial" pitchFamily="34" charset="0"/>
                <a:ea typeface="+mn-ea"/>
                <a:cs typeface="Arial" pitchFamily="34" charset="0"/>
              </a:rPr>
              <a:t>Lilienfeld</a:t>
            </a:r>
            <a:r>
              <a:rPr kumimoji="0" lang="en-US" sz="1200" b="0" i="0" u="none" strike="noStrike" kern="1200" cap="none" spc="0" normalizeH="0" baseline="0" noProof="0" dirty="0">
                <a:ln>
                  <a:noFill/>
                </a:ln>
                <a:solidFill>
                  <a:prstClr val="white"/>
                </a:solidFill>
                <a:uLnTx/>
                <a:uFillTx/>
                <a:latin typeface="Arial" pitchFamily="34" charset="0"/>
                <a:ea typeface="+mn-ea"/>
                <a:cs typeface="Arial" pitchFamily="34" charset="0"/>
              </a:rPr>
              <a:t> &amp; W. T. </a:t>
            </a:r>
            <a:r>
              <a:rPr kumimoji="0" lang="en-US" sz="1200" b="0" i="0" u="none" strike="noStrike" kern="1200" cap="none" spc="0" normalizeH="0" baseline="0" noProof="0" dirty="0" err="1">
                <a:ln>
                  <a:noFill/>
                </a:ln>
                <a:solidFill>
                  <a:prstClr val="white"/>
                </a:solidFill>
                <a:uLnTx/>
                <a:uFillTx/>
                <a:latin typeface="Arial" pitchFamily="34" charset="0"/>
                <a:ea typeface="+mn-ea"/>
                <a:cs typeface="Arial" pitchFamily="34" charset="0"/>
              </a:rPr>
              <a:t>O’Donohue</a:t>
            </a:r>
            <a:r>
              <a:rPr kumimoji="0" lang="en-US" sz="1200" b="0" i="0" u="none" strike="noStrike" kern="1200" cap="none" spc="0" normalizeH="0" baseline="0" noProof="0" dirty="0">
                <a:ln>
                  <a:noFill/>
                </a:ln>
                <a:solidFill>
                  <a:prstClr val="white"/>
                </a:solidFill>
                <a:uLnTx/>
                <a:uFillTx/>
                <a:latin typeface="Arial" pitchFamily="34" charset="0"/>
                <a:ea typeface="+mn-ea"/>
                <a:cs typeface="Arial" pitchFamily="34" charset="0"/>
              </a:rPr>
              <a:t> (Eds.),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rial" pitchFamily="34" charset="0"/>
                <a:cs typeface="Arial" pitchFamily="34" charset="0"/>
              </a:rPr>
              <a:t>     </a:t>
            </a:r>
            <a:r>
              <a:rPr kumimoji="0" lang="en-US" sz="1200" b="0" i="1" u="none" strike="noStrike" kern="1200" cap="none" spc="0" normalizeH="0" baseline="0" noProof="0" dirty="0">
                <a:ln>
                  <a:noFill/>
                </a:ln>
                <a:solidFill>
                  <a:prstClr val="white"/>
                </a:solidFill>
                <a:uLnTx/>
                <a:uFillTx/>
                <a:latin typeface="Arial" pitchFamily="34" charset="0"/>
                <a:ea typeface="+mn-ea"/>
                <a:cs typeface="Arial" pitchFamily="34" charset="0"/>
              </a:rPr>
              <a:t>The great ideas of clinical science: 17 principles that every mental health professional should understand</a:t>
            </a:r>
            <a:r>
              <a:rPr kumimoji="0" lang="en-US" sz="1200" b="0" i="0" u="none" strike="noStrike" kern="1200" cap="none" spc="0" normalizeH="0" baseline="0" noProof="0" dirty="0">
                <a:ln>
                  <a:noFill/>
                </a:ln>
                <a:solidFill>
                  <a:prstClr val="white"/>
                </a:solidFill>
                <a:uLnTx/>
                <a:uFillTx/>
                <a:latin typeface="Arial" pitchFamily="34" charset="0"/>
                <a:ea typeface="+mn-ea"/>
                <a:cs typeface="Arial" pitchFamily="34" charset="0"/>
              </a:rPr>
              <a:t> (pp. 163–184). New York: Routledge.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uLnTx/>
                <a:uFillTx/>
                <a:latin typeface="Arial" pitchFamily="34" charset="0"/>
                <a:ea typeface="+mn-ea"/>
                <a:cs typeface="Arial" pitchFamily="34" charset="0"/>
              </a:rPr>
              <a:t>Kraft, S., </a:t>
            </a:r>
            <a:r>
              <a:rPr kumimoji="0" lang="en-US" sz="1200" b="0" i="0" u="none" strike="noStrike" kern="1200" cap="none" spc="0" normalizeH="0" baseline="0" noProof="0" dirty="0" err="1">
                <a:ln>
                  <a:noFill/>
                </a:ln>
                <a:solidFill>
                  <a:prstClr val="white"/>
                </a:solidFill>
                <a:uLnTx/>
                <a:uFillTx/>
                <a:latin typeface="Arial" pitchFamily="34" charset="0"/>
                <a:ea typeface="+mn-ea"/>
                <a:cs typeface="Arial" pitchFamily="34" charset="0"/>
              </a:rPr>
              <a:t>Puschner</a:t>
            </a:r>
            <a:r>
              <a:rPr kumimoji="0" lang="en-US" sz="1200" b="0" i="0" u="none" strike="noStrike" kern="1200" cap="none" spc="0" normalizeH="0" baseline="0" noProof="0" dirty="0">
                <a:ln>
                  <a:noFill/>
                </a:ln>
                <a:solidFill>
                  <a:prstClr val="white"/>
                </a:solidFill>
                <a:uLnTx/>
                <a:uFillTx/>
                <a:latin typeface="Arial" pitchFamily="34" charset="0"/>
                <a:ea typeface="+mn-ea"/>
                <a:cs typeface="Arial" pitchFamily="34" charset="0"/>
              </a:rPr>
              <a:t>, B., Lambert, M. J., &amp; </a:t>
            </a:r>
            <a:r>
              <a:rPr kumimoji="0" lang="en-US" sz="1200" b="0" i="0" u="none" strike="noStrike" kern="1200" cap="none" spc="0" normalizeH="0" baseline="0" noProof="0" dirty="0" err="1">
                <a:ln>
                  <a:noFill/>
                </a:ln>
                <a:solidFill>
                  <a:prstClr val="white"/>
                </a:solidFill>
                <a:uLnTx/>
                <a:uFillTx/>
                <a:latin typeface="Arial" pitchFamily="34" charset="0"/>
                <a:ea typeface="+mn-ea"/>
                <a:cs typeface="Arial" pitchFamily="34" charset="0"/>
              </a:rPr>
              <a:t>Kordy</a:t>
            </a:r>
            <a:r>
              <a:rPr kumimoji="0" lang="en-US" sz="1200" b="0" i="0" u="none" strike="noStrike" kern="1200" cap="none" spc="0" normalizeH="0" baseline="0" noProof="0" dirty="0">
                <a:ln>
                  <a:noFill/>
                </a:ln>
                <a:solidFill>
                  <a:prstClr val="white"/>
                </a:solidFill>
                <a:uLnTx/>
                <a:uFillTx/>
                <a:latin typeface="Arial" pitchFamily="34" charset="0"/>
                <a:ea typeface="+mn-ea"/>
                <a:cs typeface="Arial" pitchFamily="34" charset="0"/>
              </a:rPr>
              <a:t>, H. (2006). Medical utilization and treatment outcome in mid- and long-term outpatient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rial" pitchFamily="34" charset="0"/>
                <a:cs typeface="Arial" pitchFamily="34" charset="0"/>
              </a:rPr>
              <a:t>     </a:t>
            </a:r>
            <a:r>
              <a:rPr kumimoji="0" lang="en-US" sz="1200" b="0" i="0" u="none" strike="noStrike" kern="1200" cap="none" spc="0" normalizeH="0" baseline="0" noProof="0" dirty="0">
                <a:ln>
                  <a:noFill/>
                </a:ln>
                <a:solidFill>
                  <a:prstClr val="white"/>
                </a:solidFill>
                <a:uLnTx/>
                <a:uFillTx/>
                <a:latin typeface="Arial" pitchFamily="34" charset="0"/>
                <a:ea typeface="+mn-ea"/>
                <a:cs typeface="Arial" pitchFamily="34" charset="0"/>
              </a:rPr>
              <a:t>psychotherapy. </a:t>
            </a:r>
            <a:r>
              <a:rPr kumimoji="0" lang="en-US" sz="1200" b="0" i="1" u="none" strike="noStrike" kern="1200" cap="none" spc="0" normalizeH="0" baseline="0" noProof="0" dirty="0">
                <a:ln>
                  <a:noFill/>
                </a:ln>
                <a:solidFill>
                  <a:prstClr val="white"/>
                </a:solidFill>
                <a:uLnTx/>
                <a:uFillTx/>
                <a:latin typeface="Arial" pitchFamily="34" charset="0"/>
                <a:ea typeface="+mn-ea"/>
                <a:cs typeface="Arial" pitchFamily="34" charset="0"/>
              </a:rPr>
              <a:t>Psychotherapy Research, 16</a:t>
            </a:r>
            <a:r>
              <a:rPr kumimoji="0" lang="en-US" sz="1200" b="0" i="0" u="none" strike="noStrike" kern="1200" cap="none" spc="0" normalizeH="0" baseline="0" noProof="0" dirty="0">
                <a:ln>
                  <a:noFill/>
                </a:ln>
                <a:solidFill>
                  <a:prstClr val="white"/>
                </a:solidFill>
                <a:uLnTx/>
                <a:uFillTx/>
                <a:latin typeface="Arial" pitchFamily="34" charset="0"/>
                <a:ea typeface="+mn-ea"/>
                <a:cs typeface="Arial" pitchFamily="34" charset="0"/>
              </a:rPr>
              <a:t>(2), 241–249.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uLnTx/>
                <a:uFillTx/>
                <a:latin typeface="Arial" pitchFamily="34" charset="0"/>
                <a:ea typeface="+mn-ea"/>
                <a:cs typeface="Arial" pitchFamily="34" charset="0"/>
              </a:rPr>
              <a:t>Law, D. D., Crane, D. R., &amp; Berge, D. M. (2003). The influence of individual, marital, and family therapy on high utilizers of health care. </a:t>
            </a:r>
            <a:r>
              <a:rPr kumimoji="0" lang="en-US" sz="1200" b="0" i="1" u="none" strike="noStrike" kern="1200" cap="none" spc="0" normalizeH="0" baseline="0" noProof="0" dirty="0">
                <a:ln>
                  <a:noFill/>
                </a:ln>
                <a:solidFill>
                  <a:prstClr val="white"/>
                </a:solidFill>
                <a:uLnTx/>
                <a:uFillTx/>
                <a:latin typeface="Arial" pitchFamily="34" charset="0"/>
                <a:ea typeface="+mn-ea"/>
                <a:cs typeface="Arial" pitchFamily="34" charset="0"/>
              </a:rPr>
              <a:t>Journal of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solidFill>
                  <a:prstClr val="white"/>
                </a:solidFill>
                <a:latin typeface="Arial" pitchFamily="34" charset="0"/>
                <a:cs typeface="Arial" pitchFamily="34" charset="0"/>
              </a:rPr>
              <a:t>     </a:t>
            </a:r>
            <a:r>
              <a:rPr kumimoji="0" lang="en-US" sz="1200" b="0" i="1" u="none" strike="noStrike" kern="1200" cap="none" spc="0" normalizeH="0" baseline="0" noProof="0" dirty="0">
                <a:ln>
                  <a:noFill/>
                </a:ln>
                <a:solidFill>
                  <a:prstClr val="white"/>
                </a:solidFill>
                <a:uLnTx/>
                <a:uFillTx/>
                <a:latin typeface="Arial" pitchFamily="34" charset="0"/>
                <a:ea typeface="+mn-ea"/>
                <a:cs typeface="Arial" pitchFamily="34" charset="0"/>
              </a:rPr>
              <a:t>Marital and Family Therapy, 29</a:t>
            </a:r>
            <a:r>
              <a:rPr kumimoji="0" lang="en-US" sz="1200" b="0" i="0" u="none" strike="noStrike" kern="1200" cap="none" spc="0" normalizeH="0" baseline="0" noProof="0" dirty="0">
                <a:ln>
                  <a:noFill/>
                </a:ln>
                <a:solidFill>
                  <a:prstClr val="white"/>
                </a:solidFill>
                <a:uLnTx/>
                <a:uFillTx/>
                <a:latin typeface="Arial" pitchFamily="34" charset="0"/>
                <a:ea typeface="+mn-ea"/>
                <a:cs typeface="Arial" pitchFamily="34" charset="0"/>
              </a:rPr>
              <a:t>(3), 353–363.</a:t>
            </a:r>
          </a:p>
        </p:txBody>
      </p:sp>
    </p:spTree>
    <p:extLst>
      <p:ext uri="{BB962C8B-B14F-4D97-AF65-F5344CB8AC3E}">
        <p14:creationId xmlns:p14="http://schemas.microsoft.com/office/powerpoint/2010/main" val="18833022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1168400" y="830317"/>
            <a:ext cx="9776505" cy="4162098"/>
          </a:xfrm>
        </p:spPr>
        <p:txBody>
          <a:bodyPr>
            <a:normAutofit/>
          </a:bodyPr>
          <a:lstStyle/>
          <a:p>
            <a:pPr>
              <a:defRPr/>
            </a:pPr>
            <a:r>
              <a:rPr lang="en-US" sz="4800" b="0" cap="none" dirty="0">
                <a:effectLst/>
                <a:latin typeface="Arial" pitchFamily="34" charset="0"/>
                <a:cs typeface="Arial" pitchFamily="34" charset="0"/>
              </a:rPr>
              <a:t>Five Challenges to Effectiveness of Psychotherapy</a:t>
            </a:r>
            <a:endParaRPr lang="en-US" sz="3200" b="0" cap="none" dirty="0">
              <a:solidFill>
                <a:schemeClr val="tx1"/>
              </a:solidFill>
              <a:effectLst/>
              <a:latin typeface="Arial" pitchFamily="34" charset="0"/>
              <a:cs typeface="Arial" pitchFamily="34" charset="0"/>
            </a:endParaRPr>
          </a:p>
        </p:txBody>
      </p:sp>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33843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1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TC104033921[[fn=Damask]]</Template>
  <TotalTime>49349</TotalTime>
  <Words>5921</Words>
  <Application>Microsoft Office PowerPoint</Application>
  <PresentationFormat>Widescreen</PresentationFormat>
  <Paragraphs>467</Paragraphs>
  <Slides>55</Slides>
  <Notes>51</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55</vt:i4>
      </vt:variant>
    </vt:vector>
  </HeadingPairs>
  <TitlesOfParts>
    <vt:vector size="72" baseType="lpstr">
      <vt:lpstr>MS PGothic</vt:lpstr>
      <vt:lpstr>MS PGothic</vt:lpstr>
      <vt:lpstr>Arial</vt:lpstr>
      <vt:lpstr>Arial Rounded MT Bold</vt:lpstr>
      <vt:lpstr>Bookman Old Style</vt:lpstr>
      <vt:lpstr>Calibri</vt:lpstr>
      <vt:lpstr>Century Gothic</vt:lpstr>
      <vt:lpstr>Corbel</vt:lpstr>
      <vt:lpstr>Rockwell</vt:lpstr>
      <vt:lpstr>Tahoma</vt:lpstr>
      <vt:lpstr>Times New Roman</vt:lpstr>
      <vt:lpstr>Wingdings</vt:lpstr>
      <vt:lpstr>Wingdings 2</vt:lpstr>
      <vt:lpstr>Wingdings 3</vt:lpstr>
      <vt:lpstr>Damask</vt:lpstr>
      <vt:lpstr>2_Module</vt:lpstr>
      <vt:lpstr>12_Module</vt:lpstr>
      <vt:lpstr>PowerPoint Presentation</vt:lpstr>
      <vt:lpstr>Tidbits</vt:lpstr>
      <vt:lpstr>PowerPoint Presentation</vt:lpstr>
      <vt:lpstr>PowerPoint Presentation</vt:lpstr>
      <vt:lpstr>The Effectiveness of Psychotherapy  The Good News</vt:lpstr>
      <vt:lpstr>The Good News</vt:lpstr>
      <vt:lpstr>The Good News (cont.)</vt:lpstr>
      <vt:lpstr>The Good News (cont.)</vt:lpstr>
      <vt:lpstr>Five Challenges to Effectiveness of Psychotherapy</vt:lpstr>
      <vt:lpstr>Challenge #1</vt:lpstr>
      <vt:lpstr>PowerPoint Presentation</vt:lpstr>
      <vt:lpstr>Therapist Improvement with Time and Experience</vt:lpstr>
      <vt:lpstr>Challenge #2</vt:lpstr>
      <vt:lpstr>Challenge #3</vt:lpstr>
      <vt:lpstr>Challenge #4</vt:lpstr>
      <vt:lpstr>Challenge #5</vt:lpstr>
      <vt:lpstr>How to Improve the Effectiveness of Psychotherapy</vt:lpstr>
      <vt:lpstr>How to Improve the Effectiveness of Psychotherapy</vt:lpstr>
      <vt:lpstr>Evidence-Based Practice (EBP)</vt:lpstr>
      <vt:lpstr>Empirically-Supported Treatments (ESTs) vs. Evidence-Based Practice (EBP)</vt:lpstr>
      <vt:lpstr>EBP in Behavioral Health &amp; Health</vt:lpstr>
      <vt:lpstr>Evidence-Based Practice (EBP)</vt:lpstr>
      <vt:lpstr>Best Available Research The Variance in Psychotherapy Outcome</vt:lpstr>
      <vt:lpstr>Clinical Expertise The APA Task Force on EBP</vt:lpstr>
      <vt:lpstr>Patient (Client) Characteristics, Culture, and Preferences</vt:lpstr>
      <vt:lpstr>Selecting and Matching Models Fit and Effect</vt:lpstr>
      <vt:lpstr>Selecting and Matching Models Fit and Effect</vt:lpstr>
      <vt:lpstr>Increasing Fit Through Matching</vt:lpstr>
      <vt:lpstr>Increasing Fit Through Matching (cont.)</vt:lpstr>
      <vt:lpstr>PowerPoint Presentation</vt:lpstr>
      <vt:lpstr>Routine Outcome Measurement (ROM) Why Does it Matter?</vt:lpstr>
      <vt:lpstr>Why Measure Outcome?</vt:lpstr>
      <vt:lpstr>Four Strategies to Improve Effectiveness (and Outcomes)</vt:lpstr>
      <vt:lpstr>PowerPoint Presentation</vt:lpstr>
      <vt:lpstr>PowerPoint Presentation</vt:lpstr>
      <vt:lpstr>Strategy #1 Monitor the Client’s Distress from the Outset</vt:lpstr>
      <vt:lpstr>The Outcome Rating Scale (ORS)</vt:lpstr>
      <vt:lpstr>PowerPoint Presentation</vt:lpstr>
      <vt:lpstr>PowerPoint Presentation</vt:lpstr>
      <vt:lpstr>Client Graph</vt:lpstr>
      <vt:lpstr>Strategy #2 Focus on Engagement</vt:lpstr>
      <vt:lpstr>What is the Therapeutic Alliance?</vt:lpstr>
      <vt:lpstr>Therapist-Client Engagement</vt:lpstr>
      <vt:lpstr>Session Rating Scale (SRS)</vt:lpstr>
      <vt:lpstr>PowerPoint Presentation</vt:lpstr>
      <vt:lpstr>Strategy #3 Engage in Routine and Ongoing Client Feedback</vt:lpstr>
      <vt:lpstr>Strategy #4 Focus on Early Change and Respond to Lack of Progress</vt:lpstr>
      <vt:lpstr>How Do Therapists Achieve Better Outcomes?</vt:lpstr>
      <vt:lpstr>Outcomes Indicators</vt:lpstr>
      <vt:lpstr>Reliable Change Index</vt:lpstr>
      <vt:lpstr>Clinical Cutoffs</vt:lpstr>
      <vt:lpstr>Clinical Significance</vt:lpstr>
      <vt:lpstr>Standard Effect Size (ES)</vt:lpstr>
      <vt:lpstr>Relative Effect Size</vt:lpstr>
      <vt:lpstr>Target Scores &amp; Predictive Trajectories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Bertolino</dc:creator>
  <cp:lastModifiedBy>Robert Bertolino</cp:lastModifiedBy>
  <cp:revision>1036</cp:revision>
  <dcterms:created xsi:type="dcterms:W3CDTF">2013-08-22T00:53:06Z</dcterms:created>
  <dcterms:modified xsi:type="dcterms:W3CDTF">2018-04-18T17:34:22Z</dcterms:modified>
</cp:coreProperties>
</file>